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  <p:sldMasterId id="2147483713" r:id="rId2"/>
  </p:sldMasterIdLst>
  <p:notesMasterIdLst>
    <p:notesMasterId r:id="rId43"/>
  </p:notesMasterIdLst>
  <p:handoutMasterIdLst>
    <p:handoutMasterId r:id="rId44"/>
  </p:handoutMasterIdLst>
  <p:sldIdLst>
    <p:sldId id="261" r:id="rId3"/>
    <p:sldId id="263" r:id="rId4"/>
    <p:sldId id="264" r:id="rId5"/>
    <p:sldId id="329" r:id="rId6"/>
    <p:sldId id="330" r:id="rId7"/>
    <p:sldId id="341" r:id="rId8"/>
    <p:sldId id="342" r:id="rId9"/>
    <p:sldId id="322" r:id="rId10"/>
    <p:sldId id="276" r:id="rId11"/>
    <p:sldId id="323" r:id="rId12"/>
    <p:sldId id="303" r:id="rId13"/>
    <p:sldId id="304" r:id="rId14"/>
    <p:sldId id="324" r:id="rId15"/>
    <p:sldId id="325" r:id="rId16"/>
    <p:sldId id="306" r:id="rId17"/>
    <p:sldId id="307" r:id="rId18"/>
    <p:sldId id="308" r:id="rId19"/>
    <p:sldId id="326" r:id="rId20"/>
    <p:sldId id="305" r:id="rId21"/>
    <p:sldId id="327" r:id="rId22"/>
    <p:sldId id="310" r:id="rId23"/>
    <p:sldId id="311" r:id="rId24"/>
    <p:sldId id="328" r:id="rId25"/>
    <p:sldId id="312" r:id="rId26"/>
    <p:sldId id="340" r:id="rId27"/>
    <p:sldId id="313" r:id="rId28"/>
    <p:sldId id="331" r:id="rId29"/>
    <p:sldId id="332" r:id="rId30"/>
    <p:sldId id="314" r:id="rId31"/>
    <p:sldId id="315" r:id="rId32"/>
    <p:sldId id="316" r:id="rId33"/>
    <p:sldId id="317" r:id="rId34"/>
    <p:sldId id="319" r:id="rId35"/>
    <p:sldId id="333" r:id="rId36"/>
    <p:sldId id="320" r:id="rId37"/>
    <p:sldId id="338" r:id="rId38"/>
    <p:sldId id="339" r:id="rId39"/>
    <p:sldId id="292" r:id="rId40"/>
    <p:sldId id="334" r:id="rId41"/>
    <p:sldId id="33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3"/>
    <p:restoredTop sz="94783"/>
  </p:normalViewPr>
  <p:slideViewPr>
    <p:cSldViewPr snapToGrid="0" snapToObjects="1">
      <p:cViewPr varScale="1">
        <p:scale>
          <a:sx n="93" d="100"/>
          <a:sy n="93" d="100"/>
        </p:scale>
        <p:origin x="11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55646-A25A-4249-B172-4D1949A48AEC}" type="datetimeFigureOut">
              <a:rPr lang="en-US" smtClean="0"/>
              <a:pPr/>
              <a:t>5/21/18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D3AE9-140C-6047-92FC-D021ED663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35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61A0-5486-4E47-8312-C7E877077D0E}" type="datetimeFigureOut">
              <a:rPr lang="en-US" smtClean="0"/>
              <a:pPr/>
              <a:t>5/21/18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9E23C-DD53-9841-B8DE-03FA1723C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7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Relationship Id="rId3" Type="http://schemas.openxmlformats.org/officeDocument/2006/relationships/hyperlink" Target="https://www.nejm.org/doi/full/10.1056/NEJMoa1606774" TargetMode="Externa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Relationship Id="rId3" Type="http://schemas.openxmlformats.org/officeDocument/2006/relationships/hyperlink" Target="https://www.nejm.org/doi/full/10.1056/NEJMoa1606774" TargetMode="Externa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Relationship Id="rId3" Type="http://schemas.openxmlformats.org/officeDocument/2006/relationships/hyperlink" Target="http://clinicaltrials.gov/show/NCT02220894" TargetMode="Externa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were randomly assigned, in a 1:1 ratio, to receive treatment with either pembrolizumab (administered intravenously at a dose of 200 mg every 3 weeks) for 35 cycles or the investigator’s choice of platinum-based chemotherapy regimens for 4 to 6 cycles.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Randomization was stratified by ECOG performance-status score (0 vs. 1), tumor histologic type (squamous vs.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nonsquamous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region of enrollment (East Asia vs. non–East Asia) and did not include any provisions regarding equal distribution of enrollment across participating sites or stratification by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63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investigator’s choice of platinum-based chemotherapy regimens for 4 to 6 cycles: carboplatin plus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pemetrexed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cisplatin plus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pemetrexed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carboplatin plus gemcitabine, cisplatin plus gemcitabine, or carboplatin plus paclitaxel. Our patient had squamous histology so this is what her regimen would have been.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24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(Eastern Cooperative Oncology group performance-status, 5 point scale, 0 indicating no symptoms, higher scores worse disability)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32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(other targeted therapies for those EGFR and ALK mutations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9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demographic characteristics of the patients and the disease characteristics at baseline were generally well balanced between treatment groups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View full size"/>
              </a:rPr>
              <a:t>Table 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although more patients in the chemotherapy group than in the pembrolizumab group had never smoked (12.6% vs. 3.2%) and more patients in the pembrolizumab group than in the chemotherapy group had brain metastases (11.7% vs. 6.6%). These differences were not statistically significant.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1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intention-to-treat population, on the basis of 189 total events of progression or death, median progression-free survival was 10.3 months (95% confidence interval [CI], 6.7 to not reached) in the pembrolizumab group and 6.0 months (95% CI, 4.2 to 6.2) in the chemotherapy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26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 B shows the analysis of progression-free survival in key subgroups.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29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time of the second interim analysis, 108 deaths had occurred. The estimated percentage of patients who were alive at 6 months was 80.2% (95% CI, 72.9 to 85.7) in the pembrolizumab group and 72.4% (95% CI, 64.5 to 78.9) in the chemotherapy group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View full size"/>
              </a:rPr>
              <a:t>Figure 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median overall survival was not reached in either group. Overall survival was significantly longer in the pembrolizumab group than in the chemotherapy group (hazard ratio for death, 0.60; 95% CI, 0.41 to 0.89; P=0.005).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24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treatment with the initially assigned therapy, treatment-related adverse events occurred in 73.4% of the patients in the pembrolizumab group and in 90.0% of the patients in the chemotherapy group. The most common treatment-related adverse events were diarrhea (in 14.3% of the patients), fatigue (10.4%), and pyrexia (10.4%) in the pembrolizumab group and anemia (44.0%), nausea (43.3%), and fatigue (28.7%) in the chemotherapy group . Don’t mention p values but say its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6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treatment naive and low ECOG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totally unrealistic to be treatment naive because it usually presents late stage anyway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it realistic to a study on stage 4 if most people are stage 2? Check epidemiology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practice if it’s greater than one percent, they try the checkpoint inhibitors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2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 cancer is the leading cause of cancer-related mortality in the US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SCLC and NSCLC: NSCLC accounts for approximately 85% of all cases of lung cancer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 between SCLC and NSCLC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of cells under the microscope when pathologists look at them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SCLC is very aggressive and grows quickly because of Ki-67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SCLC reacts quickly to treatments but can also become more resistant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NSCLC is much more common and has a higher survival rate and has more treatment options!</a:t>
            </a: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main types</a:t>
            </a: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Adenocarcinoma</a:t>
            </a: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Squamous cell carcinoma</a:t>
            </a: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Large-cell undifferentiated carcinoma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lowest and highest incidences of lung cancer are where the lowest and the highest smoking prevalence are also found: in Utah and Kentucky, respectively.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 of lung cancer typically do not appear until the disease is already in an advanced stage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90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She had an ECOG of x, PDL1 greater than 1% but not greater than 50%, 67 years old (median age is 64 in pembrolizumab group). Both our patient and the general pop tend to have lower PD-L1 expression.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Ongoing phase 3 studies, such as KEYNOTE-042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ClinicalTrials.gov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number,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NCT02220894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will assess the benefit of pembrolizumab over chemotherapy in previously untreated patients who have a tumor proportion score of 1% or greater.</a:t>
            </a:r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11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Came out in April 16, 2018.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 progression-free survival was 8.8 months (95% CI, 7.6 to 9.2) in the pembrolizumab-combination group and 4.9 months (95% CI, 4.7 to 5.5) in the placebo-combination group (hazard ratio for di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97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conclusion, the results of the KEYNOTE-024 trial showed that pembrolizumab was associated with longer progression-free and overall survival and fewer treatment-related adverse events than was platinum-based combination chemotherapy in patients with previously untreated advanced NSCLC and a PD-L1 tumor proportion score of 50% or greater.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chest CT that showed four centimeter left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paramediastinal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 with necrotic center as well as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perihilar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lymphadenopathy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7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had a head CT that showed 2 cm by 1.9cm mass in the left frontal lobe with surrounding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vasogenic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edema, and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subfalcine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herniation.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2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had a subsequent MRI of her brain that showed numerous additional, smaller lesions, most consistent with metastases.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7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PD-L1 is on the tumor, PD-1 on the T cell; they usually interact to decrease T cell activity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PD-L1 your cancer expresses, the more likely its way of evasion immune system is this way with PDL1/PD1.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8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approved immune checkpoint inhibitor was </a:t>
            </a:r>
            <a:r>
              <a:rPr lang="en-US" dirty="0" err="1"/>
              <a:t>ipilimumab</a:t>
            </a:r>
            <a:r>
              <a:rPr lang="en-US" dirty="0"/>
              <a:t>, a </a:t>
            </a:r>
            <a:r>
              <a:rPr lang="en-US" dirty="0" err="1"/>
              <a:t>mAb</a:t>
            </a:r>
            <a:r>
              <a:rPr lang="en-US" dirty="0"/>
              <a:t> targeting CTLA-4</a:t>
            </a:r>
          </a:p>
          <a:p>
            <a:r>
              <a:rPr lang="en-US" dirty="0"/>
              <a:t>Other studies showed that </a:t>
            </a:r>
            <a:r>
              <a:rPr lang="en-US" dirty="0" err="1"/>
              <a:t>mAbs</a:t>
            </a:r>
            <a:r>
              <a:rPr lang="en-US" dirty="0"/>
              <a:t> targeting the PD-1 and PD-L1 axis were more effective than chemotherapy in first-line metastatic melanoma, second-line advanced renal cell carcinoma, </a:t>
            </a:r>
            <a:r>
              <a:rPr lang="en-US" dirty="0" err="1"/>
              <a:t>secomd</a:t>
            </a:r>
            <a:r>
              <a:rPr lang="en-US" dirty="0"/>
              <a:t>-line advanced urothelial carcinoma, and refractory classical Hodgkin lymphoma, and most notably for our purposes, second-line advanced </a:t>
            </a:r>
            <a:r>
              <a:rPr lang="en-US" dirty="0" err="1"/>
              <a:t>nosquamous</a:t>
            </a:r>
            <a:r>
              <a:rPr lang="en-US" dirty="0"/>
              <a:t> NSCLC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8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 side effects were fatigue, </a:t>
            </a:r>
            <a:r>
              <a:rPr lang="en-US" dirty="0" err="1"/>
              <a:t>pruritis</a:t>
            </a:r>
            <a:r>
              <a:rPr lang="en-US" dirty="0"/>
              <a:t>, and decreased appetite, with no clear difference according to dose or schedule.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PD-L1 expression in at least 50% of tumor cells correlated with improved efficacy of pembrolizumab.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34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Both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patients with a PD-L1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tumour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proportion score of 50% or greater. (B) For all patients. </a:t>
            </a:r>
            <a:r>
              <a:rPr lang="en-US" altLang="en-US" sz="12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This brings us to KEYNOTE-024, which specifically studies NSCLC patients with tumors with PD-L1 expression greater than 50%. This is previously treated and 0-24 is untreated. </a:t>
            </a:r>
            <a:r>
              <a:rPr lang="en-US" altLang="en-US" sz="1200" dirty="0" err="1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Docetaxedl</a:t>
            </a:r>
            <a:r>
              <a:rPr lang="en-US" altLang="en-US" sz="12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not platinum based</a:t>
            </a:r>
          </a:p>
          <a:p>
            <a:pPr marL="228600" indent="-228600">
              <a:buAutoNum type="alphaUcParenBoth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0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-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71CB-C9A3-47EF-A777-3E858CC172FE}" type="slidenum">
              <a:rPr lang="en-US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7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7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DE9A6-1DC8-48BA-83A1-B61B44F80C46}" type="slidenum">
              <a:rPr lang="en-US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5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7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D63EF-9D41-4965-B331-90ED8B9D008C}" type="slidenum">
              <a:rPr lang="en-US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9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077200" cy="4572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928C6-74D0-4597-88DD-821765D63B78}" type="slidenum">
              <a:rPr lang="en-US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71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D3A2-8D05-49F8-826F-E4D7490456B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28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D3A2-8D05-49F8-826F-E4D7490456B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4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C1D81319-25CC-4567-A3B4-3AF907814328}" type="slidenum">
              <a:rPr lang="en-US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2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Slide / December 5,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Slide / December 5,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back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4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backtoc-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35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backtoc-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84143"/>
            <a:ext cx="7772400" cy="2700106"/>
          </a:xfrm>
        </p:spPr>
        <p:txBody>
          <a:bodyPr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6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4804-96E3-4F56-884C-930E918B6379}" type="slidenum">
              <a:rPr lang="en-US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4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42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7D63523-73D7-614F-B62C-31315533CF74}" type="datetime1">
              <a:rPr lang="en-US" smtClean="0"/>
              <a:pPr/>
              <a:t>5/21/18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Mount Sinai / Presentation Slide / December 5, 2012</a:t>
            </a:r>
          </a:p>
        </p:txBody>
      </p:sp>
      <p:pic>
        <p:nvPicPr>
          <p:cNvPr id="9" name="Picture 8" descr="pptback-0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2" r:id="rId2"/>
    <p:sldLayoutId id="2147483708" r:id="rId3"/>
    <p:sldLayoutId id="2147483711" r:id="rId4"/>
    <p:sldLayoutId id="2147483707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3"/>
            <a:ext cx="8229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39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7AF4804-96E3-4F56-884C-930E918B6379}" type="slidenum">
              <a:rPr lang="en-US" altLang="en-US" smtClean="0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  <a:ea typeface="ＭＳ Ｐゴシック" pitchFamily="34" charset="-128"/>
            </a:endParaRPr>
          </a:p>
        </p:txBody>
      </p:sp>
      <p:pic>
        <p:nvPicPr>
          <p:cNvPr id="1031" name="Picture 8" descr="pptback-0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6721475"/>
            <a:ext cx="9153526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86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0000"/>
        <a:buFont typeface="Lucida Grande"/>
        <a:buChar char="▶"/>
        <a:defRPr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48" y="345072"/>
            <a:ext cx="7403121" cy="214863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KEYNOTE-024: Pembrolizumab vs. Chemotherapy for PD-L1-Positive Non-Small-Cell Lung Cancer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E8C373A-F933-D04F-A8B7-B3FCF867F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048" y="3248531"/>
            <a:ext cx="6031521" cy="179197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Caroline Gentile, MS1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Icahn School of Medicine at Mount Sinai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7A8D967-6AA1-8248-A976-5CEB8364285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296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Chest CT was significant for large 4cm </a:t>
            </a:r>
            <a:r>
              <a:rPr lang="en-US" altLang="en-US" dirty="0" err="1">
                <a:latin typeface="Calibri" pitchFamily="34" charset="0"/>
                <a:ea typeface="ＭＳ Ｐゴシック" pitchFamily="34" charset="-128"/>
              </a:rPr>
              <a:t>paramediastinal</a:t>
            </a: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 mass with necrotic center as well as </a:t>
            </a:r>
            <a:r>
              <a:rPr lang="en-US" altLang="en-US" dirty="0" err="1">
                <a:latin typeface="Calibri" pitchFamily="34" charset="0"/>
                <a:ea typeface="ＭＳ Ｐゴシック" pitchFamily="34" charset="-128"/>
              </a:rPr>
              <a:t>perihilar</a:t>
            </a: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 lymphadenopathy.</a:t>
            </a:r>
          </a:p>
        </p:txBody>
      </p:sp>
      <p:pic>
        <p:nvPicPr>
          <p:cNvPr id="1026" name="Picture 2" descr="https://lh4.googleusercontent.com/6H6kyALPOSN58I7XU-7ieTvp_3Y6NlRinhKD90jV0wWMafN40EqERmSlLYQWEE7vJhEcweinGLzFu6Unxq-hZnx0YcNArsOQWBvQaMoN3iHr1tETotq10SQQ-hGxBkMw6K2Cv8CvgYA">
            <a:extLst>
              <a:ext uri="{FF2B5EF4-FFF2-40B4-BE49-F238E27FC236}">
                <a16:creationId xmlns:a16="http://schemas.microsoft.com/office/drawing/2014/main" xmlns="" id="{35E562D9-7AE4-6440-82A1-9E7EFDFE2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23"/>
          <a:stretch/>
        </p:blipFill>
        <p:spPr bwMode="auto">
          <a:xfrm>
            <a:off x="1343024" y="1208997"/>
            <a:ext cx="6515101" cy="50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8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s://lh4.googleusercontent.com/T7rNpvvecDAleeHnXNa219hPm5uCkVZ_4lAfdysakr-qriOfUG_yzEsB2YrrRSp6zRGbBTKPJtOFnmVZcQDlnuR55pYIXS0-eLzs2dOfq4NYJs8VqF17Bx425NAyn7zisjZW2PjZR2w">
            <a:extLst>
              <a:ext uri="{FF2B5EF4-FFF2-40B4-BE49-F238E27FC236}">
                <a16:creationId xmlns:a16="http://schemas.microsoft.com/office/drawing/2014/main" xmlns="" id="{A36A14EC-C866-7A4C-9342-427F48C0B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0"/>
          <a:stretch/>
        </p:blipFill>
        <p:spPr bwMode="auto">
          <a:xfrm>
            <a:off x="2128838" y="1403350"/>
            <a:ext cx="4872037" cy="406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E78D62FB-F7F8-5A43-B645-2518BE564BA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296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Head CT was significant for a 2cm x 1.9cm left frontal mass with surrounding </a:t>
            </a:r>
            <a:r>
              <a:rPr lang="en-US" altLang="en-US" dirty="0" err="1">
                <a:latin typeface="Calibri" pitchFamily="34" charset="0"/>
                <a:ea typeface="ＭＳ Ｐゴシック" pitchFamily="34" charset="-128"/>
              </a:rPr>
              <a:t>vasogenic</a:t>
            </a: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 edema and </a:t>
            </a:r>
            <a:r>
              <a:rPr lang="en-US" altLang="en-US" dirty="0" err="1">
                <a:latin typeface="Calibri" pitchFamily="34" charset="0"/>
                <a:ea typeface="ＭＳ Ｐゴシック" pitchFamily="34" charset="-128"/>
              </a:rPr>
              <a:t>subfalcine</a:t>
            </a: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 herniation.</a:t>
            </a:r>
          </a:p>
        </p:txBody>
      </p:sp>
    </p:spTree>
    <p:extLst>
      <p:ext uri="{BB962C8B-B14F-4D97-AF65-F5344CB8AC3E}">
        <p14:creationId xmlns:p14="http://schemas.microsoft.com/office/powerpoint/2010/main" val="17105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s://lh3.googleusercontent.com/y6k-bs8w3BsTe8wDXwESgQ94aRSfGRTIn2JfbvNAW9TZJwxdHnmw4fNWQLxMV8cFHXIbNNlFa1yikhtiLPr27VBL_L0HQajSTAWAj_5lDsv9WZ5vG3ulsv4RAH3XrJpOurLE_iZ8VkU">
            <a:extLst>
              <a:ext uri="{FF2B5EF4-FFF2-40B4-BE49-F238E27FC236}">
                <a16:creationId xmlns:a16="http://schemas.microsoft.com/office/drawing/2014/main" xmlns="" id="{6270EF84-37EE-974C-BB3F-B1CCDA72F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5" y="1420810"/>
            <a:ext cx="4214812" cy="39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GGLH9np03ckCEqmCT6x2QctUI8I9q4AFhXlY27pDHN8QeZKFd55XwC4LDCJMGOxUKBo0ql0_pcT0h7_n30P_kh0EYkn4LXn98G5_ySbvPofg6OhaWpU5u4JM72KTsIaVlGcQpjsP8l0">
            <a:extLst>
              <a:ext uri="{FF2B5EF4-FFF2-40B4-BE49-F238E27FC236}">
                <a16:creationId xmlns:a16="http://schemas.microsoft.com/office/drawing/2014/main" xmlns="" id="{69AB7E10-19CC-954F-8D38-AD5E802A2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3451" y="1420811"/>
            <a:ext cx="4214812" cy="39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24DCE987-9DE8-4A46-A506-9B4466C4ECC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296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Numerous additional smaller lesions seen on MRI.</a:t>
            </a:r>
          </a:p>
        </p:txBody>
      </p:sp>
    </p:spTree>
    <p:extLst>
      <p:ext uri="{BB962C8B-B14F-4D97-AF65-F5344CB8AC3E}">
        <p14:creationId xmlns:p14="http://schemas.microsoft.com/office/powerpoint/2010/main" val="381270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B4F25280-95DF-B04A-855E-2CD9393FC79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5153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The dominant brain mass was removed and evaluated.  A diagnosis was made.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FBE53675-66E5-B948-A65C-FE099AF3E69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930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Lucida Grande"/>
              <a:buNone/>
            </a:pPr>
            <a:endParaRPr lang="en-US" altLang="en-US" dirty="0">
              <a:latin typeface="+mj-lt"/>
              <a:ea typeface="ＭＳ Ｐゴシック" pitchFamily="34" charset="-128"/>
              <a:cs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600" dirty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CC4F096E-1A4A-874E-8EF6-0B6DFDAD4806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493084"/>
            <a:ext cx="358616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Tumor Evaluation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Pathology showed squamous cell carcinoma of lung origin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Tumor was evaluated for PD-L1 expression, which revealed greater than 1% PD-L1 expression.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9CAAE86B-2765-5945-A791-12590880863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443329"/>
            <a:ext cx="82296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endParaRPr lang="en-US" altLang="en-US" sz="18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2AACECE4-815E-7645-B5E3-8B89253E839A}"/>
              </a:ext>
            </a:extLst>
          </p:cNvPr>
          <p:cNvSpPr txBox="1">
            <a:spLocks noChangeArrowheads="1"/>
          </p:cNvSpPr>
          <p:nvPr/>
        </p:nvSpPr>
        <p:spPr>
          <a:xfrm>
            <a:off x="5174640" y="2588063"/>
            <a:ext cx="3364523" cy="5701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Diagnosis: Stage 4 NSCLC</a:t>
            </a:r>
          </a:p>
          <a:p>
            <a:pPr>
              <a:lnSpc>
                <a:spcPct val="90000"/>
              </a:lnSpc>
            </a:pPr>
            <a:endParaRPr lang="en-US" alt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6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xmlns="" id="{7F9705DE-F060-2C44-83AD-BB22B1CAC735}"/>
              </a:ext>
            </a:extLst>
          </p:cNvPr>
          <p:cNvSpPr/>
          <p:nvPr/>
        </p:nvSpPr>
        <p:spPr>
          <a:xfrm>
            <a:off x="4171946" y="2630927"/>
            <a:ext cx="888390" cy="312300"/>
          </a:xfrm>
          <a:prstGeom prst="rightArrow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PICO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1194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14DDC4A-349F-4441-A34D-136683C4729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296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Population consisted of 305 patients who met several criteria.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0543C71A-9F63-F74B-9439-5680B319FAB6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493084"/>
            <a:ext cx="841533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Previously untreated advanced NSCLC with PD-L1 expression of at least 50% of tumor cells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 sensitizing mutation of the epidermal growth factor receptor gene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 translocation of the anaplastic lymphoma kinase gene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44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DE58233-50AF-0E47-9339-79FD5AE94D51}"/>
              </a:ext>
            </a:extLst>
          </p:cNvPr>
          <p:cNvSpPr txBox="1">
            <a:spLocks noChangeArrowheads="1"/>
          </p:cNvSpPr>
          <p:nvPr/>
        </p:nvSpPr>
        <p:spPr>
          <a:xfrm>
            <a:off x="765175" y="2251076"/>
            <a:ext cx="8201025" cy="2149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Intervention: </a:t>
            </a:r>
          </a:p>
          <a:p>
            <a:endParaRPr lang="en-US" sz="2400" b="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Pembrolizumab alone</a:t>
            </a:r>
          </a:p>
        </p:txBody>
      </p:sp>
    </p:spTree>
    <p:extLst>
      <p:ext uri="{BB962C8B-B14F-4D97-AF65-F5344CB8AC3E}">
        <p14:creationId xmlns:p14="http://schemas.microsoft.com/office/powerpoint/2010/main" val="173521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7921A84-C6CC-F940-AB3F-00851FE07AE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296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Control was platinum-based chemotherapy.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E05F64E4-3E76-DD46-BB45-9C76F12761BF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493084"/>
            <a:ext cx="841533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Carboplatin plus </a:t>
            </a:r>
            <a:r>
              <a:rPr lang="en-US" altLang="en-US" sz="2400" dirty="0" err="1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pemetrexed</a:t>
            </a: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Cisplatin plus </a:t>
            </a:r>
            <a:r>
              <a:rPr lang="en-US" altLang="en-US" sz="2400" dirty="0" err="1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pemetrexrd</a:t>
            </a: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Carboplatin plus gemcitabine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Cisplatin plus gemcitabine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Carboplatin plus paclitaxel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10EF909-9448-7E48-93D7-34D3673FD1D9}"/>
              </a:ext>
            </a:extLst>
          </p:cNvPr>
          <p:cNvSpPr txBox="1">
            <a:spLocks noChangeArrowheads="1"/>
          </p:cNvSpPr>
          <p:nvPr/>
        </p:nvSpPr>
        <p:spPr>
          <a:xfrm>
            <a:off x="485775" y="4708525"/>
            <a:ext cx="8201025" cy="2149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Outcome: Overall survival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32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03053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D03AAC-0CB5-5545-BB0A-FE6C0A451E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352" y="1328745"/>
            <a:ext cx="6185295" cy="4948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22D0DE-BC99-1642-8548-B71371D60FB1}"/>
              </a:ext>
            </a:extLst>
          </p:cNvPr>
          <p:cNvSpPr txBox="1"/>
          <p:nvPr/>
        </p:nvSpPr>
        <p:spPr>
          <a:xfrm>
            <a:off x="6757391" y="6454773"/>
            <a:ext cx="3643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National Cancer Institute</a:t>
            </a:r>
          </a:p>
          <a:p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71987524-E02B-9C44-A600-24F6CF00464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867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Immune checkpoint inhibitors help the immune system better recognize and kill cancer cells.</a:t>
            </a:r>
          </a:p>
        </p:txBody>
      </p:sp>
    </p:spTree>
    <p:extLst>
      <p:ext uri="{BB962C8B-B14F-4D97-AF65-F5344CB8AC3E}">
        <p14:creationId xmlns:p14="http://schemas.microsoft.com/office/powerpoint/2010/main" val="196720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 do not have conflicts of interest to disclose for this presentation.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 affirm that all discussions of drug use will be consistent with either FDA or compendia (i.e. medical textbook, published medical literature, professional society guidelines) approved indications</a:t>
            </a:r>
          </a:p>
          <a:p>
            <a:pPr eaLnBrk="1" hangingPunct="1">
              <a:buFont typeface="Lucida Grande"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33400" y="45720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578732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48CA8861-3FB4-3E4E-B67B-9F1A4037785E}"/>
              </a:ext>
            </a:extLst>
          </p:cNvPr>
          <p:cNvSpPr txBox="1">
            <a:spLocks noChangeArrowheads="1"/>
          </p:cNvSpPr>
          <p:nvPr/>
        </p:nvSpPr>
        <p:spPr>
          <a:xfrm>
            <a:off x="765175" y="2251076"/>
            <a:ext cx="8201025" cy="2149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1B637AED-0C28-4743-88F6-9C0EF80C801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867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Immune checkpoint inhibitors are becoming more popular for treating malignancies.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25427E-219E-9D4A-9D90-97C445D152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1501775"/>
            <a:ext cx="4038394" cy="910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8DB458B-BE6E-714F-AC03-D479373BD7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317" y="1501775"/>
            <a:ext cx="4291633" cy="950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102181E-0686-BE41-B604-089FAAE9ED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87" y="2693506"/>
            <a:ext cx="4346369" cy="9363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F069F07-414E-B848-9024-E731FB0479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0" y="2598708"/>
            <a:ext cx="4500356" cy="9556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68FE636-1E7F-EF48-A869-51E9CA4253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017" y="4289357"/>
            <a:ext cx="4250704" cy="13123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0EF071A-355D-6E47-B0E4-787F2884EFC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5" y="2598708"/>
            <a:ext cx="7815467" cy="16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49E4D4B-636D-1148-B6EF-15CD26985D7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867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KEYNOTE-001 was a phase 1 trial that showed safety and efficacy of pembrolizumab for treating NSCLC.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3B6728-F493-B541-9B27-CA6E096DDD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35" y="1442553"/>
            <a:ext cx="3321045" cy="4755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0B767C-D595-784E-91C3-F3D58C3DE5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243" y="1442553"/>
            <a:ext cx="2213334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6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FD81AF1-1A86-D04D-AA38-1F90B70F99E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867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KEYNOTE-010 was a phase 3 trial that showed pembrolizumab was superior to docetaxel in patients with </a:t>
            </a:r>
            <a:r>
              <a:rPr lang="en-US" altLang="en-US" sz="2400" i="1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previously treated </a:t>
            </a:r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advanced NSCLC.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54EDB3F2-70E6-7F40-B236-95CDAAE514BC}"/>
              </a:ext>
            </a:extLst>
          </p:cNvPr>
          <p:cNvSpPr txBox="1">
            <a:spLocks noChangeArrowheads="1"/>
          </p:cNvSpPr>
          <p:nvPr/>
        </p:nvSpPr>
        <p:spPr>
          <a:xfrm>
            <a:off x="409700" y="5649210"/>
            <a:ext cx="82867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3D0AEE-2DCF-1145-9D5F-891E0BDB87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8"/>
          <a:stretch/>
        </p:blipFill>
        <p:spPr>
          <a:xfrm>
            <a:off x="155575" y="2360591"/>
            <a:ext cx="4105687" cy="2539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942C41-BDA8-3242-BBB5-C5694AA47E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1"/>
          <a:stretch/>
        </p:blipFill>
        <p:spPr>
          <a:xfrm>
            <a:off x="4559033" y="2228045"/>
            <a:ext cx="4137417" cy="26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32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Methods and Internal Validity</a:t>
            </a:r>
          </a:p>
        </p:txBody>
      </p:sp>
    </p:spTree>
    <p:extLst>
      <p:ext uri="{BB962C8B-B14F-4D97-AF65-F5344CB8AC3E}">
        <p14:creationId xmlns:p14="http://schemas.microsoft.com/office/powerpoint/2010/main" val="3241619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23BDB4-9051-8D4C-A3FC-01015FE44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1062038"/>
            <a:ext cx="8764879" cy="5428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511C37-89D1-F84C-8393-45702A8F0AE3}"/>
              </a:ext>
            </a:extLst>
          </p:cNvPr>
          <p:cNvSpPr txBox="1"/>
          <p:nvPr/>
        </p:nvSpPr>
        <p:spPr>
          <a:xfrm>
            <a:off x="5935174" y="733425"/>
            <a:ext cx="254390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Stratified by: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ECOG score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Tumor histologic type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 of enrollment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75F7C32-A4BB-964F-8921-6C318A3DEFAC}"/>
              </a:ext>
            </a:extLst>
          </p:cNvPr>
          <p:cNvCxnSpPr>
            <a:cxnSpLocks/>
          </p:cNvCxnSpPr>
          <p:nvPr/>
        </p:nvCxnSpPr>
        <p:spPr>
          <a:xfrm flipV="1">
            <a:off x="4843463" y="1933754"/>
            <a:ext cx="1091711" cy="873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03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DDA0A9-435E-A440-9908-6978D6417C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1428750"/>
            <a:ext cx="7899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4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F3B4E5F-B144-0447-97F6-00E542CEE48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867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Inclusion Criteria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C5A2C5C4-14C9-BA4E-A510-564A0AFF0264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493084"/>
            <a:ext cx="841533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US" altLang="en-US" sz="20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Age ≥18 years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ECOG PS 0-1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Histologically or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cytologically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confirmed stage IV NSCLC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PD-L1 expression ≥50%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Measurable disease by RECIST v1.1 criteria (Response Evaluation Criteria in Solid Tumors)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Life expectancy of greater than or equal to 3 months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Acceptable bone marrow, hepatic, and kidney function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93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F3B4E5F-B144-0447-97F6-00E542CEE48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867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Exclusion Criteria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C5A2C5C4-14C9-BA4E-A510-564A0AFF0264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493084"/>
            <a:ext cx="841533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US" altLang="en-US" sz="20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Presence of a sensitizing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EGFR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mutation or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ALK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translocation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Receiving systemic glucocorticoids (excluding daily glucocorticoid-replacement therapy for conditions such as adrenal or pituitary insufficiency)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Receiving  other immunosuppressive treatment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Untreated brain metastases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Active autoimmune disease for which they had received systemic treatment during the previous 2 years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Active interstitial lung disease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history of pneumonitis for which they had received glucocorticoids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70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775575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897DFF-090C-B546-8CDC-EDF96BFC3F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392" y="1345484"/>
            <a:ext cx="5322959" cy="501245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AF6D71FE-AABB-0F40-B212-499D4C4DD47A}"/>
              </a:ext>
            </a:extLst>
          </p:cNvPr>
          <p:cNvSpPr txBox="1">
            <a:spLocks noChangeArrowheads="1"/>
          </p:cNvSpPr>
          <p:nvPr/>
        </p:nvSpPr>
        <p:spPr>
          <a:xfrm>
            <a:off x="214314" y="436563"/>
            <a:ext cx="89154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There were no significant differences in demographics and disease characteristics of patients in the intention-to-treat population.</a:t>
            </a:r>
          </a:p>
        </p:txBody>
      </p:sp>
    </p:spTree>
    <p:extLst>
      <p:ext uri="{BB962C8B-B14F-4D97-AF65-F5344CB8AC3E}">
        <p14:creationId xmlns:p14="http://schemas.microsoft.com/office/powerpoint/2010/main" val="269458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dirty="0">
                <a:latin typeface="Calibri" pitchFamily="34" charset="0"/>
                <a:ea typeface="ＭＳ Ｐゴシック" pitchFamily="34" charset="-128"/>
              </a:rPr>
              <a:t>Presentation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Overview of NSCLC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Case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PICO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Background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Methods and Internal Validity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Results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External Validity and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Summary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6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30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D99F99-C284-4843-A742-2F14AA83B4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866" y="1357312"/>
            <a:ext cx="6655225" cy="497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51420B77-E76A-4540-ADB7-2C7F2469D1FB}"/>
              </a:ext>
            </a:extLst>
          </p:cNvPr>
          <p:cNvSpPr txBox="1">
            <a:spLocks noChangeArrowheads="1"/>
          </p:cNvSpPr>
          <p:nvPr/>
        </p:nvSpPr>
        <p:spPr>
          <a:xfrm>
            <a:off x="214314" y="436563"/>
            <a:ext cx="89154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Median progression-free survival was longer in the pembrolizumab group.</a:t>
            </a:r>
          </a:p>
        </p:txBody>
      </p:sp>
    </p:spTree>
    <p:extLst>
      <p:ext uri="{BB962C8B-B14F-4D97-AF65-F5344CB8AC3E}">
        <p14:creationId xmlns:p14="http://schemas.microsoft.com/office/powerpoint/2010/main" val="4277204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995430-2578-AC43-A191-A4CE449961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162" y="1289053"/>
            <a:ext cx="6300788" cy="51777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855B470E-F12D-9A46-8950-343CEFAFC1FA}"/>
              </a:ext>
            </a:extLst>
          </p:cNvPr>
          <p:cNvSpPr txBox="1">
            <a:spLocks noChangeArrowheads="1"/>
          </p:cNvSpPr>
          <p:nvPr/>
        </p:nvSpPr>
        <p:spPr>
          <a:xfrm>
            <a:off x="214314" y="436563"/>
            <a:ext cx="89154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The benefit of pembrolizumab with respect to progression-free survival was evident in all subgroups examined.</a:t>
            </a:r>
          </a:p>
        </p:txBody>
      </p:sp>
    </p:spTree>
    <p:extLst>
      <p:ext uri="{BB962C8B-B14F-4D97-AF65-F5344CB8AC3E}">
        <p14:creationId xmlns:p14="http://schemas.microsoft.com/office/powerpoint/2010/main" val="3905854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9217E4-713F-4E4E-9D74-4597A853DB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57" y="1226501"/>
            <a:ext cx="5446981" cy="502332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36ABAF7-E711-FF45-875A-5C253E161845}"/>
              </a:ext>
            </a:extLst>
          </p:cNvPr>
          <p:cNvSpPr txBox="1">
            <a:spLocks noChangeArrowheads="1"/>
          </p:cNvSpPr>
          <p:nvPr/>
        </p:nvSpPr>
        <p:spPr>
          <a:xfrm>
            <a:off x="214314" y="436563"/>
            <a:ext cx="89154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Overall survival was significantly longer in the pembrolizumab group than in the chemotherapy group.</a:t>
            </a:r>
          </a:p>
        </p:txBody>
      </p:sp>
    </p:spTree>
    <p:extLst>
      <p:ext uri="{BB962C8B-B14F-4D97-AF65-F5344CB8AC3E}">
        <p14:creationId xmlns:p14="http://schemas.microsoft.com/office/powerpoint/2010/main" val="3288143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8609B9-4F75-704B-91BB-D1695DC8E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100" y="960440"/>
            <a:ext cx="4365981" cy="5707772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7841CD9-7812-C245-9749-8E2DF765BCA4}"/>
              </a:ext>
            </a:extLst>
          </p:cNvPr>
          <p:cNvSpPr txBox="1">
            <a:spLocks noChangeArrowheads="1"/>
          </p:cNvSpPr>
          <p:nvPr/>
        </p:nvSpPr>
        <p:spPr>
          <a:xfrm>
            <a:off x="460375" y="352427"/>
            <a:ext cx="89154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More treatment-related adverse events occurred in the chemotherapy group. </a:t>
            </a:r>
          </a:p>
        </p:txBody>
      </p:sp>
    </p:spTree>
    <p:extLst>
      <p:ext uri="{BB962C8B-B14F-4D97-AF65-F5344CB8AC3E}">
        <p14:creationId xmlns:p14="http://schemas.microsoft.com/office/powerpoint/2010/main" val="1699507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External Validity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572730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6CCAF8F-DD72-B24F-8B61-36470B0E0EF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867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Are these results generalizable?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8730A34-0C32-724B-8FA9-7583EA95609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93084"/>
            <a:ext cx="39147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US" altLang="en-US" sz="20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Median age ~65 years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ECOG PS 0-1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PD-L1 expression ≥50%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03AD119-CFE1-4041-956A-43FAD6617F8D}"/>
              </a:ext>
            </a:extLst>
          </p:cNvPr>
          <p:cNvSpPr txBox="1">
            <a:spLocks noChangeArrowheads="1"/>
          </p:cNvSpPr>
          <p:nvPr/>
        </p:nvSpPr>
        <p:spPr>
          <a:xfrm>
            <a:off x="765175" y="1338264"/>
            <a:ext cx="25336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Study Population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C686CD74-198A-4045-A01B-8A4BEEE29A0E}"/>
              </a:ext>
            </a:extLst>
          </p:cNvPr>
          <p:cNvSpPr txBox="1">
            <a:spLocks noChangeArrowheads="1"/>
          </p:cNvSpPr>
          <p:nvPr/>
        </p:nvSpPr>
        <p:spPr>
          <a:xfrm>
            <a:off x="4679951" y="1515310"/>
            <a:ext cx="39147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US" altLang="en-US" sz="20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Average age of diagnosis: 70 years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Most people are diagnosed at later stage and tend to be treatment-naïve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PD-L1 expression higher than what most people have 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174B753-20C6-8240-BC5A-8EF984E3BFC4}"/>
              </a:ext>
            </a:extLst>
          </p:cNvPr>
          <p:cNvSpPr txBox="1">
            <a:spLocks noChangeArrowheads="1"/>
          </p:cNvSpPr>
          <p:nvPr/>
        </p:nvSpPr>
        <p:spPr>
          <a:xfrm>
            <a:off x="4737498" y="1362078"/>
            <a:ext cx="3799682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General NSCLC Patient Population</a:t>
            </a:r>
          </a:p>
        </p:txBody>
      </p:sp>
    </p:spTree>
    <p:extLst>
      <p:ext uri="{BB962C8B-B14F-4D97-AF65-F5344CB8AC3E}">
        <p14:creationId xmlns:p14="http://schemas.microsoft.com/office/powerpoint/2010/main" val="4121986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6E950A3-3818-B04A-8D05-ECDD70797DA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867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Do the results apply to our patient?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D760EA2-E078-4A49-AA1D-D5EE17567B65}"/>
              </a:ext>
            </a:extLst>
          </p:cNvPr>
          <p:cNvSpPr txBox="1">
            <a:spLocks noChangeArrowheads="1"/>
          </p:cNvSpPr>
          <p:nvPr/>
        </p:nvSpPr>
        <p:spPr>
          <a:xfrm>
            <a:off x="4679951" y="1515310"/>
            <a:ext cx="39147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US" altLang="en-US" sz="20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67 years old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ECOG 1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Stage 4 NSCLC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PD-L1 expression greater than 1% but less than 50%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Chemically treatment naïve, but brain radiation first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Still a candidate for pembrolizumab!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A4A5D2D-83DE-D44A-BA0E-BE0F6BBE7A74}"/>
              </a:ext>
            </a:extLst>
          </p:cNvPr>
          <p:cNvSpPr txBox="1">
            <a:spLocks noChangeArrowheads="1"/>
          </p:cNvSpPr>
          <p:nvPr/>
        </p:nvSpPr>
        <p:spPr>
          <a:xfrm>
            <a:off x="4737498" y="1362078"/>
            <a:ext cx="3799682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Our Patient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53181749-6B82-934C-88D1-C0B66457E77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93084"/>
            <a:ext cx="39147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US" altLang="en-US" sz="20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~65 years old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ECOG PS 0-1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Stage 4 NSCLC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PD-L1 expression ≥50%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Treatment naïve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untreated brain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10E07AE7-91C4-A84E-94D3-A2BFD951E6FC}"/>
              </a:ext>
            </a:extLst>
          </p:cNvPr>
          <p:cNvSpPr txBox="1">
            <a:spLocks noChangeArrowheads="1"/>
          </p:cNvSpPr>
          <p:nvPr/>
        </p:nvSpPr>
        <p:spPr>
          <a:xfrm>
            <a:off x="765175" y="1338264"/>
            <a:ext cx="25336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Study Population</a:t>
            </a:r>
          </a:p>
        </p:txBody>
      </p:sp>
    </p:spTree>
    <p:extLst>
      <p:ext uri="{BB962C8B-B14F-4D97-AF65-F5344CB8AC3E}">
        <p14:creationId xmlns:p14="http://schemas.microsoft.com/office/powerpoint/2010/main" val="3340197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19F0446D-18C9-E647-8289-481733428E0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867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Very recent trial showed that the addition of pembrolizumab to standard chemotherapy resulted in significantly longer overall and progression-free survival than chemotherapy alone.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CA92F0-9777-6948-ABCE-24CC19C494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75" y="2068513"/>
            <a:ext cx="6273800" cy="3835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4838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66497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5C80F02-EFB2-E44A-8667-B3C2B273511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8675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Take-Home Points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0A2A4291-8315-A94A-AE15-B7B3BC90B4AE}"/>
              </a:ext>
            </a:extLst>
          </p:cNvPr>
          <p:cNvSpPr txBox="1">
            <a:spLocks noChangeArrowheads="1"/>
          </p:cNvSpPr>
          <p:nvPr/>
        </p:nvSpPr>
        <p:spPr>
          <a:xfrm>
            <a:off x="307974" y="1185863"/>
            <a:ext cx="739298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US" altLang="en-US" sz="20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Pembroluzimab was associated with: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Longer progression-free survival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Longer overall survival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Fewer treatment-related adverse events than platinum-based chemotherapy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Pembroluzimab is a great option for treating patients with NSCLC, particularly highly PD-L1-expressing tumors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Ongoing studies to evaluate efficacy in patients with tumors with less PD-L1 expression and to evaluate efficacy of pembroluzimab in addition to chemotherapy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2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Overview of NSCLC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70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Thank you! 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7980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14DDC4A-349F-4441-A34D-136683C4729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296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Lung cancer is the leading cause of cancer-related mortality in the United States. 85% of lung cancer cases are NSCLC.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0543C71A-9F63-F74B-9439-5680B319FAB6}"/>
              </a:ext>
            </a:extLst>
          </p:cNvPr>
          <p:cNvSpPr txBox="1">
            <a:spLocks noChangeArrowheads="1"/>
          </p:cNvSpPr>
          <p:nvPr/>
        </p:nvSpPr>
        <p:spPr>
          <a:xfrm>
            <a:off x="457199" y="1493084"/>
            <a:ext cx="841533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7BCED3-1E87-3C4F-B4D0-703235DC6E43}"/>
              </a:ext>
            </a:extLst>
          </p:cNvPr>
          <p:cNvSpPr txBox="1"/>
          <p:nvPr/>
        </p:nvSpPr>
        <p:spPr>
          <a:xfrm>
            <a:off x="4832344" y="4336921"/>
            <a:ext cx="3028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Larger size under the microscope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 aggressive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 resistant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 difficult to treat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0DCC791-1216-AD41-A8DC-EAF97B5F3834}"/>
              </a:ext>
            </a:extLst>
          </p:cNvPr>
          <p:cNvGrpSpPr/>
          <p:nvPr/>
        </p:nvGrpSpPr>
        <p:grpSpPr>
          <a:xfrm>
            <a:off x="184147" y="1650251"/>
            <a:ext cx="8786806" cy="3041294"/>
            <a:chOff x="255587" y="1478796"/>
            <a:chExt cx="8786806" cy="30412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BB2BD45-5EDB-E24A-9280-4BE361D385A4}"/>
                </a:ext>
              </a:extLst>
            </p:cNvPr>
            <p:cNvSpPr txBox="1"/>
            <p:nvPr/>
          </p:nvSpPr>
          <p:spPr>
            <a:xfrm>
              <a:off x="2771775" y="1478796"/>
              <a:ext cx="302895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Lung Cancer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90F7DA-80CD-8E4C-AA0B-B1F844B4B35C}"/>
                </a:ext>
              </a:extLst>
            </p:cNvPr>
            <p:cNvSpPr txBox="1"/>
            <p:nvPr/>
          </p:nvSpPr>
          <p:spPr>
            <a:xfrm>
              <a:off x="307975" y="2577108"/>
              <a:ext cx="302895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Small Cell Lung Cancer (SCLC)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7CDAE78-F277-D24B-8A2B-FA68AAC865F9}"/>
                </a:ext>
              </a:extLst>
            </p:cNvPr>
            <p:cNvSpPr txBox="1"/>
            <p:nvPr/>
          </p:nvSpPr>
          <p:spPr>
            <a:xfrm>
              <a:off x="4664868" y="2541805"/>
              <a:ext cx="384968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Non-Small Cell Lung Cancer (NSCLC)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1EFD29B-4BEA-0544-947A-A22BEE3E9F7F}"/>
                </a:ext>
              </a:extLst>
            </p:cNvPr>
            <p:cNvSpPr txBox="1"/>
            <p:nvPr/>
          </p:nvSpPr>
          <p:spPr>
            <a:xfrm>
              <a:off x="255587" y="3042762"/>
              <a:ext cx="30289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Tx/>
                <a:buChar char="-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Smaller size under the microscope</a:t>
              </a:r>
            </a:p>
            <a:p>
              <a:pPr marL="285750" indent="-285750" algn="ctr">
                <a:buFontTx/>
                <a:buChar char="-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More aggressive</a:t>
              </a:r>
            </a:p>
            <a:p>
              <a:pPr marL="285750" indent="-285750" algn="ctr">
                <a:buFontTx/>
                <a:buChar char="-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More resistant</a:t>
              </a:r>
            </a:p>
            <a:p>
              <a:pPr marL="285750" indent="-285750" algn="ctr">
                <a:buFontTx/>
                <a:buChar char="-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More difficult to treat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2C26807-2D9E-6345-91F3-F6A16FBA0775}"/>
                </a:ext>
              </a:extLst>
            </p:cNvPr>
            <p:cNvSpPr txBox="1"/>
            <p:nvPr/>
          </p:nvSpPr>
          <p:spPr>
            <a:xfrm>
              <a:off x="3740150" y="3327419"/>
              <a:ext cx="177482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Adenocarcinoma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540DDB1-0361-C541-8529-BCD981F8AFF1}"/>
                </a:ext>
              </a:extLst>
            </p:cNvPr>
            <p:cNvSpPr txBox="1"/>
            <p:nvPr/>
          </p:nvSpPr>
          <p:spPr>
            <a:xfrm>
              <a:off x="5580055" y="3308975"/>
              <a:ext cx="159782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Squamous cell carcinoma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C3B618F-E78C-EA49-94CC-B575C39D6C76}"/>
                </a:ext>
              </a:extLst>
            </p:cNvPr>
            <p:cNvSpPr txBox="1"/>
            <p:nvPr/>
          </p:nvSpPr>
          <p:spPr>
            <a:xfrm>
              <a:off x="7241371" y="3215223"/>
              <a:ext cx="1801022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Large-cell undifferentiated carcinoma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DA291144-7E93-A348-B9D4-4977E287C642}"/>
                </a:ext>
              </a:extLst>
            </p:cNvPr>
            <p:cNvCxnSpPr/>
            <p:nvPr/>
          </p:nvCxnSpPr>
          <p:spPr>
            <a:xfrm flipH="1">
              <a:off x="3284537" y="1862416"/>
              <a:ext cx="630238" cy="6793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9C197468-BDA3-7A46-A06C-411573BE7919}"/>
                </a:ext>
              </a:extLst>
            </p:cNvPr>
            <p:cNvCxnSpPr/>
            <p:nvPr/>
          </p:nvCxnSpPr>
          <p:spPr>
            <a:xfrm>
              <a:off x="4636292" y="1833840"/>
              <a:ext cx="664370" cy="6793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2DCEC6F9-965D-1B4B-BA67-B13164CB1A5F}"/>
                </a:ext>
              </a:extLst>
            </p:cNvPr>
            <p:cNvCxnSpPr/>
            <p:nvPr/>
          </p:nvCxnSpPr>
          <p:spPr>
            <a:xfrm flipH="1">
              <a:off x="4886325" y="2946440"/>
              <a:ext cx="188911" cy="3625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85FF92A2-66D7-354C-A482-74E3A302F824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2942748"/>
              <a:ext cx="0" cy="2867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D50E33B0-96D1-3340-B491-4A52FF6AE7DE}"/>
                </a:ext>
              </a:extLst>
            </p:cNvPr>
            <p:cNvCxnSpPr/>
            <p:nvPr/>
          </p:nvCxnSpPr>
          <p:spPr>
            <a:xfrm>
              <a:off x="7858125" y="2911137"/>
              <a:ext cx="157163" cy="3040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5-Point Star 25">
              <a:extLst>
                <a:ext uri="{FF2B5EF4-FFF2-40B4-BE49-F238E27FC236}">
                  <a16:creationId xmlns:a16="http://schemas.microsoft.com/office/drawing/2014/main" xmlns="" id="{DD6B585D-3D46-F441-937C-C0A18E4FE298}"/>
                </a:ext>
              </a:extLst>
            </p:cNvPr>
            <p:cNvSpPr/>
            <p:nvPr/>
          </p:nvSpPr>
          <p:spPr>
            <a:xfrm>
              <a:off x="4314817" y="2534244"/>
              <a:ext cx="314325" cy="334029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>
              <a:extLst>
                <a:ext uri="{FF2B5EF4-FFF2-40B4-BE49-F238E27FC236}">
                  <a16:creationId xmlns:a16="http://schemas.microsoft.com/office/drawing/2014/main" xmlns="" id="{BE084A4F-6521-134C-B894-96EC5640868D}"/>
                </a:ext>
              </a:extLst>
            </p:cNvPr>
            <p:cNvSpPr/>
            <p:nvPr/>
          </p:nvSpPr>
          <p:spPr>
            <a:xfrm>
              <a:off x="8548689" y="2541805"/>
              <a:ext cx="314325" cy="334029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809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CC17DFF-3AB1-F347-8FC2-A37F708A1B8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2296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Smoking is an important risk factor for lung cancer.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515011-30DB-6A4D-B6F2-3AD61BBFA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28" y="1013051"/>
            <a:ext cx="6291943" cy="5364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62E66A-6F85-8247-AAE8-62617CE61B5C}"/>
              </a:ext>
            </a:extLst>
          </p:cNvPr>
          <p:cNvSpPr txBox="1"/>
          <p:nvPr/>
        </p:nvSpPr>
        <p:spPr>
          <a:xfrm>
            <a:off x="1110339" y="6375543"/>
            <a:ext cx="689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https://</a:t>
            </a:r>
            <a:r>
              <a:rPr lang="en-US" dirty="0" err="1"/>
              <a:t>www.cdc.gov</a:t>
            </a:r>
            <a:r>
              <a:rPr lang="en-US" dirty="0"/>
              <a:t>/</a:t>
            </a:r>
            <a:r>
              <a:rPr lang="en-US" dirty="0" err="1"/>
              <a:t>mmwr</a:t>
            </a:r>
            <a:r>
              <a:rPr lang="en-US" dirty="0"/>
              <a:t>/preview/</a:t>
            </a:r>
            <a:r>
              <a:rPr lang="en-US" dirty="0" err="1"/>
              <a:t>mmwrhtml</a:t>
            </a:r>
            <a:r>
              <a:rPr lang="en-US" dirty="0"/>
              <a:t>/mm6036a3.htm</a:t>
            </a:r>
          </a:p>
        </p:txBody>
      </p:sp>
    </p:spTree>
    <p:extLst>
      <p:ext uri="{BB962C8B-B14F-4D97-AF65-F5344CB8AC3E}">
        <p14:creationId xmlns:p14="http://schemas.microsoft.com/office/powerpoint/2010/main" val="264325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4886591-5C81-9043-A6F4-FC597564F7CC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87575"/>
            <a:ext cx="86868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Symptoms typically do not present until advanced stage of disease.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A482AF1D-A20D-C74D-9124-803A5CFD6DB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930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Cough (often with blood)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Chest pain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Wheezing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Fatigue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Loss of appetite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Weight Loss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 typeface="Lucida Grande"/>
              <a:buNone/>
            </a:pPr>
            <a:endParaRPr lang="en-US" alt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6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5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97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hickenp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mum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um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B4F25280-95DF-B04A-855E-2CD9393FC79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36563"/>
            <a:ext cx="8382000" cy="62547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A 67-year-old woman presents to the hospital with six months of hemoptysis and 2 weeks of word-finding difficulties and short-term memory loss.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FBE53675-66E5-B948-A65C-FE099AF3E69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930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Lucida Grande"/>
              <a:buNone/>
            </a:pPr>
            <a:endParaRPr lang="en-US" altLang="en-US" dirty="0">
              <a:latin typeface="+mj-lt"/>
              <a:ea typeface="ＭＳ Ｐゴシック" pitchFamily="34" charset="-128"/>
              <a:cs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600" dirty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CC4F096E-1A4A-874E-8EF6-0B6DFDAD480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4548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Lucida Grande"/>
              <a:buChar char="▶"/>
              <a:defRPr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PMH: osteoporosis; hysterectomy for benign fibroids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PSH: None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ROS: All negative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Allergies: NKDA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Meds: None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Social </a:t>
            </a:r>
            <a:r>
              <a:rPr lang="en-US" altLang="en-US" dirty="0" err="1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Hx</a:t>
            </a:r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: lives alone, widow, works as a babysitter, never a smoker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She had been seen by doctors in the past, who had recommended a chest CT that her insurance did not approve.</a:t>
            </a:r>
          </a:p>
          <a:p>
            <a:pPr>
              <a:lnSpc>
                <a:spcPct val="90000"/>
              </a:lnSpc>
            </a:pPr>
            <a:endParaRPr lang="en-US" alt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Font typeface="Lucida Grande"/>
              <a:buNone/>
            </a:pPr>
            <a:endParaRPr lang="en-US" altLang="en-US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6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66138"/>
      </p:ext>
    </p:extLst>
  </p:cSld>
  <p:clrMapOvr>
    <a:masterClrMapping/>
  </p:clrMapOvr>
</p:sld>
</file>

<file path=ppt/theme/theme1.xml><?xml version="1.0" encoding="utf-8"?>
<a:theme xmlns:a="http://schemas.openxmlformats.org/drawingml/2006/main" name="MS_PPT_Presentation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MS_PPT_Presentation</Template>
  <TotalTime>35493</TotalTime>
  <Words>1985</Words>
  <Application>Microsoft Macintosh PowerPoint</Application>
  <PresentationFormat>On-screen Show (4:3)</PresentationFormat>
  <Paragraphs>242</Paragraphs>
  <Slides>40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Lucida Grande</vt:lpstr>
      <vt:lpstr>ＭＳ Ｐゴシック</vt:lpstr>
      <vt:lpstr>Times New Roman</vt:lpstr>
      <vt:lpstr>MS_PPT_Presentation</vt:lpstr>
      <vt:lpstr>MountSinai</vt:lpstr>
      <vt:lpstr>KEYNOTE-024: Pembrolizumab vs. Chemotherapy for PD-L1-Positive Non-Small-Cell Lung Cancer</vt:lpstr>
      <vt:lpstr>    </vt:lpstr>
      <vt:lpstr>Presentation Outline</vt:lpstr>
      <vt:lpstr>  Overview of NSCLC   </vt:lpstr>
      <vt:lpstr>PowerPoint Presentation</vt:lpstr>
      <vt:lpstr>PowerPoint Presentation</vt:lpstr>
      <vt:lpstr>PowerPoint Presentation</vt:lpstr>
      <vt:lpstr>  Case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PICO   </vt:lpstr>
      <vt:lpstr>PowerPoint Presentation</vt:lpstr>
      <vt:lpstr>PowerPoint Presentation</vt:lpstr>
      <vt:lpstr>PowerPoint Presentation</vt:lpstr>
      <vt:lpstr>  Background</vt:lpstr>
      <vt:lpstr>PowerPoint Presentation</vt:lpstr>
      <vt:lpstr>PowerPoint Presentation</vt:lpstr>
      <vt:lpstr>PowerPoint Presentation</vt:lpstr>
      <vt:lpstr>PowerPoint Presentation</vt:lpstr>
      <vt:lpstr>  Methods and Internal Validity</vt:lpstr>
      <vt:lpstr>PowerPoint Presentation</vt:lpstr>
      <vt:lpstr>PowerPoint Presentation</vt:lpstr>
      <vt:lpstr>PowerPoint Presentation</vt:lpstr>
      <vt:lpstr>PowerPoint Presentation</vt:lpstr>
      <vt:lpstr> 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External Validity and Application</vt:lpstr>
      <vt:lpstr>PowerPoint Presentation</vt:lpstr>
      <vt:lpstr>PowerPoint Presentation</vt:lpstr>
      <vt:lpstr>PowerPoint Presentation</vt:lpstr>
      <vt:lpstr>  Summary</vt:lpstr>
      <vt:lpstr>PowerPoint Presentation</vt:lpstr>
      <vt:lpstr> Thank you!  Questions?</vt:lpstr>
    </vt:vector>
  </TitlesOfParts>
  <Company>Mount Sinai School of Medicine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Virology</dc:title>
  <dc:creator>Posada, Roberto</dc:creator>
  <cp:lastModifiedBy>Kate Phillips</cp:lastModifiedBy>
  <cp:revision>116</cp:revision>
  <dcterms:created xsi:type="dcterms:W3CDTF">2017-04-13T13:23:19Z</dcterms:created>
  <dcterms:modified xsi:type="dcterms:W3CDTF">2018-05-21T20:04:07Z</dcterms:modified>
</cp:coreProperties>
</file>