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83" r:id="rId4"/>
    <p:sldId id="259" r:id="rId5"/>
    <p:sldId id="258" r:id="rId6"/>
    <p:sldId id="276" r:id="rId7"/>
    <p:sldId id="260" r:id="rId8"/>
    <p:sldId id="277" r:id="rId9"/>
    <p:sldId id="261" r:id="rId10"/>
    <p:sldId id="286" r:id="rId11"/>
    <p:sldId id="263" r:id="rId12"/>
    <p:sldId id="262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8" r:id="rId22"/>
    <p:sldId id="272" r:id="rId23"/>
    <p:sldId id="279" r:id="rId24"/>
    <p:sldId id="280" r:id="rId25"/>
    <p:sldId id="281" r:id="rId26"/>
    <p:sldId id="282" r:id="rId27"/>
    <p:sldId id="273" r:id="rId28"/>
    <p:sldId id="285" r:id="rId29"/>
    <p:sldId id="284" r:id="rId30"/>
    <p:sldId id="27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12" autoAdjust="0"/>
    <p:restoredTop sz="71357" autoAdjust="0"/>
  </p:normalViewPr>
  <p:slideViewPr>
    <p:cSldViewPr snapToGrid="0" snapToObjects="1">
      <p:cViewPr varScale="1">
        <p:scale>
          <a:sx n="70" d="100"/>
          <a:sy n="70" d="100"/>
        </p:scale>
        <p:origin x="-25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05391-FD29-AF44-AEC3-82C10841E20F}" type="datetimeFigureOut">
              <a:rPr lang="en-US" smtClean="0"/>
              <a:t>9/20/17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5EFC1-21AD-EE4E-813E-096DF192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10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A136C-46FE-AA4A-86D5-BEDD3C81E65D}" type="datetimeFigureOut">
              <a:rPr lang="en-US" smtClean="0"/>
              <a:t>9/20/17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515C8-10B6-0F4B-AB7B-637445D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95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515C8-10B6-0F4B-AB7B-637445D5D1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04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Alexander </a:t>
            </a:r>
            <a:r>
              <a:rPr lang="en-US" dirty="0" err="1" smtClean="0"/>
              <a:t>cohen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515C8-10B6-0F4B-AB7B-637445D5D1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64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515C8-10B6-0F4B-AB7B-637445D5D1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54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T1 – 3cm or less </a:t>
            </a:r>
          </a:p>
          <a:p>
            <a:r>
              <a:rPr lang="en-US" dirty="0" smtClean="0"/>
              <a:t>T2 </a:t>
            </a:r>
            <a:r>
              <a:rPr lang="en-US" baseline="0" dirty="0" smtClean="0"/>
              <a:t>- &gt;3cm or involving main bronchus, or atelectasis </a:t>
            </a:r>
          </a:p>
          <a:p>
            <a:r>
              <a:rPr lang="en-US" baseline="0" dirty="0" smtClean="0"/>
              <a:t>T3 – any size invading chest wall, diaphragm, pleura</a:t>
            </a:r>
          </a:p>
          <a:p>
            <a:r>
              <a:rPr lang="en-US" baseline="0" dirty="0" smtClean="0"/>
              <a:t>T4 – invading mediastinum, heart, great vessels, </a:t>
            </a:r>
            <a:r>
              <a:rPr lang="en-US" baseline="0" dirty="0" err="1" smtClean="0"/>
              <a:t>trachesa</a:t>
            </a:r>
            <a:r>
              <a:rPr lang="en-US" baseline="0" dirty="0" smtClean="0"/>
              <a:t>, esophagus, vertebral body, or malignant </a:t>
            </a:r>
            <a:r>
              <a:rPr lang="en-US" baseline="0" dirty="0" err="1" smtClean="0"/>
              <a:t>pelural</a:t>
            </a:r>
            <a:r>
              <a:rPr lang="en-US" baseline="0" dirty="0" smtClean="0"/>
              <a:t> effusion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T1a – 2cm or less</a:t>
            </a:r>
          </a:p>
          <a:p>
            <a:r>
              <a:rPr lang="en-US" baseline="0" dirty="0" smtClean="0"/>
              <a:t>T1b between 2-3cm </a:t>
            </a:r>
          </a:p>
          <a:p>
            <a:r>
              <a:rPr lang="en-US" baseline="0" dirty="0" smtClean="0"/>
              <a:t>T2 is less than 7cm </a:t>
            </a:r>
          </a:p>
          <a:p>
            <a:r>
              <a:rPr lang="en-US" baseline="0" dirty="0" smtClean="0"/>
              <a:t>T3 is greater than 7cm </a:t>
            </a:r>
          </a:p>
          <a:p>
            <a:r>
              <a:rPr lang="en-US" baseline="0" dirty="0" smtClean="0"/>
              <a:t>T4 same invasion as other place. But </a:t>
            </a:r>
            <a:r>
              <a:rPr lang="en-US" baseline="0" dirty="0" err="1" smtClean="0"/>
              <a:t>mpleural</a:t>
            </a:r>
            <a:r>
              <a:rPr lang="en-US" baseline="0" dirty="0" smtClean="0"/>
              <a:t> effusion makes it M1a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515C8-10B6-0F4B-AB7B-637445D5D1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60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20,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20,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20,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20,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20,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20,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20,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20,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20,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20,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20,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20,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75388"/>
            <a:ext cx="7772400" cy="2139535"/>
          </a:xfrm>
        </p:spPr>
        <p:txBody>
          <a:bodyPr/>
          <a:lstStyle/>
          <a:p>
            <a:r>
              <a:rPr lang="en-US" sz="7200" dirty="0" smtClean="0"/>
              <a:t>ANITA Trial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57159"/>
            <a:ext cx="6858000" cy="1411035"/>
          </a:xfrm>
        </p:spPr>
        <p:txBody>
          <a:bodyPr>
            <a:normAutofit/>
          </a:bodyPr>
          <a:lstStyle/>
          <a:p>
            <a:r>
              <a:rPr lang="en-US" dirty="0" smtClean="0"/>
              <a:t>Ariel </a:t>
            </a:r>
            <a:r>
              <a:rPr lang="en-US" dirty="0" err="1" smtClean="0"/>
              <a:t>pollock</a:t>
            </a:r>
            <a:endParaRPr lang="en-US" dirty="0"/>
          </a:p>
          <a:p>
            <a:r>
              <a:rPr lang="en-US" dirty="0" smtClean="0"/>
              <a:t>Sinai journal club </a:t>
            </a:r>
          </a:p>
          <a:p>
            <a:r>
              <a:rPr lang="en-US" dirty="0" smtClean="0"/>
              <a:t>6/1/17</a:t>
            </a:r>
            <a:endParaRPr lang="en-US" dirty="0"/>
          </a:p>
        </p:txBody>
      </p:sp>
      <p:pic>
        <p:nvPicPr>
          <p:cNvPr id="4" name="Picture 3" descr="Screen Shot 2017-05-30 at 6.34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3664"/>
            <a:ext cx="77343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892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Inclusion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Stage IB – IIIA (pathologic staging)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R0 resection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Age 18-75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WHO performance status 2 or less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Adequate biological functions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Exclusion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Concurrent malignant disease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Previous primary tumors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52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Consort Diagram </a:t>
            </a:r>
            <a:endParaRPr lang="en-US" dirty="0"/>
          </a:p>
        </p:txBody>
      </p:sp>
      <p:pic>
        <p:nvPicPr>
          <p:cNvPr id="5" name="Picture 4" descr="Screen Shot 2017-05-30 at 8.18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0"/>
            <a:ext cx="8163113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52743" y="792215"/>
            <a:ext cx="2388944" cy="502993"/>
          </a:xfrm>
          <a:prstGeom prst="rect">
            <a:avLst/>
          </a:prstGeom>
          <a:noFill/>
          <a:ln w="38100" cmpd="sng">
            <a:solidFill>
              <a:srgbClr val="D1282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61449" y="792215"/>
            <a:ext cx="2451812" cy="502993"/>
          </a:xfrm>
          <a:prstGeom prst="rect">
            <a:avLst/>
          </a:prstGeom>
          <a:noFill/>
          <a:ln w="38100" cmpd="sng">
            <a:solidFill>
              <a:srgbClr val="D1282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61449" y="6213471"/>
            <a:ext cx="2451812" cy="502993"/>
          </a:xfrm>
          <a:prstGeom prst="rect">
            <a:avLst/>
          </a:prstGeom>
          <a:noFill/>
          <a:ln w="38100" cmpd="sng">
            <a:solidFill>
              <a:srgbClr val="D1282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52743" y="6213471"/>
            <a:ext cx="2451812" cy="502993"/>
          </a:xfrm>
          <a:prstGeom prst="rect">
            <a:avLst/>
          </a:prstGeom>
          <a:noFill/>
          <a:ln w="38100" cmpd="sng">
            <a:solidFill>
              <a:srgbClr val="D1282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87871" y="4212568"/>
            <a:ext cx="2157841" cy="1384995"/>
          </a:xfrm>
          <a:prstGeom prst="rect">
            <a:avLst/>
          </a:prstGeom>
          <a:noFill/>
          <a:ln w="38100" cmpd="sng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3"/>
                </a:solidFill>
              </a:rPr>
              <a:t>Intention to treat analysis</a:t>
            </a:r>
            <a:endParaRPr lang="en-US" sz="28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010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Endpoint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Overall survival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Measured as time from date of randomization to death from any cause, or to last follow-up 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Secondary Endpoints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Disease-free survival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Safety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25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Assumed a 2yr survival of 30% in the control group and a 10% improvement in the chemotherapy group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Required a sample size of 400 patients per treatment group for 90% power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Power maintained by the ITT analysis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Subgroup analyses were not planned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07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5-31 at 6.38.4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734" y="25150"/>
            <a:ext cx="4637314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64065"/>
            <a:ext cx="5791200" cy="719527"/>
          </a:xfrm>
        </p:spPr>
        <p:txBody>
          <a:bodyPr/>
          <a:lstStyle/>
          <a:p>
            <a:r>
              <a:rPr lang="en-US" dirty="0" smtClean="0"/>
              <a:t>Table 1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226804" cy="4373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 difference between two groups </a:t>
            </a:r>
          </a:p>
          <a:p>
            <a:endParaRPr lang="en-US" dirty="0"/>
          </a:p>
          <a:p>
            <a:r>
              <a:rPr lang="en-US" dirty="0" smtClean="0"/>
              <a:t>Biological variables, medical and surgical history, tobacco, </a:t>
            </a:r>
            <a:r>
              <a:rPr lang="en-US" dirty="0" err="1" smtClean="0"/>
              <a:t>EtOH</a:t>
            </a:r>
            <a:r>
              <a:rPr lang="en-US" dirty="0" smtClean="0"/>
              <a:t>, clinical characteristics did not differ at baseline</a:t>
            </a:r>
          </a:p>
          <a:p>
            <a:endParaRPr lang="en-US" dirty="0"/>
          </a:p>
          <a:p>
            <a:r>
              <a:rPr lang="en-US" dirty="0" smtClean="0"/>
              <a:t>Chemotherapy n=407</a:t>
            </a:r>
          </a:p>
          <a:p>
            <a:endParaRPr lang="en-US" dirty="0"/>
          </a:p>
          <a:p>
            <a:r>
              <a:rPr lang="en-US" dirty="0" smtClean="0"/>
              <a:t>Observation n=433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75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3" y="162090"/>
            <a:ext cx="5791200" cy="908151"/>
          </a:xfrm>
        </p:spPr>
        <p:txBody>
          <a:bodyPr/>
          <a:lstStyle/>
          <a:p>
            <a:r>
              <a:rPr lang="en-US" dirty="0" smtClean="0"/>
              <a:t>Table 2</a:t>
            </a:r>
            <a:endParaRPr lang="en-US" dirty="0"/>
          </a:p>
        </p:txBody>
      </p:sp>
      <p:pic>
        <p:nvPicPr>
          <p:cNvPr id="3" name="Picture 2" descr="Screen Shot 2017-05-31 at 6.43.2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569790"/>
            <a:ext cx="8013700" cy="47117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51567" y="3595021"/>
            <a:ext cx="2917028" cy="240304"/>
          </a:xfrm>
          <a:prstGeom prst="rect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31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3</a:t>
            </a:r>
            <a:endParaRPr lang="en-US" dirty="0"/>
          </a:p>
        </p:txBody>
      </p:sp>
      <p:pic>
        <p:nvPicPr>
          <p:cNvPr id="3" name="Picture 2" descr="Screen Shot 2017-05-31 at 6.45.4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70" y="1986891"/>
            <a:ext cx="9144000" cy="428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818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6632"/>
            <a:ext cx="5791200" cy="1371600"/>
          </a:xfrm>
        </p:spPr>
        <p:txBody>
          <a:bodyPr/>
          <a:lstStyle/>
          <a:p>
            <a:r>
              <a:rPr lang="en-US" dirty="0" smtClean="0"/>
              <a:t>Figure 2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7718" y="1010678"/>
            <a:ext cx="2450861" cy="4373563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Median Survival </a:t>
            </a:r>
          </a:p>
          <a:p>
            <a:r>
              <a:rPr lang="en-US" dirty="0" smtClean="0"/>
              <a:t>Chemotherapy - 65.7 months </a:t>
            </a:r>
          </a:p>
          <a:p>
            <a:r>
              <a:rPr lang="en-US" dirty="0" smtClean="0"/>
              <a:t>Observation – 43.7 months</a:t>
            </a:r>
          </a:p>
          <a:p>
            <a:r>
              <a:rPr lang="en-US" dirty="0" smtClean="0"/>
              <a:t>HR 0.80 [0.66-0.96]</a:t>
            </a:r>
            <a:endParaRPr lang="en-US" dirty="0"/>
          </a:p>
          <a:p>
            <a:r>
              <a:rPr lang="en-US" dirty="0" smtClean="0"/>
              <a:t>Absolute OS benefit: 2.8% at 1yr</a:t>
            </a:r>
          </a:p>
          <a:p>
            <a:r>
              <a:rPr lang="en-US" dirty="0" smtClean="0"/>
              <a:t>4.7% at 2 </a:t>
            </a:r>
            <a:r>
              <a:rPr lang="en-US" dirty="0" err="1" smtClean="0"/>
              <a:t>yrs</a:t>
            </a:r>
            <a:endParaRPr lang="en-US" dirty="0" smtClean="0"/>
          </a:p>
          <a:p>
            <a:r>
              <a:rPr lang="en-US" dirty="0" smtClean="0"/>
              <a:t>8.6% at 5yrs</a:t>
            </a:r>
          </a:p>
          <a:p>
            <a:r>
              <a:rPr lang="en-US" dirty="0" smtClean="0"/>
              <a:t>8.4% at 7 </a:t>
            </a:r>
            <a:r>
              <a:rPr lang="en-US" dirty="0" err="1" smtClean="0"/>
              <a:t>yrs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7" name="Picture 6" descr="Screen Shot 2017-05-31 at 6.54.1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580" y="914400"/>
            <a:ext cx="6429247" cy="425385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808908" y="1722752"/>
            <a:ext cx="766976" cy="238922"/>
          </a:xfrm>
          <a:prstGeom prst="rect">
            <a:avLst/>
          </a:prstGeom>
          <a:noFill/>
          <a:ln w="38100" cmpd="sng">
            <a:solidFill>
              <a:srgbClr val="D1282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8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172" y="-533082"/>
            <a:ext cx="5791200" cy="1371600"/>
          </a:xfrm>
        </p:spPr>
        <p:txBody>
          <a:bodyPr/>
          <a:lstStyle/>
          <a:p>
            <a:r>
              <a:rPr lang="en-US" dirty="0" smtClean="0"/>
              <a:t>Figure 2</a:t>
            </a:r>
            <a:endParaRPr lang="en-US" dirty="0"/>
          </a:p>
        </p:txBody>
      </p:sp>
      <p:pic>
        <p:nvPicPr>
          <p:cNvPr id="3" name="Picture 2" descr="Screen Shot 2017-05-31 at 6.56.3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856" y="1427339"/>
            <a:ext cx="6352314" cy="4684029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17718" y="1010678"/>
            <a:ext cx="2450861" cy="43735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Median DFS</a:t>
            </a:r>
          </a:p>
          <a:p>
            <a:r>
              <a:rPr lang="en-US" dirty="0" smtClean="0"/>
              <a:t>Chemotherapy – 36.3 months </a:t>
            </a:r>
          </a:p>
          <a:p>
            <a:r>
              <a:rPr lang="en-US" dirty="0" smtClean="0"/>
              <a:t>Observation – 20.7 months</a:t>
            </a:r>
          </a:p>
          <a:p>
            <a:r>
              <a:rPr lang="en-US" dirty="0" smtClean="0"/>
              <a:t>HR 0.76 [0.64-0.91]</a:t>
            </a:r>
            <a:endParaRPr lang="en-US" dirty="0"/>
          </a:p>
          <a:p>
            <a:r>
              <a:rPr lang="en-US" dirty="0" smtClean="0"/>
              <a:t>Absolute benefit: 9% at 6 months</a:t>
            </a:r>
          </a:p>
          <a:p>
            <a:r>
              <a:rPr lang="en-US" dirty="0" smtClean="0"/>
              <a:t>9.5% at 1yr</a:t>
            </a:r>
          </a:p>
          <a:p>
            <a:r>
              <a:rPr lang="en-US" dirty="0" smtClean="0"/>
              <a:t>9.6% at 2yrs</a:t>
            </a:r>
          </a:p>
          <a:p>
            <a:r>
              <a:rPr lang="en-US" dirty="0" smtClean="0"/>
              <a:t>8.7% at 5 </a:t>
            </a:r>
            <a:r>
              <a:rPr lang="en-US" dirty="0" err="1" smtClean="0"/>
              <a:t>yrs</a:t>
            </a:r>
            <a:endParaRPr lang="en-US" dirty="0" smtClean="0"/>
          </a:p>
          <a:p>
            <a:r>
              <a:rPr lang="en-US" dirty="0" smtClean="0"/>
              <a:t>5.5% at 7rs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707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091"/>
            <a:ext cx="5791200" cy="6175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 4</a:t>
            </a:r>
            <a:endParaRPr lang="en-US" dirty="0"/>
          </a:p>
        </p:txBody>
      </p:sp>
      <p:pic>
        <p:nvPicPr>
          <p:cNvPr id="4" name="Picture 3" descr="Screen Shot 2017-05-31 at 6.57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91" y="779640"/>
            <a:ext cx="7494677" cy="6078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72848" y="1697603"/>
            <a:ext cx="1911156" cy="628741"/>
          </a:xfrm>
          <a:prstGeom prst="rect">
            <a:avLst/>
          </a:prstGeom>
          <a:noFill/>
          <a:ln w="38100" cmpd="sng">
            <a:solidFill>
              <a:srgbClr val="D1282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097265" y="1936524"/>
            <a:ext cx="716683" cy="389820"/>
          </a:xfrm>
          <a:prstGeom prst="rect">
            <a:avLst/>
          </a:prstGeom>
          <a:noFill/>
          <a:ln w="38100" cmpd="sng">
            <a:solidFill>
              <a:srgbClr val="D1282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72848" y="4589814"/>
            <a:ext cx="1320207" cy="603592"/>
          </a:xfrm>
          <a:prstGeom prst="rect">
            <a:avLst/>
          </a:prstGeom>
          <a:noFill/>
          <a:ln w="38100" cmpd="sng">
            <a:solidFill>
              <a:srgbClr val="D1282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97265" y="4841311"/>
            <a:ext cx="716683" cy="352095"/>
          </a:xfrm>
          <a:prstGeom prst="rect">
            <a:avLst/>
          </a:prstGeom>
          <a:noFill/>
          <a:ln w="38100" cmpd="sng">
            <a:solidFill>
              <a:srgbClr val="D1282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72848" y="5193406"/>
            <a:ext cx="1546528" cy="603592"/>
          </a:xfrm>
          <a:prstGeom prst="rect">
            <a:avLst/>
          </a:prstGeom>
          <a:noFill/>
          <a:ln w="38100" cmpd="sng">
            <a:solidFill>
              <a:srgbClr val="D1282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097265" y="5407179"/>
            <a:ext cx="716683" cy="389819"/>
          </a:xfrm>
          <a:prstGeom prst="rect">
            <a:avLst/>
          </a:prstGeom>
          <a:noFill/>
          <a:ln w="38100" cmpd="sng">
            <a:solidFill>
              <a:srgbClr val="D1282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44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HPI: </a:t>
            </a:r>
          </a:p>
          <a:p>
            <a:r>
              <a:rPr lang="en-US" dirty="0" smtClean="0"/>
              <a:t>69 </a:t>
            </a:r>
            <a:r>
              <a:rPr lang="en-US" dirty="0" err="1" smtClean="0"/>
              <a:t>yo</a:t>
            </a:r>
            <a:r>
              <a:rPr lang="en-US" dirty="0" smtClean="0"/>
              <a:t> male, former 50 pack year smoker, who had a  5cm RLL mass incidentally seen on CXR during a workup for inguinal hernia repair, now s/p </a:t>
            </a:r>
            <a:r>
              <a:rPr lang="en-US" dirty="0" err="1" smtClean="0"/>
              <a:t>RMLobectomy</a:t>
            </a:r>
            <a:r>
              <a:rPr lang="en-US" dirty="0" smtClean="0"/>
              <a:t>. He feels well and denies any cough, SOB, hemoptysis, anorexia, unintentional weight loss, fever/chills. </a:t>
            </a:r>
          </a:p>
          <a:p>
            <a:r>
              <a:rPr lang="en-US" dirty="0" smtClean="0"/>
              <a:t>ROS: all negative </a:t>
            </a:r>
          </a:p>
          <a:p>
            <a:r>
              <a:rPr lang="en-US" dirty="0" smtClean="0"/>
              <a:t>PMH: </a:t>
            </a:r>
            <a:r>
              <a:rPr lang="en-US" dirty="0" err="1" smtClean="0"/>
              <a:t>Afib</a:t>
            </a:r>
            <a:r>
              <a:rPr lang="en-US" dirty="0" smtClean="0"/>
              <a:t>, CD, BPH, OSA, HTN</a:t>
            </a:r>
          </a:p>
          <a:p>
            <a:r>
              <a:rPr lang="en-US" dirty="0" smtClean="0"/>
              <a:t>PSH: None</a:t>
            </a:r>
          </a:p>
          <a:p>
            <a:r>
              <a:rPr lang="en-US" dirty="0" smtClean="0"/>
              <a:t>Allergies: NKDA</a:t>
            </a:r>
          </a:p>
          <a:p>
            <a:r>
              <a:rPr lang="en-US" dirty="0" err="1" smtClean="0"/>
              <a:t>Meds:Ticagrelor</a:t>
            </a:r>
            <a:r>
              <a:rPr lang="en-US" dirty="0" smtClean="0"/>
              <a:t>, Atorvastatin, Tylenol, </a:t>
            </a:r>
            <a:r>
              <a:rPr lang="en-US" dirty="0" err="1" smtClean="0"/>
              <a:t>Metoprolol</a:t>
            </a:r>
            <a:r>
              <a:rPr lang="en-US" dirty="0" smtClean="0"/>
              <a:t>, </a:t>
            </a:r>
            <a:r>
              <a:rPr lang="en-US" dirty="0" err="1" smtClean="0"/>
              <a:t>Tumsulosin</a:t>
            </a:r>
            <a:endParaRPr lang="en-US" dirty="0" smtClean="0"/>
          </a:p>
          <a:p>
            <a:r>
              <a:rPr lang="en-US" dirty="0" err="1" smtClean="0"/>
              <a:t>FHx</a:t>
            </a:r>
            <a:r>
              <a:rPr lang="en-US" dirty="0" smtClean="0"/>
              <a:t>: Noncontributory </a:t>
            </a:r>
          </a:p>
          <a:p>
            <a:r>
              <a:rPr lang="en-US" dirty="0" err="1" smtClean="0"/>
              <a:t>SHx</a:t>
            </a:r>
            <a:r>
              <a:rPr lang="en-US" dirty="0" smtClean="0"/>
              <a:t>: Former smoker, 50 pack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148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466" y="60111"/>
            <a:ext cx="5791200" cy="732103"/>
          </a:xfrm>
        </p:spPr>
        <p:txBody>
          <a:bodyPr/>
          <a:lstStyle/>
          <a:p>
            <a:r>
              <a:rPr lang="en-US" dirty="0" smtClean="0"/>
              <a:t>Table 5</a:t>
            </a:r>
            <a:endParaRPr lang="en-US" dirty="0"/>
          </a:p>
        </p:txBody>
      </p:sp>
      <p:pic>
        <p:nvPicPr>
          <p:cNvPr id="3" name="Picture 2" descr="Screen Shot 2017-05-31 at 7.01.5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" y="1689100"/>
            <a:ext cx="8051800" cy="347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422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867" y="169334"/>
            <a:ext cx="5791200" cy="804650"/>
          </a:xfrm>
        </p:spPr>
        <p:txBody>
          <a:bodyPr/>
          <a:lstStyle/>
          <a:p>
            <a:r>
              <a:rPr lang="en-US" dirty="0" smtClean="0"/>
              <a:t>Table 6</a:t>
            </a:r>
            <a:endParaRPr lang="en-US" dirty="0"/>
          </a:p>
        </p:txBody>
      </p:sp>
      <p:pic>
        <p:nvPicPr>
          <p:cNvPr id="3" name="Picture 2" descr="Screen Shot 2017-05-31 at 10.05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45" y="1397000"/>
            <a:ext cx="7130944" cy="490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327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-62886"/>
            <a:ext cx="5791200" cy="732103"/>
          </a:xfrm>
        </p:spPr>
        <p:txBody>
          <a:bodyPr/>
          <a:lstStyle/>
          <a:p>
            <a:r>
              <a:rPr lang="en-US" dirty="0" smtClean="0"/>
              <a:t>Figure 3</a:t>
            </a:r>
            <a:endParaRPr lang="en-US" dirty="0"/>
          </a:p>
        </p:txBody>
      </p:sp>
      <p:pic>
        <p:nvPicPr>
          <p:cNvPr id="3" name="Picture 2" descr="Screen Shot 2017-05-31 at 7.14.0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2297"/>
            <a:ext cx="4328131" cy="3028715"/>
          </a:xfrm>
          <a:prstGeom prst="rect">
            <a:avLst/>
          </a:prstGeom>
        </p:spPr>
      </p:pic>
      <p:pic>
        <p:nvPicPr>
          <p:cNvPr id="4" name="Picture 3" descr="Screen Shot 2017-05-31 at 7.13.5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534" y="25151"/>
            <a:ext cx="4920466" cy="64760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77490" y="207552"/>
            <a:ext cx="1897877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5yr survival</a:t>
            </a:r>
          </a:p>
          <a:p>
            <a:r>
              <a:rPr lang="en-US" dirty="0" smtClean="0"/>
              <a:t>58% chemo </a:t>
            </a:r>
          </a:p>
          <a:p>
            <a:r>
              <a:rPr lang="en-US" dirty="0" smtClean="0"/>
              <a:t>61% observation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29890" y="3402524"/>
            <a:ext cx="1897877" cy="923330"/>
          </a:xfrm>
          <a:prstGeom prst="rect">
            <a:avLst/>
          </a:prstGeom>
          <a:noFill/>
          <a:ln>
            <a:solidFill>
              <a:srgbClr val="D1282E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5yr survival</a:t>
            </a:r>
          </a:p>
          <a:p>
            <a:r>
              <a:rPr lang="en-US" dirty="0" smtClean="0"/>
              <a:t>52% chemo </a:t>
            </a:r>
          </a:p>
          <a:p>
            <a:r>
              <a:rPr lang="en-US" dirty="0" smtClean="0"/>
              <a:t>36% observation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89828" y="1775514"/>
            <a:ext cx="1897877" cy="923330"/>
          </a:xfrm>
          <a:prstGeom prst="rect">
            <a:avLst/>
          </a:prstGeom>
          <a:noFill/>
          <a:ln>
            <a:solidFill>
              <a:srgbClr val="D1282E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5yr survival</a:t>
            </a:r>
          </a:p>
          <a:p>
            <a:r>
              <a:rPr lang="en-US" dirty="0" smtClean="0"/>
              <a:t>40% chemo </a:t>
            </a:r>
          </a:p>
          <a:p>
            <a:r>
              <a:rPr lang="en-US" dirty="0" smtClean="0"/>
              <a:t>19% observation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259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669"/>
            <a:ext cx="5791200" cy="875207"/>
          </a:xfrm>
        </p:spPr>
        <p:txBody>
          <a:bodyPr/>
          <a:lstStyle/>
          <a:p>
            <a:r>
              <a:rPr lang="en-US" dirty="0" smtClean="0"/>
              <a:t>Subgroup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12333"/>
            <a:ext cx="8065911" cy="54045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Evaluation of treatment effects for a specific end point in subgroups of patients defined by baseline characteristics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Example: OS for each individual stage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Usually to answer: Do the treatment effects vary among levels of a baseline factor?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Does adjuvant chemotherapy affect survival more in patients with Stage II </a:t>
            </a:r>
            <a:r>
              <a:rPr lang="en-US" dirty="0" err="1" smtClean="0"/>
              <a:t>vs</a:t>
            </a:r>
            <a:r>
              <a:rPr lang="en-US" dirty="0" smtClean="0"/>
              <a:t> III, </a:t>
            </a:r>
            <a:r>
              <a:rPr lang="en-US" dirty="0" err="1" smtClean="0"/>
              <a:t>etc</a:t>
            </a:r>
            <a:r>
              <a:rPr lang="en-US" dirty="0" smtClean="0"/>
              <a:t>?</a:t>
            </a:r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        </a:t>
            </a: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ANITA </a:t>
            </a:r>
            <a:r>
              <a:rPr lang="en-US" dirty="0"/>
              <a:t>Trial - benefit is seen in patients with stage II and IIIA disease 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339932"/>
              </p:ext>
            </p:extLst>
          </p:nvPr>
        </p:nvGraphicFramePr>
        <p:xfrm>
          <a:off x="1792110" y="3860235"/>
          <a:ext cx="4948838" cy="14833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186180"/>
                <a:gridCol w="957642"/>
                <a:gridCol w="995482"/>
                <a:gridCol w="18095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5yr 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Stage IB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62%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1.10 (0.76-1.57)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Stage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0.71 (0.49-1.03)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Stage IIIA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0.69 (0.53-0.9)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86222" y="4501444"/>
            <a:ext cx="959556" cy="369332"/>
          </a:xfrm>
          <a:prstGeom prst="rect">
            <a:avLst/>
          </a:prstGeom>
          <a:noFill/>
          <a:ln w="38100" cmpd="sng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=0.07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064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of Interaction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Heterogeneity of treatment – do treatment effects vary across the levels of the baseline characteristic?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Assessed with a statistical test for interaction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Quantitative interaction – magnitude of effect of B depends on value of A, but direction of effect of B is constant for all A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Qualitative interaction – both magnitude and direction of each variable’s effect depends on other variable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Often calculated with regression model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Trials often lack power to detect heterogeneity in treatment effect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ANITA Trial – heterogeneous effect of chemotherapy according to nodal status (p=0.004), but sample sizes were small </a:t>
            </a:r>
          </a:p>
        </p:txBody>
      </p:sp>
    </p:spTree>
    <p:extLst>
      <p:ext uri="{BB962C8B-B14F-4D97-AF65-F5344CB8AC3E}">
        <p14:creationId xmlns:p14="http://schemas.microsoft.com/office/powerpoint/2010/main" val="204502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to these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With multiple subgroup analysis, there can be false positive findings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Post hoc analyses are less valuable than pre-specified subgroup analyses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755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Patients randomized, although researchers not blinded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Baseline characteristics similar between two groups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ITT analysis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Receipt of radiation therapy was not controlled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94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ITT analysis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Noncompliance and drop-outs </a:t>
            </a:r>
            <a:r>
              <a:rPr lang="en-US" dirty="0" smtClean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Radiation therapy left up to discretion of individual institutions </a:t>
            </a:r>
          </a:p>
        </p:txBody>
      </p:sp>
    </p:spTree>
    <p:extLst>
      <p:ext uri="{BB962C8B-B14F-4D97-AF65-F5344CB8AC3E}">
        <p14:creationId xmlns:p14="http://schemas.microsoft.com/office/powerpoint/2010/main" val="2787658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Prior to the ANITA trial and other trials that were established around the same time, there was no role for adjuvant chemotherapy in the management of early stage/locally advanced NSCLC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ANITA demonstrated a significant survival benefit in patients who received chemotherapy rather than best supportive care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benefit was largely seen in stages II-IIIA, although they were not powered to directly look at these groups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LACE meta-analysis combined the 5 largest RCTs to show the benefit in stages II-IIIA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985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patient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69 </a:t>
            </a:r>
            <a:r>
              <a:rPr lang="en-US" dirty="0" err="1"/>
              <a:t>yo</a:t>
            </a:r>
            <a:r>
              <a:rPr lang="en-US" dirty="0"/>
              <a:t> male, former 50 pack year smoker, who had a  5cm RLL mass incidentally seen on CXR during a workup for inguinal hernia repair, now s/p </a:t>
            </a:r>
            <a:r>
              <a:rPr lang="en-US" dirty="0" err="1"/>
              <a:t>RMLobectomy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 we give him adjuvant chemotherapy?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748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Physical Exam: BP 119/72, HR 65, T 97.9, RR 18, </a:t>
            </a:r>
            <a:r>
              <a:rPr lang="en-US" dirty="0" err="1" smtClean="0"/>
              <a:t>Wt</a:t>
            </a:r>
            <a:r>
              <a:rPr lang="en-US" dirty="0" smtClean="0"/>
              <a:t> 208lb, SpO2 96%</a:t>
            </a:r>
          </a:p>
          <a:p>
            <a:r>
              <a:rPr lang="en-US" dirty="0" smtClean="0"/>
              <a:t>General: Lively, appears stated age</a:t>
            </a:r>
          </a:p>
          <a:p>
            <a:r>
              <a:rPr lang="en-US" dirty="0" smtClean="0"/>
              <a:t>HEENT: No LAD</a:t>
            </a:r>
          </a:p>
          <a:p>
            <a:r>
              <a:rPr lang="en-US" dirty="0" smtClean="0"/>
              <a:t>Cardio: RRR, normal S1/S2</a:t>
            </a:r>
          </a:p>
          <a:p>
            <a:r>
              <a:rPr lang="en-US" dirty="0" err="1" smtClean="0"/>
              <a:t>Pulm</a:t>
            </a:r>
            <a:r>
              <a:rPr lang="en-US" dirty="0" smtClean="0"/>
              <a:t>: CTAB, symmetric chest wall motion, no </a:t>
            </a:r>
            <a:r>
              <a:rPr lang="en-US" dirty="0" err="1" smtClean="0"/>
              <a:t>rales</a:t>
            </a:r>
            <a:r>
              <a:rPr lang="en-US" dirty="0" smtClean="0"/>
              <a:t>, rhonchi or wheezes</a:t>
            </a:r>
          </a:p>
          <a:p>
            <a:r>
              <a:rPr lang="en-US" dirty="0" smtClean="0"/>
              <a:t>Pathology: RML and margin, Level 7 LN</a:t>
            </a:r>
          </a:p>
          <a:p>
            <a:r>
              <a:rPr lang="en-US" dirty="0"/>
              <a:t>	</a:t>
            </a:r>
            <a:r>
              <a:rPr lang="en-US" dirty="0" err="1" smtClean="0"/>
              <a:t>AdenoCA</a:t>
            </a:r>
            <a:r>
              <a:rPr lang="en-US" dirty="0" smtClean="0"/>
              <a:t>, 7.0cm, does not invade visceral pleura. +LVSI</a:t>
            </a:r>
          </a:p>
          <a:p>
            <a:r>
              <a:rPr lang="en-US" dirty="0"/>
              <a:t>	</a:t>
            </a:r>
            <a:r>
              <a:rPr lang="en-US" dirty="0" smtClean="0"/>
              <a:t>N1 LN+</a:t>
            </a:r>
          </a:p>
          <a:p>
            <a:r>
              <a:rPr lang="en-US" dirty="0"/>
              <a:t>	</a:t>
            </a:r>
            <a:r>
              <a:rPr lang="en-US" dirty="0" smtClean="0"/>
              <a:t>PDL1 0%;  EGFR exon 20 insertion</a:t>
            </a:r>
          </a:p>
          <a:p>
            <a:r>
              <a:rPr lang="en-US" dirty="0" smtClean="0"/>
              <a:t>Imaging: (prior to surgery)</a:t>
            </a:r>
          </a:p>
          <a:p>
            <a:r>
              <a:rPr lang="en-US" dirty="0"/>
              <a:t>	</a:t>
            </a:r>
            <a:r>
              <a:rPr lang="en-US" dirty="0" smtClean="0"/>
              <a:t>PET/CT: RML mass 5cm, SUV 10.5. No definite </a:t>
            </a:r>
            <a:r>
              <a:rPr lang="en-US" dirty="0" err="1" smtClean="0"/>
              <a:t>hilar</a:t>
            </a:r>
            <a:r>
              <a:rPr lang="en-US" dirty="0" smtClean="0"/>
              <a:t>, axillary, 	</a:t>
            </a:r>
            <a:r>
              <a:rPr lang="en-US" dirty="0" err="1" smtClean="0"/>
              <a:t>mediastinal</a:t>
            </a:r>
            <a:r>
              <a:rPr lang="en-US" dirty="0" smtClean="0"/>
              <a:t> LAD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637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152718"/>
            <a:ext cx="5791200" cy="1371600"/>
          </a:xfrm>
        </p:spPr>
        <p:txBody>
          <a:bodyPr/>
          <a:lstStyle/>
          <a:p>
            <a:r>
              <a:rPr lang="en-US" dirty="0" smtClean="0"/>
              <a:t>Current NSCLC Management</a:t>
            </a:r>
            <a:endParaRPr lang="en-US" dirty="0"/>
          </a:p>
        </p:txBody>
      </p:sp>
      <p:pic>
        <p:nvPicPr>
          <p:cNvPr id="3" name="Picture 2" descr="Screen Shot 2017-05-31 at 9.59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7885"/>
            <a:ext cx="9144000" cy="380659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7000" y="3132667"/>
            <a:ext cx="2271889" cy="2691816"/>
          </a:xfrm>
          <a:prstGeom prst="rect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77556" y="3132667"/>
            <a:ext cx="2328333" cy="296333"/>
          </a:xfrm>
          <a:prstGeom prst="rect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77556" y="4529667"/>
            <a:ext cx="2328333" cy="254000"/>
          </a:xfrm>
          <a:prstGeom prst="rect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creen Shot 2017-05-31 at 10.01.4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700" y="152718"/>
            <a:ext cx="28321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928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Population: Patients with stage IB – IIIA NSCLC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Intervention: Adjuvant Chemotherapy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Control: No Adjuvant Chemotherapy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Outcome: Overall survival 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r>
              <a:rPr lang="en-US" sz="2400" dirty="0" smtClean="0"/>
              <a:t>Does adjuvant chemotherapy improve overall survival in patients with stage IB-IIIA NSCLC? </a:t>
            </a:r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270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-2270"/>
            <a:ext cx="5791200" cy="744678"/>
          </a:xfrm>
        </p:spPr>
        <p:txBody>
          <a:bodyPr/>
          <a:lstStyle/>
          <a:p>
            <a:r>
              <a:rPr lang="en-US" dirty="0" smtClean="0"/>
              <a:t>NSCLC Staging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051636"/>
              </p:ext>
            </p:extLst>
          </p:nvPr>
        </p:nvGraphicFramePr>
        <p:xfrm>
          <a:off x="116334" y="1880289"/>
          <a:ext cx="3989834" cy="410141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186800"/>
                <a:gridCol w="966460"/>
                <a:gridCol w="1021489"/>
                <a:gridCol w="815085"/>
              </a:tblGrid>
              <a:tr h="532417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AJCC</a:t>
                      </a:r>
                      <a:r>
                        <a:rPr lang="en-US" baseline="0" dirty="0" smtClean="0"/>
                        <a:t> 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Edition Stage Grouping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39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 – 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M0</a:t>
                      </a:r>
                      <a:endParaRPr lang="en-US" dirty="0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 – 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M0</a:t>
                      </a:r>
                      <a:endParaRPr lang="en-US" dirty="0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 IIIA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 – 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M0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N0 – N2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N0</a:t>
                      </a:r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 IIIB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Any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M0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Any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M0</a:t>
                      </a:r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 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Any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Any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998461"/>
              </p:ext>
            </p:extLst>
          </p:nvPr>
        </p:nvGraphicFramePr>
        <p:xfrm>
          <a:off x="4232147" y="1275769"/>
          <a:ext cx="4627778" cy="495993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186180"/>
                <a:gridCol w="1220732"/>
                <a:gridCol w="1021490"/>
                <a:gridCol w="1199376"/>
              </a:tblGrid>
              <a:tr h="532417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AJCC</a:t>
                      </a:r>
                      <a:r>
                        <a:rPr lang="en-US" sz="1600" baseline="0" dirty="0" smtClean="0"/>
                        <a:t> 7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baseline="0" dirty="0" smtClean="0"/>
                        <a:t> Edition Stage Grouping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85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Stage 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T1a – 1b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M0</a:t>
                      </a:r>
                      <a:endParaRPr lang="en-US" sz="1600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Stage</a:t>
                      </a:r>
                      <a:r>
                        <a:rPr lang="en-US" sz="1600" baseline="0" dirty="0" smtClean="0"/>
                        <a:t> IB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T2a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M0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Stage IIA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T1a – T2a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M0</a:t>
                      </a:r>
                      <a:endParaRPr lang="en-US" sz="1600" dirty="0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T2b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M0</a:t>
                      </a:r>
                      <a:endParaRPr lang="en-US" sz="1600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Stage IIB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T2b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M0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M0</a:t>
                      </a:r>
                      <a:endParaRPr lang="en-US" sz="16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Stage IIIA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T1a – T2b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M0</a:t>
                      </a:r>
                      <a:endParaRPr lang="en-US" sz="1600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N1 – N2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M0</a:t>
                      </a:r>
                      <a:endParaRPr lang="en-US" sz="16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N0 – N1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M0</a:t>
                      </a:r>
                      <a:endParaRPr lang="en-US" sz="1600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Stage IIIB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M0</a:t>
                      </a:r>
                      <a:endParaRPr lang="en-US" sz="16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Any 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M0</a:t>
                      </a:r>
                      <a:endParaRPr lang="en-US" sz="1600" dirty="0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Stage IV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Any 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Any 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M1a</a:t>
                      </a:r>
                      <a:r>
                        <a:rPr lang="en-US" sz="1600" baseline="0" dirty="0" smtClean="0"/>
                        <a:t> – M1b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960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of Early – locally advanced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5" y="1524318"/>
            <a:ext cx="7620000" cy="4993486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/>
              <a:t>Accounts for ~30% of lung cancer cases 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Stages IA – IIIA (this study excluded stage IB)</a:t>
            </a:r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Surgical </a:t>
            </a:r>
            <a:r>
              <a:rPr lang="en-US" dirty="0"/>
              <a:t>resection was mainstay of treatment 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about adjuvant therapies? 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6885" y="5566814"/>
            <a:ext cx="7620000" cy="950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71689"/>
              </p:ext>
            </p:extLst>
          </p:nvPr>
        </p:nvGraphicFramePr>
        <p:xfrm>
          <a:off x="1392184" y="3383645"/>
          <a:ext cx="6096000" cy="22250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year Overall</a:t>
                      </a:r>
                      <a:r>
                        <a:rPr lang="en-US" baseline="0" dirty="0" smtClean="0"/>
                        <a:t> Survival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 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 IB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 IIA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 IIB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 IIIA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449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Postoperative Therapies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Adjuvant therapy = therapy (either chemotherapy or radiation therapy) after surgical intervention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Meta-analysis in 1998 showed that post-operative RT was detrimental to patients with completely resected tumors  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E</a:t>
            </a:r>
            <a:r>
              <a:rPr lang="en-US" dirty="0" smtClean="0"/>
              <a:t>arly studies did not show a benefit from adjuvant chemotherapy, thus it was not routinely used 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BUT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365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Adjuvant Chemo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Meta-analysis in 1995 </a:t>
            </a:r>
            <a:r>
              <a:rPr lang="en-US" dirty="0" smtClean="0"/>
              <a:t>of all trials of adjuvant chemotherapy </a:t>
            </a:r>
            <a:r>
              <a:rPr lang="en-US" dirty="0" err="1" smtClean="0"/>
              <a:t>vs</a:t>
            </a:r>
            <a:r>
              <a:rPr lang="en-US" dirty="0" smtClean="0"/>
              <a:t> BSC (best supportive care) demonstrated </a:t>
            </a:r>
            <a:r>
              <a:rPr lang="en-US" dirty="0"/>
              <a:t>13% risk reduction of death with adjuvant chemotherapy (</a:t>
            </a:r>
            <a:r>
              <a:rPr lang="en-US" dirty="0" err="1"/>
              <a:t>cisplatin</a:t>
            </a:r>
            <a:r>
              <a:rPr lang="en-US" dirty="0"/>
              <a:t>-based) </a:t>
            </a:r>
            <a:r>
              <a:rPr lang="en-US" dirty="0" smtClean="0"/>
              <a:t> and absolute survival benefit of 4% at 5yrs 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But, this did not impact clinical practice because of heterogeneity of the studies </a:t>
            </a:r>
            <a:r>
              <a:rPr lang="en-US" dirty="0" smtClean="0"/>
              <a:t>included, non-significance, </a:t>
            </a:r>
            <a:r>
              <a:rPr lang="en-US" dirty="0"/>
              <a:t>and lack of </a:t>
            </a:r>
            <a:r>
              <a:rPr lang="en-US" dirty="0" smtClean="0"/>
              <a:t>RCT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results prompted 8 different studies, including the ANITA trial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02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ANITA – </a:t>
            </a:r>
            <a:br>
              <a:rPr lang="en-US" dirty="0" smtClean="0"/>
            </a:br>
            <a:r>
              <a:rPr lang="en-US" dirty="0" smtClean="0"/>
              <a:t>Pragmatic Study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Multicenter, multinational, randomized </a:t>
            </a:r>
            <a:r>
              <a:rPr lang="en-US" u="sng" dirty="0" smtClean="0"/>
              <a:t>open</a:t>
            </a:r>
            <a:r>
              <a:rPr lang="en-US" dirty="0" smtClean="0"/>
              <a:t> control trial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After surgery, patients received either chemotherapy (</a:t>
            </a:r>
            <a:r>
              <a:rPr lang="en-US" dirty="0" err="1" smtClean="0"/>
              <a:t>cisplatin</a:t>
            </a:r>
            <a:r>
              <a:rPr lang="en-US" dirty="0" smtClean="0"/>
              <a:t> + </a:t>
            </a:r>
            <a:r>
              <a:rPr lang="en-US" dirty="0" err="1" smtClean="0"/>
              <a:t>vinorelbine</a:t>
            </a:r>
            <a:r>
              <a:rPr lang="en-US" dirty="0" smtClean="0"/>
              <a:t>) or were observed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PORT was left to decision of participating centers, but decided before patients were included in the trial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Randomization and statistical analysis performed by Biometric Department of the IRPF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Treatment allocation was </a:t>
            </a:r>
            <a:r>
              <a:rPr lang="en-US" u="sng" dirty="0" smtClean="0"/>
              <a:t>not masked</a:t>
            </a:r>
          </a:p>
          <a:p>
            <a:pPr marL="342900" indent="-342900">
              <a:buFont typeface="Arial"/>
              <a:buChar char="•"/>
            </a:pPr>
            <a:endParaRPr lang="en-US" u="sng" dirty="0"/>
          </a:p>
          <a:p>
            <a:r>
              <a:rPr lang="en-US" dirty="0" smtClean="0"/>
              <a:t>What are potential problems with an open trial?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805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2957</TotalTime>
  <Words>1386</Words>
  <Application>Microsoft Macintosh PowerPoint</Application>
  <PresentationFormat>On-screen Show (4:3)</PresentationFormat>
  <Paragraphs>295</Paragraphs>
  <Slides>30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Essential</vt:lpstr>
      <vt:lpstr>ANITA Trial </vt:lpstr>
      <vt:lpstr>Case </vt:lpstr>
      <vt:lpstr>Case </vt:lpstr>
      <vt:lpstr>pico</vt:lpstr>
      <vt:lpstr>NSCLC Staging</vt:lpstr>
      <vt:lpstr>Management of Early – locally advanced stage</vt:lpstr>
      <vt:lpstr>Postoperative Therapies</vt:lpstr>
      <vt:lpstr>Adjuvant Chemo</vt:lpstr>
      <vt:lpstr>ANITA –  Pragmatic Study Design</vt:lpstr>
      <vt:lpstr>Eligibility</vt:lpstr>
      <vt:lpstr>Consort Diagram </vt:lpstr>
      <vt:lpstr>Outcome Measures</vt:lpstr>
      <vt:lpstr>Power of the study</vt:lpstr>
      <vt:lpstr>Table 1</vt:lpstr>
      <vt:lpstr>Table 2</vt:lpstr>
      <vt:lpstr>Table 3</vt:lpstr>
      <vt:lpstr>Figure 2</vt:lpstr>
      <vt:lpstr>Figure 2</vt:lpstr>
      <vt:lpstr>Table 4</vt:lpstr>
      <vt:lpstr>Table 5</vt:lpstr>
      <vt:lpstr>Table 6</vt:lpstr>
      <vt:lpstr>Figure 3</vt:lpstr>
      <vt:lpstr>Subgroup Analysis</vt:lpstr>
      <vt:lpstr>Test of Interaction </vt:lpstr>
      <vt:lpstr>Limitations to these analysis</vt:lpstr>
      <vt:lpstr>Internal Validity</vt:lpstr>
      <vt:lpstr>External Validity</vt:lpstr>
      <vt:lpstr>Summary </vt:lpstr>
      <vt:lpstr>Our patient </vt:lpstr>
      <vt:lpstr>Current NSCLC Management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ANITA Trial </dc:title>
  <dc:creator>Ariel  Pollock</dc:creator>
  <cp:lastModifiedBy>Ariel  Pollock</cp:lastModifiedBy>
  <cp:revision>49</cp:revision>
  <cp:lastPrinted>2017-06-01T22:36:56Z</cp:lastPrinted>
  <dcterms:created xsi:type="dcterms:W3CDTF">2017-05-30T22:33:21Z</dcterms:created>
  <dcterms:modified xsi:type="dcterms:W3CDTF">2017-09-20T21:52:43Z</dcterms:modified>
</cp:coreProperties>
</file>