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7" r:id="rId3"/>
    <p:sldId id="266" r:id="rId4"/>
    <p:sldId id="268" r:id="rId5"/>
    <p:sldId id="270" r:id="rId6"/>
    <p:sldId id="264" r:id="rId7"/>
    <p:sldId id="289" r:id="rId8"/>
    <p:sldId id="295" r:id="rId9"/>
    <p:sldId id="259" r:id="rId10"/>
    <p:sldId id="265" r:id="rId11"/>
    <p:sldId id="271" r:id="rId12"/>
    <p:sldId id="300" r:id="rId13"/>
    <p:sldId id="304" r:id="rId14"/>
    <p:sldId id="305" r:id="rId15"/>
    <p:sldId id="306" r:id="rId16"/>
    <p:sldId id="307" r:id="rId17"/>
    <p:sldId id="293" r:id="rId18"/>
    <p:sldId id="301" r:id="rId19"/>
    <p:sldId id="276" r:id="rId20"/>
    <p:sldId id="294" r:id="rId21"/>
    <p:sldId id="277" r:id="rId22"/>
    <p:sldId id="272" r:id="rId23"/>
    <p:sldId id="274" r:id="rId24"/>
    <p:sldId id="275" r:id="rId25"/>
    <p:sldId id="278" r:id="rId26"/>
    <p:sldId id="279" r:id="rId27"/>
    <p:sldId id="261" r:id="rId28"/>
    <p:sldId id="309" r:id="rId29"/>
    <p:sldId id="298" r:id="rId30"/>
    <p:sldId id="290" r:id="rId31"/>
    <p:sldId id="303" r:id="rId32"/>
    <p:sldId id="302" r:id="rId33"/>
    <p:sldId id="286" r:id="rId34"/>
    <p:sldId id="284" r:id="rId35"/>
    <p:sldId id="308" r:id="rId36"/>
    <p:sldId id="296" r:id="rId37"/>
    <p:sldId id="283" r:id="rId38"/>
    <p:sldId id="285" r:id="rId39"/>
    <p:sldId id="291"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B3233C-84E7-4A5D-80B0-31FDAA922044}">
          <p14:sldIdLst>
            <p14:sldId id="256"/>
            <p14:sldId id="297"/>
            <p14:sldId id="266"/>
            <p14:sldId id="268"/>
            <p14:sldId id="270"/>
            <p14:sldId id="264"/>
            <p14:sldId id="289"/>
            <p14:sldId id="295"/>
            <p14:sldId id="259"/>
            <p14:sldId id="265"/>
            <p14:sldId id="271"/>
            <p14:sldId id="300"/>
            <p14:sldId id="304"/>
            <p14:sldId id="305"/>
            <p14:sldId id="306"/>
            <p14:sldId id="307"/>
            <p14:sldId id="293"/>
            <p14:sldId id="301"/>
            <p14:sldId id="276"/>
            <p14:sldId id="294"/>
            <p14:sldId id="277"/>
            <p14:sldId id="272"/>
            <p14:sldId id="274"/>
            <p14:sldId id="275"/>
            <p14:sldId id="278"/>
            <p14:sldId id="279"/>
            <p14:sldId id="261"/>
            <p14:sldId id="309"/>
            <p14:sldId id="298"/>
            <p14:sldId id="290"/>
            <p14:sldId id="303"/>
            <p14:sldId id="302"/>
            <p14:sldId id="286"/>
            <p14:sldId id="284"/>
            <p14:sldId id="308"/>
            <p14:sldId id="296"/>
            <p14:sldId id="283"/>
            <p14:sldId id="285"/>
            <p14:sldId id="291"/>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p:scale>
          <a:sx n="66" d="100"/>
          <a:sy n="66" d="100"/>
        </p:scale>
        <p:origin x="72"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08F4F-9CFE-459B-8FA5-D89E411EED50}"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66FEA1D0-39FE-4102-BD2C-B2821C97159C}">
      <dgm:prSet phldrT="[Text]"/>
      <dgm:spPr/>
      <dgm:t>
        <a:bodyPr/>
        <a:lstStyle/>
        <a:p>
          <a:r>
            <a:rPr lang="en-US" dirty="0"/>
            <a:t>Ischemic Heart Disease</a:t>
          </a:r>
        </a:p>
      </dgm:t>
    </dgm:pt>
    <dgm:pt modelId="{3B531B2A-4C9E-4290-82E0-B19FCA890A96}" type="parTrans" cxnId="{328BEC77-EA70-4734-9BD2-1BB2C5F097AB}">
      <dgm:prSet/>
      <dgm:spPr/>
      <dgm:t>
        <a:bodyPr/>
        <a:lstStyle/>
        <a:p>
          <a:endParaRPr lang="en-US"/>
        </a:p>
      </dgm:t>
    </dgm:pt>
    <dgm:pt modelId="{841BD096-6252-47D5-849D-D27C7FA8A280}" type="sibTrans" cxnId="{328BEC77-EA70-4734-9BD2-1BB2C5F097AB}">
      <dgm:prSet/>
      <dgm:spPr/>
      <dgm:t>
        <a:bodyPr/>
        <a:lstStyle/>
        <a:p>
          <a:endParaRPr lang="en-US"/>
        </a:p>
      </dgm:t>
    </dgm:pt>
    <dgm:pt modelId="{A82266F6-6DBD-4776-B771-02FEB660AA0E}" type="asst">
      <dgm:prSet phldrT="[Text]"/>
      <dgm:spPr/>
      <dgm:t>
        <a:bodyPr/>
        <a:lstStyle/>
        <a:p>
          <a:r>
            <a:rPr lang="en-US" dirty="0"/>
            <a:t>Stable CAD</a:t>
          </a:r>
        </a:p>
      </dgm:t>
    </dgm:pt>
    <dgm:pt modelId="{274D7BC8-F82F-48AA-8BD3-14C30719B241}" type="parTrans" cxnId="{74E8DA2D-F31E-4EBB-8ED6-CEB24244E89D}">
      <dgm:prSet/>
      <dgm:spPr/>
      <dgm:t>
        <a:bodyPr/>
        <a:lstStyle/>
        <a:p>
          <a:endParaRPr lang="en-US"/>
        </a:p>
      </dgm:t>
    </dgm:pt>
    <dgm:pt modelId="{9519B218-C2A4-49CD-94A2-3189E868471B}" type="sibTrans" cxnId="{74E8DA2D-F31E-4EBB-8ED6-CEB24244E89D}">
      <dgm:prSet/>
      <dgm:spPr/>
      <dgm:t>
        <a:bodyPr/>
        <a:lstStyle/>
        <a:p>
          <a:endParaRPr lang="en-US"/>
        </a:p>
      </dgm:t>
    </dgm:pt>
    <dgm:pt modelId="{10794EBF-B090-4399-90C8-2AE9FBD3506D}" type="asst">
      <dgm:prSet phldrT="[Text]"/>
      <dgm:spPr/>
      <dgm:t>
        <a:bodyPr/>
        <a:lstStyle/>
        <a:p>
          <a:r>
            <a:rPr lang="en-US" dirty="0"/>
            <a:t>Acute Coronary Syndrome</a:t>
          </a:r>
        </a:p>
      </dgm:t>
    </dgm:pt>
    <dgm:pt modelId="{0B157F3D-8000-4E06-9B7E-0F2503260B10}" type="parTrans" cxnId="{741A3BDA-830B-4A0F-9C23-AD412B3F20FF}">
      <dgm:prSet/>
      <dgm:spPr/>
      <dgm:t>
        <a:bodyPr/>
        <a:lstStyle/>
        <a:p>
          <a:endParaRPr lang="en-US"/>
        </a:p>
      </dgm:t>
    </dgm:pt>
    <dgm:pt modelId="{3962AA02-6350-40F3-B2AD-49C4B952718E}" type="sibTrans" cxnId="{741A3BDA-830B-4A0F-9C23-AD412B3F20FF}">
      <dgm:prSet/>
      <dgm:spPr/>
      <dgm:t>
        <a:bodyPr/>
        <a:lstStyle/>
        <a:p>
          <a:endParaRPr lang="en-US"/>
        </a:p>
      </dgm:t>
    </dgm:pt>
    <dgm:pt modelId="{FDF20074-97CB-4C52-9657-9EF401FD4796}" type="asst">
      <dgm:prSet phldrT="[Text]"/>
      <dgm:spPr/>
      <dgm:t>
        <a:bodyPr/>
        <a:lstStyle/>
        <a:p>
          <a:r>
            <a:rPr lang="en-US" dirty="0"/>
            <a:t>Unstable Angina</a:t>
          </a:r>
        </a:p>
      </dgm:t>
    </dgm:pt>
    <dgm:pt modelId="{5113055E-C0D5-48FC-89CC-23161C1A5DCE}" type="parTrans" cxnId="{D87F76C8-85D7-49D9-959D-888D2BB3BAA3}">
      <dgm:prSet/>
      <dgm:spPr/>
      <dgm:t>
        <a:bodyPr/>
        <a:lstStyle/>
        <a:p>
          <a:endParaRPr lang="en-US"/>
        </a:p>
      </dgm:t>
    </dgm:pt>
    <dgm:pt modelId="{CD9EF9D6-E552-417D-83E9-47902B154282}" type="sibTrans" cxnId="{D87F76C8-85D7-49D9-959D-888D2BB3BAA3}">
      <dgm:prSet/>
      <dgm:spPr/>
      <dgm:t>
        <a:bodyPr/>
        <a:lstStyle/>
        <a:p>
          <a:endParaRPr lang="en-US"/>
        </a:p>
      </dgm:t>
    </dgm:pt>
    <dgm:pt modelId="{E072C9F6-3178-45ED-B2ED-BDA678910794}" type="asst">
      <dgm:prSet phldrT="[Text]"/>
      <dgm:spPr/>
      <dgm:t>
        <a:bodyPr/>
        <a:lstStyle/>
        <a:p>
          <a:r>
            <a:rPr lang="en-US" dirty="0"/>
            <a:t>STEMI</a:t>
          </a:r>
        </a:p>
      </dgm:t>
    </dgm:pt>
    <dgm:pt modelId="{D5EBB0C1-DE55-421A-885E-1D48CE159F6C}" type="parTrans" cxnId="{BD74DABA-36F6-4ACB-A364-D125E885E922}">
      <dgm:prSet/>
      <dgm:spPr/>
      <dgm:t>
        <a:bodyPr/>
        <a:lstStyle/>
        <a:p>
          <a:endParaRPr lang="en-US"/>
        </a:p>
      </dgm:t>
    </dgm:pt>
    <dgm:pt modelId="{18191A22-AA3F-4C4D-99CE-539189AF1BD4}" type="sibTrans" cxnId="{BD74DABA-36F6-4ACB-A364-D125E885E922}">
      <dgm:prSet/>
      <dgm:spPr/>
      <dgm:t>
        <a:bodyPr/>
        <a:lstStyle/>
        <a:p>
          <a:endParaRPr lang="en-US"/>
        </a:p>
      </dgm:t>
    </dgm:pt>
    <dgm:pt modelId="{F43FB060-E1A8-432D-8B9D-B6EC3039D1B1}" type="asst">
      <dgm:prSet phldrT="[Text]"/>
      <dgm:spPr/>
      <dgm:t>
        <a:bodyPr/>
        <a:lstStyle/>
        <a:p>
          <a:r>
            <a:rPr lang="en-US" dirty="0"/>
            <a:t>NSTEMI</a:t>
          </a:r>
        </a:p>
      </dgm:t>
    </dgm:pt>
    <dgm:pt modelId="{208ADFB7-1C98-4E31-A42F-6E2B350909D1}" type="parTrans" cxnId="{7C30FFF6-E25E-45C4-A5F3-56CBB2303ACE}">
      <dgm:prSet/>
      <dgm:spPr/>
      <dgm:t>
        <a:bodyPr/>
        <a:lstStyle/>
        <a:p>
          <a:endParaRPr lang="en-US"/>
        </a:p>
      </dgm:t>
    </dgm:pt>
    <dgm:pt modelId="{4CCF63D3-4668-44A2-9427-4CB5EA35C6AD}" type="sibTrans" cxnId="{7C30FFF6-E25E-45C4-A5F3-56CBB2303ACE}">
      <dgm:prSet/>
      <dgm:spPr/>
      <dgm:t>
        <a:bodyPr/>
        <a:lstStyle/>
        <a:p>
          <a:endParaRPr lang="en-US"/>
        </a:p>
      </dgm:t>
    </dgm:pt>
    <dgm:pt modelId="{62D8687E-B5C9-4F67-827C-CA61BD6A90DB}" type="pres">
      <dgm:prSet presAssocID="{E7E08F4F-9CFE-459B-8FA5-D89E411EED50}" presName="Name0" presStyleCnt="0">
        <dgm:presLayoutVars>
          <dgm:orgChart val="1"/>
          <dgm:chPref val="1"/>
          <dgm:dir/>
          <dgm:animOne val="branch"/>
          <dgm:animLvl val="lvl"/>
          <dgm:resizeHandles/>
        </dgm:presLayoutVars>
      </dgm:prSet>
      <dgm:spPr/>
    </dgm:pt>
    <dgm:pt modelId="{BFD65CF5-DA53-4EBE-9E4C-1474ADCEBF40}" type="pres">
      <dgm:prSet presAssocID="{66FEA1D0-39FE-4102-BD2C-B2821C97159C}" presName="hierRoot1" presStyleCnt="0">
        <dgm:presLayoutVars>
          <dgm:hierBranch val="init"/>
        </dgm:presLayoutVars>
      </dgm:prSet>
      <dgm:spPr/>
    </dgm:pt>
    <dgm:pt modelId="{7875C1C5-A3BB-4F62-94E1-2B01581E71B6}" type="pres">
      <dgm:prSet presAssocID="{66FEA1D0-39FE-4102-BD2C-B2821C97159C}" presName="rootComposite1" presStyleCnt="0"/>
      <dgm:spPr/>
    </dgm:pt>
    <dgm:pt modelId="{361BACE1-A569-4A7E-B7ED-2CDCAF751248}" type="pres">
      <dgm:prSet presAssocID="{66FEA1D0-39FE-4102-BD2C-B2821C97159C}" presName="rootText1" presStyleLbl="alignAcc1" presStyleIdx="0" presStyleCnt="0">
        <dgm:presLayoutVars>
          <dgm:chPref val="3"/>
        </dgm:presLayoutVars>
      </dgm:prSet>
      <dgm:spPr/>
    </dgm:pt>
    <dgm:pt modelId="{51A75F87-813B-4F41-9747-D16C183BFA24}" type="pres">
      <dgm:prSet presAssocID="{66FEA1D0-39FE-4102-BD2C-B2821C97159C}" presName="topArc1" presStyleLbl="parChTrans1D1" presStyleIdx="0" presStyleCnt="12"/>
      <dgm:spPr/>
    </dgm:pt>
    <dgm:pt modelId="{D730C50B-1051-443A-B1F5-49846EF633A6}" type="pres">
      <dgm:prSet presAssocID="{66FEA1D0-39FE-4102-BD2C-B2821C97159C}" presName="bottomArc1" presStyleLbl="parChTrans1D1" presStyleIdx="1" presStyleCnt="12"/>
      <dgm:spPr/>
    </dgm:pt>
    <dgm:pt modelId="{718DB29D-A0B2-4A9B-B4D6-AC657CF9C47C}" type="pres">
      <dgm:prSet presAssocID="{66FEA1D0-39FE-4102-BD2C-B2821C97159C}" presName="topConnNode1" presStyleLbl="node1" presStyleIdx="0" presStyleCnt="0"/>
      <dgm:spPr/>
    </dgm:pt>
    <dgm:pt modelId="{DE5E550E-4D10-4B1A-BD57-C1F666F14E0F}" type="pres">
      <dgm:prSet presAssocID="{66FEA1D0-39FE-4102-BD2C-B2821C97159C}" presName="hierChild2" presStyleCnt="0"/>
      <dgm:spPr/>
    </dgm:pt>
    <dgm:pt modelId="{199DBE1B-FDFB-493D-8F23-806EF4480239}" type="pres">
      <dgm:prSet presAssocID="{66FEA1D0-39FE-4102-BD2C-B2821C97159C}" presName="hierChild3" presStyleCnt="0"/>
      <dgm:spPr/>
    </dgm:pt>
    <dgm:pt modelId="{9C37E5A7-A2E0-42B3-9D4D-59A5AF31791D}" type="pres">
      <dgm:prSet presAssocID="{274D7BC8-F82F-48AA-8BD3-14C30719B241}" presName="Name101" presStyleLbl="parChTrans1D2" presStyleIdx="0" presStyleCnt="2"/>
      <dgm:spPr/>
    </dgm:pt>
    <dgm:pt modelId="{AF915538-7016-4022-8D4C-24BC62B3CBC7}" type="pres">
      <dgm:prSet presAssocID="{A82266F6-6DBD-4776-B771-02FEB660AA0E}" presName="hierRoot3" presStyleCnt="0">
        <dgm:presLayoutVars>
          <dgm:hierBranch val="init"/>
        </dgm:presLayoutVars>
      </dgm:prSet>
      <dgm:spPr/>
    </dgm:pt>
    <dgm:pt modelId="{4B835337-0905-4BDE-9700-91552BAEF475}" type="pres">
      <dgm:prSet presAssocID="{A82266F6-6DBD-4776-B771-02FEB660AA0E}" presName="rootComposite3" presStyleCnt="0"/>
      <dgm:spPr/>
    </dgm:pt>
    <dgm:pt modelId="{E641B0B9-007B-4D2F-8D60-E25AAD11322E}" type="pres">
      <dgm:prSet presAssocID="{A82266F6-6DBD-4776-B771-02FEB660AA0E}" presName="rootText3" presStyleLbl="alignAcc1" presStyleIdx="0" presStyleCnt="0">
        <dgm:presLayoutVars>
          <dgm:chPref val="3"/>
        </dgm:presLayoutVars>
      </dgm:prSet>
      <dgm:spPr/>
    </dgm:pt>
    <dgm:pt modelId="{B018DB36-6526-4C51-91E1-052E9207782D}" type="pres">
      <dgm:prSet presAssocID="{A82266F6-6DBD-4776-B771-02FEB660AA0E}" presName="topArc3" presStyleLbl="parChTrans1D1" presStyleIdx="2" presStyleCnt="12"/>
      <dgm:spPr/>
    </dgm:pt>
    <dgm:pt modelId="{43D1AAC0-9176-4204-8C05-03978833F75B}" type="pres">
      <dgm:prSet presAssocID="{A82266F6-6DBD-4776-B771-02FEB660AA0E}" presName="bottomArc3" presStyleLbl="parChTrans1D1" presStyleIdx="3" presStyleCnt="12"/>
      <dgm:spPr/>
    </dgm:pt>
    <dgm:pt modelId="{4D5B2AD6-719D-4EAB-B5EB-2AE63C218064}" type="pres">
      <dgm:prSet presAssocID="{A82266F6-6DBD-4776-B771-02FEB660AA0E}" presName="topConnNode3" presStyleLbl="asst1" presStyleIdx="0" presStyleCnt="0"/>
      <dgm:spPr/>
    </dgm:pt>
    <dgm:pt modelId="{487BF955-1CD8-431A-B234-A1F6BB85F712}" type="pres">
      <dgm:prSet presAssocID="{A82266F6-6DBD-4776-B771-02FEB660AA0E}" presName="hierChild6" presStyleCnt="0"/>
      <dgm:spPr/>
    </dgm:pt>
    <dgm:pt modelId="{74E9D1A3-EBEF-4DD4-8701-6387A5F6413F}" type="pres">
      <dgm:prSet presAssocID="{A82266F6-6DBD-4776-B771-02FEB660AA0E}" presName="hierChild7" presStyleCnt="0"/>
      <dgm:spPr/>
    </dgm:pt>
    <dgm:pt modelId="{2B71F5B3-CE29-485B-B482-8DCCE0961D91}" type="pres">
      <dgm:prSet presAssocID="{0B157F3D-8000-4E06-9B7E-0F2503260B10}" presName="Name101" presStyleLbl="parChTrans1D2" presStyleIdx="1" presStyleCnt="2"/>
      <dgm:spPr/>
    </dgm:pt>
    <dgm:pt modelId="{2083BC5B-4E49-4B83-9DEC-7F51160B7527}" type="pres">
      <dgm:prSet presAssocID="{10794EBF-B090-4399-90C8-2AE9FBD3506D}" presName="hierRoot3" presStyleCnt="0">
        <dgm:presLayoutVars>
          <dgm:hierBranch val="init"/>
        </dgm:presLayoutVars>
      </dgm:prSet>
      <dgm:spPr/>
    </dgm:pt>
    <dgm:pt modelId="{29D081C1-4134-4C14-81D3-7E0E9A356F88}" type="pres">
      <dgm:prSet presAssocID="{10794EBF-B090-4399-90C8-2AE9FBD3506D}" presName="rootComposite3" presStyleCnt="0"/>
      <dgm:spPr/>
    </dgm:pt>
    <dgm:pt modelId="{E052679B-CF8E-42A9-B1E7-3E7258B3EEE6}" type="pres">
      <dgm:prSet presAssocID="{10794EBF-B090-4399-90C8-2AE9FBD3506D}" presName="rootText3" presStyleLbl="alignAcc1" presStyleIdx="0" presStyleCnt="0">
        <dgm:presLayoutVars>
          <dgm:chPref val="3"/>
        </dgm:presLayoutVars>
      </dgm:prSet>
      <dgm:spPr/>
    </dgm:pt>
    <dgm:pt modelId="{F143A6AB-15E7-45F8-BDD6-4CEAAA56B4F8}" type="pres">
      <dgm:prSet presAssocID="{10794EBF-B090-4399-90C8-2AE9FBD3506D}" presName="topArc3" presStyleLbl="parChTrans1D1" presStyleIdx="4" presStyleCnt="12"/>
      <dgm:spPr/>
    </dgm:pt>
    <dgm:pt modelId="{2A5AE0E4-264E-48EB-B032-C76C5B69C403}" type="pres">
      <dgm:prSet presAssocID="{10794EBF-B090-4399-90C8-2AE9FBD3506D}" presName="bottomArc3" presStyleLbl="parChTrans1D1" presStyleIdx="5" presStyleCnt="12"/>
      <dgm:spPr/>
    </dgm:pt>
    <dgm:pt modelId="{A7D23E9E-9276-4538-A479-19A5E6612BEE}" type="pres">
      <dgm:prSet presAssocID="{10794EBF-B090-4399-90C8-2AE9FBD3506D}" presName="topConnNode3" presStyleLbl="asst1" presStyleIdx="0" presStyleCnt="0"/>
      <dgm:spPr/>
    </dgm:pt>
    <dgm:pt modelId="{DA9E392A-FC9B-4B9A-B0EA-71C0C7332E3A}" type="pres">
      <dgm:prSet presAssocID="{10794EBF-B090-4399-90C8-2AE9FBD3506D}" presName="hierChild6" presStyleCnt="0"/>
      <dgm:spPr/>
    </dgm:pt>
    <dgm:pt modelId="{ECD8D7AD-79D4-448E-BED3-D36FD125B6BC}" type="pres">
      <dgm:prSet presAssocID="{10794EBF-B090-4399-90C8-2AE9FBD3506D}" presName="hierChild7" presStyleCnt="0"/>
      <dgm:spPr/>
    </dgm:pt>
    <dgm:pt modelId="{3D565CE9-6D24-41C5-B1B7-AA15F2127504}" type="pres">
      <dgm:prSet presAssocID="{5113055E-C0D5-48FC-89CC-23161C1A5DCE}" presName="Name101" presStyleLbl="parChTrans1D3" presStyleIdx="0" presStyleCnt="3"/>
      <dgm:spPr/>
    </dgm:pt>
    <dgm:pt modelId="{D09528F5-6C75-4724-BE9D-DF448D19A041}" type="pres">
      <dgm:prSet presAssocID="{FDF20074-97CB-4C52-9657-9EF401FD4796}" presName="hierRoot3" presStyleCnt="0">
        <dgm:presLayoutVars>
          <dgm:hierBranch val="init"/>
        </dgm:presLayoutVars>
      </dgm:prSet>
      <dgm:spPr/>
    </dgm:pt>
    <dgm:pt modelId="{95ED7D29-75E4-43AE-826A-F4736D860560}" type="pres">
      <dgm:prSet presAssocID="{FDF20074-97CB-4C52-9657-9EF401FD4796}" presName="rootComposite3" presStyleCnt="0"/>
      <dgm:spPr/>
    </dgm:pt>
    <dgm:pt modelId="{3015CB87-ED7C-43FE-821C-6EF4AEF7EC24}" type="pres">
      <dgm:prSet presAssocID="{FDF20074-97CB-4C52-9657-9EF401FD4796}" presName="rootText3" presStyleLbl="alignAcc1" presStyleIdx="0" presStyleCnt="0">
        <dgm:presLayoutVars>
          <dgm:chPref val="3"/>
        </dgm:presLayoutVars>
      </dgm:prSet>
      <dgm:spPr/>
    </dgm:pt>
    <dgm:pt modelId="{FCB803AC-6604-4C14-ABC3-9B8CB5331B8A}" type="pres">
      <dgm:prSet presAssocID="{FDF20074-97CB-4C52-9657-9EF401FD4796}" presName="topArc3" presStyleLbl="parChTrans1D1" presStyleIdx="6" presStyleCnt="12"/>
      <dgm:spPr/>
    </dgm:pt>
    <dgm:pt modelId="{9DCFCD55-A3FE-4694-89BF-A66BD8848411}" type="pres">
      <dgm:prSet presAssocID="{FDF20074-97CB-4C52-9657-9EF401FD4796}" presName="bottomArc3" presStyleLbl="parChTrans1D1" presStyleIdx="7" presStyleCnt="12"/>
      <dgm:spPr/>
    </dgm:pt>
    <dgm:pt modelId="{5F8667DA-2358-4494-BB6E-AA92AE6F2494}" type="pres">
      <dgm:prSet presAssocID="{FDF20074-97CB-4C52-9657-9EF401FD4796}" presName="topConnNode3" presStyleLbl="asst1" presStyleIdx="0" presStyleCnt="0"/>
      <dgm:spPr/>
    </dgm:pt>
    <dgm:pt modelId="{70C77B81-5856-475B-A67C-60E8C16511A8}" type="pres">
      <dgm:prSet presAssocID="{FDF20074-97CB-4C52-9657-9EF401FD4796}" presName="hierChild6" presStyleCnt="0"/>
      <dgm:spPr/>
    </dgm:pt>
    <dgm:pt modelId="{6E3B5190-F9C3-4D1C-A18E-00BBD4E1E8D1}" type="pres">
      <dgm:prSet presAssocID="{FDF20074-97CB-4C52-9657-9EF401FD4796}" presName="hierChild7" presStyleCnt="0"/>
      <dgm:spPr/>
    </dgm:pt>
    <dgm:pt modelId="{E326E5CC-5938-43FA-A8F1-1C74D21A7EC0}" type="pres">
      <dgm:prSet presAssocID="{D5EBB0C1-DE55-421A-885E-1D48CE159F6C}" presName="Name101" presStyleLbl="parChTrans1D3" presStyleIdx="1" presStyleCnt="3"/>
      <dgm:spPr/>
    </dgm:pt>
    <dgm:pt modelId="{0CC11C26-4736-4882-9B7F-BCABC6AC0A6E}" type="pres">
      <dgm:prSet presAssocID="{E072C9F6-3178-45ED-B2ED-BDA678910794}" presName="hierRoot3" presStyleCnt="0">
        <dgm:presLayoutVars>
          <dgm:hierBranch val="init"/>
        </dgm:presLayoutVars>
      </dgm:prSet>
      <dgm:spPr/>
    </dgm:pt>
    <dgm:pt modelId="{01225703-6802-454B-BFC3-56083AFD3ACE}" type="pres">
      <dgm:prSet presAssocID="{E072C9F6-3178-45ED-B2ED-BDA678910794}" presName="rootComposite3" presStyleCnt="0"/>
      <dgm:spPr/>
    </dgm:pt>
    <dgm:pt modelId="{C6308E07-B3A8-453D-AB8B-14BCE942A21E}" type="pres">
      <dgm:prSet presAssocID="{E072C9F6-3178-45ED-B2ED-BDA678910794}" presName="rootText3" presStyleLbl="alignAcc1" presStyleIdx="0" presStyleCnt="0">
        <dgm:presLayoutVars>
          <dgm:chPref val="3"/>
        </dgm:presLayoutVars>
      </dgm:prSet>
      <dgm:spPr/>
    </dgm:pt>
    <dgm:pt modelId="{DB2B24E4-5289-4107-8923-BE976349A4E3}" type="pres">
      <dgm:prSet presAssocID="{E072C9F6-3178-45ED-B2ED-BDA678910794}" presName="topArc3" presStyleLbl="parChTrans1D1" presStyleIdx="8" presStyleCnt="12"/>
      <dgm:spPr/>
    </dgm:pt>
    <dgm:pt modelId="{9DF72926-6012-49DB-A3C1-BA111307A209}" type="pres">
      <dgm:prSet presAssocID="{E072C9F6-3178-45ED-B2ED-BDA678910794}" presName="bottomArc3" presStyleLbl="parChTrans1D1" presStyleIdx="9" presStyleCnt="12"/>
      <dgm:spPr/>
    </dgm:pt>
    <dgm:pt modelId="{91B1ED5E-B229-480D-90C2-E5D70C5DAC1F}" type="pres">
      <dgm:prSet presAssocID="{E072C9F6-3178-45ED-B2ED-BDA678910794}" presName="topConnNode3" presStyleLbl="asst1" presStyleIdx="0" presStyleCnt="0"/>
      <dgm:spPr/>
    </dgm:pt>
    <dgm:pt modelId="{A122DC33-4196-4DF9-B5B2-860894A342A8}" type="pres">
      <dgm:prSet presAssocID="{E072C9F6-3178-45ED-B2ED-BDA678910794}" presName="hierChild6" presStyleCnt="0"/>
      <dgm:spPr/>
    </dgm:pt>
    <dgm:pt modelId="{BB3C63D6-A861-4244-B9A1-7AF92CAE2B0D}" type="pres">
      <dgm:prSet presAssocID="{E072C9F6-3178-45ED-B2ED-BDA678910794}" presName="hierChild7" presStyleCnt="0"/>
      <dgm:spPr/>
    </dgm:pt>
    <dgm:pt modelId="{CED1720F-CC76-49DF-B837-7CF4D1C6FAB0}" type="pres">
      <dgm:prSet presAssocID="{208ADFB7-1C98-4E31-A42F-6E2B350909D1}" presName="Name101" presStyleLbl="parChTrans1D3" presStyleIdx="2" presStyleCnt="3"/>
      <dgm:spPr/>
    </dgm:pt>
    <dgm:pt modelId="{EB8FAE84-0C0F-450F-A9A3-C8FEE606E7F3}" type="pres">
      <dgm:prSet presAssocID="{F43FB060-E1A8-432D-8B9D-B6EC3039D1B1}" presName="hierRoot3" presStyleCnt="0">
        <dgm:presLayoutVars>
          <dgm:hierBranch val="init"/>
        </dgm:presLayoutVars>
      </dgm:prSet>
      <dgm:spPr/>
    </dgm:pt>
    <dgm:pt modelId="{0BB8CFE5-7D1F-46DB-A12C-2E2F3941F41D}" type="pres">
      <dgm:prSet presAssocID="{F43FB060-E1A8-432D-8B9D-B6EC3039D1B1}" presName="rootComposite3" presStyleCnt="0"/>
      <dgm:spPr/>
    </dgm:pt>
    <dgm:pt modelId="{EB942F57-A051-4C47-8201-3401F7D6DDC4}" type="pres">
      <dgm:prSet presAssocID="{F43FB060-E1A8-432D-8B9D-B6EC3039D1B1}" presName="rootText3" presStyleLbl="alignAcc1" presStyleIdx="0" presStyleCnt="0" custLinFactNeighborX="31519" custLinFactNeighborY="21576">
        <dgm:presLayoutVars>
          <dgm:chPref val="3"/>
        </dgm:presLayoutVars>
      </dgm:prSet>
      <dgm:spPr/>
    </dgm:pt>
    <dgm:pt modelId="{96244EC1-5DA1-4C40-97B0-DD75F26D34AB}" type="pres">
      <dgm:prSet presAssocID="{F43FB060-E1A8-432D-8B9D-B6EC3039D1B1}" presName="topArc3" presStyleLbl="parChTrans1D1" presStyleIdx="10" presStyleCnt="12"/>
      <dgm:spPr/>
    </dgm:pt>
    <dgm:pt modelId="{2BFEE9F2-68D9-4A2D-886E-C6471966C602}" type="pres">
      <dgm:prSet presAssocID="{F43FB060-E1A8-432D-8B9D-B6EC3039D1B1}" presName="bottomArc3" presStyleLbl="parChTrans1D1" presStyleIdx="11" presStyleCnt="12"/>
      <dgm:spPr/>
    </dgm:pt>
    <dgm:pt modelId="{AD602586-E1B2-48E1-BE92-EF0720C06C2C}" type="pres">
      <dgm:prSet presAssocID="{F43FB060-E1A8-432D-8B9D-B6EC3039D1B1}" presName="topConnNode3" presStyleLbl="asst1" presStyleIdx="0" presStyleCnt="0"/>
      <dgm:spPr/>
    </dgm:pt>
    <dgm:pt modelId="{1BF51B7C-C76B-4816-A578-AD070619C8C6}" type="pres">
      <dgm:prSet presAssocID="{F43FB060-E1A8-432D-8B9D-B6EC3039D1B1}" presName="hierChild6" presStyleCnt="0"/>
      <dgm:spPr/>
    </dgm:pt>
    <dgm:pt modelId="{50B1C3A9-6016-42A1-A389-CF406A7EF2A6}" type="pres">
      <dgm:prSet presAssocID="{F43FB060-E1A8-432D-8B9D-B6EC3039D1B1}" presName="hierChild7" presStyleCnt="0"/>
      <dgm:spPr/>
    </dgm:pt>
  </dgm:ptLst>
  <dgm:cxnLst>
    <dgm:cxn modelId="{A862FA04-F255-4317-8ED0-21AB0C3F2ED9}" type="presOf" srcId="{FDF20074-97CB-4C52-9657-9EF401FD4796}" destId="{5F8667DA-2358-4494-BB6E-AA92AE6F2494}" srcOrd="1" destOrd="0" presId="urn:microsoft.com/office/officeart/2008/layout/HalfCircleOrganizationChart"/>
    <dgm:cxn modelId="{9EB1550A-6598-43A8-8956-DF3417D5FBFA}" type="presOf" srcId="{F43FB060-E1A8-432D-8B9D-B6EC3039D1B1}" destId="{AD602586-E1B2-48E1-BE92-EF0720C06C2C}" srcOrd="1" destOrd="0" presId="urn:microsoft.com/office/officeart/2008/layout/HalfCircleOrganizationChart"/>
    <dgm:cxn modelId="{DF917B0E-3039-4A92-8D18-9A8560C9EC3D}" type="presOf" srcId="{A82266F6-6DBD-4776-B771-02FEB660AA0E}" destId="{E641B0B9-007B-4D2F-8D60-E25AAD11322E}" srcOrd="0" destOrd="0" presId="urn:microsoft.com/office/officeart/2008/layout/HalfCircleOrganizationChart"/>
    <dgm:cxn modelId="{83383A0F-51C0-4A85-BF12-F62C445F7925}" type="presOf" srcId="{66FEA1D0-39FE-4102-BD2C-B2821C97159C}" destId="{361BACE1-A569-4A7E-B7ED-2CDCAF751248}" srcOrd="0" destOrd="0" presId="urn:microsoft.com/office/officeart/2008/layout/HalfCircleOrganizationChart"/>
    <dgm:cxn modelId="{ADDDD319-383B-4F4F-9114-F3B2C7B7788B}" type="presOf" srcId="{FDF20074-97CB-4C52-9657-9EF401FD4796}" destId="{3015CB87-ED7C-43FE-821C-6EF4AEF7EC24}" srcOrd="0" destOrd="0" presId="urn:microsoft.com/office/officeart/2008/layout/HalfCircleOrganizationChart"/>
    <dgm:cxn modelId="{24C6D524-C57B-4CEE-AF4B-F004EDCBA0A1}" type="presOf" srcId="{66FEA1D0-39FE-4102-BD2C-B2821C97159C}" destId="{718DB29D-A0B2-4A9B-B4D6-AC657CF9C47C}" srcOrd="1" destOrd="0" presId="urn:microsoft.com/office/officeart/2008/layout/HalfCircleOrganizationChart"/>
    <dgm:cxn modelId="{74E8DA2D-F31E-4EBB-8ED6-CEB24244E89D}" srcId="{66FEA1D0-39FE-4102-BD2C-B2821C97159C}" destId="{A82266F6-6DBD-4776-B771-02FEB660AA0E}" srcOrd="0" destOrd="0" parTransId="{274D7BC8-F82F-48AA-8BD3-14C30719B241}" sibTransId="{9519B218-C2A4-49CD-94A2-3189E868471B}"/>
    <dgm:cxn modelId="{1E749E3B-E69C-4055-B197-0331D57560D0}" type="presOf" srcId="{10794EBF-B090-4399-90C8-2AE9FBD3506D}" destId="{E052679B-CF8E-42A9-B1E7-3E7258B3EEE6}" srcOrd="0" destOrd="0" presId="urn:microsoft.com/office/officeart/2008/layout/HalfCircleOrganizationChart"/>
    <dgm:cxn modelId="{3483A33D-C80F-4468-96D5-5731FFC309FE}" type="presOf" srcId="{208ADFB7-1C98-4E31-A42F-6E2B350909D1}" destId="{CED1720F-CC76-49DF-B837-7CF4D1C6FAB0}" srcOrd="0" destOrd="0" presId="urn:microsoft.com/office/officeart/2008/layout/HalfCircleOrganizationChart"/>
    <dgm:cxn modelId="{B2C29141-62AA-4C68-B7B1-754ECA6EFFBB}" type="presOf" srcId="{D5EBB0C1-DE55-421A-885E-1D48CE159F6C}" destId="{E326E5CC-5938-43FA-A8F1-1C74D21A7EC0}" srcOrd="0" destOrd="0" presId="urn:microsoft.com/office/officeart/2008/layout/HalfCircleOrganizationChart"/>
    <dgm:cxn modelId="{F0DC0643-61F8-4B70-8637-51FF416C7892}" type="presOf" srcId="{A82266F6-6DBD-4776-B771-02FEB660AA0E}" destId="{4D5B2AD6-719D-4EAB-B5EB-2AE63C218064}" srcOrd="1" destOrd="0" presId="urn:microsoft.com/office/officeart/2008/layout/HalfCircleOrganizationChart"/>
    <dgm:cxn modelId="{09756465-81E4-423A-9339-38835645A19A}" type="presOf" srcId="{0B157F3D-8000-4E06-9B7E-0F2503260B10}" destId="{2B71F5B3-CE29-485B-B482-8DCCE0961D91}" srcOrd="0" destOrd="0" presId="urn:microsoft.com/office/officeart/2008/layout/HalfCircleOrganizationChart"/>
    <dgm:cxn modelId="{2066CC68-B741-4039-81AD-C3074C69B646}" type="presOf" srcId="{F43FB060-E1A8-432D-8B9D-B6EC3039D1B1}" destId="{EB942F57-A051-4C47-8201-3401F7D6DDC4}" srcOrd="0" destOrd="0" presId="urn:microsoft.com/office/officeart/2008/layout/HalfCircleOrganizationChart"/>
    <dgm:cxn modelId="{833BA652-F57D-460B-867D-F158FB7082C8}" type="presOf" srcId="{10794EBF-B090-4399-90C8-2AE9FBD3506D}" destId="{A7D23E9E-9276-4538-A479-19A5E6612BEE}" srcOrd="1" destOrd="0" presId="urn:microsoft.com/office/officeart/2008/layout/HalfCircleOrganizationChart"/>
    <dgm:cxn modelId="{328BEC77-EA70-4734-9BD2-1BB2C5F097AB}" srcId="{E7E08F4F-9CFE-459B-8FA5-D89E411EED50}" destId="{66FEA1D0-39FE-4102-BD2C-B2821C97159C}" srcOrd="0" destOrd="0" parTransId="{3B531B2A-4C9E-4290-82E0-B19FCA890A96}" sibTransId="{841BD096-6252-47D5-849D-D27C7FA8A280}"/>
    <dgm:cxn modelId="{A1C20487-A66B-4D33-8FF4-2E0E8400001A}" type="presOf" srcId="{E072C9F6-3178-45ED-B2ED-BDA678910794}" destId="{C6308E07-B3A8-453D-AB8B-14BCE942A21E}" srcOrd="0" destOrd="0" presId="urn:microsoft.com/office/officeart/2008/layout/HalfCircleOrganizationChart"/>
    <dgm:cxn modelId="{4148BD9D-5CEE-49E9-9E77-DB523787AE29}" type="presOf" srcId="{E7E08F4F-9CFE-459B-8FA5-D89E411EED50}" destId="{62D8687E-B5C9-4F67-827C-CA61BD6A90DB}" srcOrd="0" destOrd="0" presId="urn:microsoft.com/office/officeart/2008/layout/HalfCircleOrganizationChart"/>
    <dgm:cxn modelId="{BD74DABA-36F6-4ACB-A364-D125E885E922}" srcId="{10794EBF-B090-4399-90C8-2AE9FBD3506D}" destId="{E072C9F6-3178-45ED-B2ED-BDA678910794}" srcOrd="1" destOrd="0" parTransId="{D5EBB0C1-DE55-421A-885E-1D48CE159F6C}" sibTransId="{18191A22-AA3F-4C4D-99CE-539189AF1BD4}"/>
    <dgm:cxn modelId="{4F3558BD-DAFA-40D3-B3C8-C82318F4C5A2}" type="presOf" srcId="{274D7BC8-F82F-48AA-8BD3-14C30719B241}" destId="{9C37E5A7-A2E0-42B3-9D4D-59A5AF31791D}" srcOrd="0" destOrd="0" presId="urn:microsoft.com/office/officeart/2008/layout/HalfCircleOrganizationChart"/>
    <dgm:cxn modelId="{D87F76C8-85D7-49D9-959D-888D2BB3BAA3}" srcId="{10794EBF-B090-4399-90C8-2AE9FBD3506D}" destId="{FDF20074-97CB-4C52-9657-9EF401FD4796}" srcOrd="0" destOrd="0" parTransId="{5113055E-C0D5-48FC-89CC-23161C1A5DCE}" sibTransId="{CD9EF9D6-E552-417D-83E9-47902B154282}"/>
    <dgm:cxn modelId="{741A3BDA-830B-4A0F-9C23-AD412B3F20FF}" srcId="{66FEA1D0-39FE-4102-BD2C-B2821C97159C}" destId="{10794EBF-B090-4399-90C8-2AE9FBD3506D}" srcOrd="1" destOrd="0" parTransId="{0B157F3D-8000-4E06-9B7E-0F2503260B10}" sibTransId="{3962AA02-6350-40F3-B2AD-49C4B952718E}"/>
    <dgm:cxn modelId="{22B797E9-FC10-4551-B8EB-C69564A9F198}" type="presOf" srcId="{5113055E-C0D5-48FC-89CC-23161C1A5DCE}" destId="{3D565CE9-6D24-41C5-B1B7-AA15F2127504}" srcOrd="0" destOrd="0" presId="urn:microsoft.com/office/officeart/2008/layout/HalfCircleOrganizationChart"/>
    <dgm:cxn modelId="{135D77EB-1751-46D5-9B75-E7D8B859ADFE}" type="presOf" srcId="{E072C9F6-3178-45ED-B2ED-BDA678910794}" destId="{91B1ED5E-B229-480D-90C2-E5D70C5DAC1F}" srcOrd="1" destOrd="0" presId="urn:microsoft.com/office/officeart/2008/layout/HalfCircleOrganizationChart"/>
    <dgm:cxn modelId="{7C30FFF6-E25E-45C4-A5F3-56CBB2303ACE}" srcId="{10794EBF-B090-4399-90C8-2AE9FBD3506D}" destId="{F43FB060-E1A8-432D-8B9D-B6EC3039D1B1}" srcOrd="2" destOrd="0" parTransId="{208ADFB7-1C98-4E31-A42F-6E2B350909D1}" sibTransId="{4CCF63D3-4668-44A2-9427-4CB5EA35C6AD}"/>
    <dgm:cxn modelId="{0AD2A68A-D0D5-4858-8F3E-8D91F923BB12}" type="presParOf" srcId="{62D8687E-B5C9-4F67-827C-CA61BD6A90DB}" destId="{BFD65CF5-DA53-4EBE-9E4C-1474ADCEBF40}" srcOrd="0" destOrd="0" presId="urn:microsoft.com/office/officeart/2008/layout/HalfCircleOrganizationChart"/>
    <dgm:cxn modelId="{45B29ACD-FFC6-40D6-8010-9AA0BF0C57B5}" type="presParOf" srcId="{BFD65CF5-DA53-4EBE-9E4C-1474ADCEBF40}" destId="{7875C1C5-A3BB-4F62-94E1-2B01581E71B6}" srcOrd="0" destOrd="0" presId="urn:microsoft.com/office/officeart/2008/layout/HalfCircleOrganizationChart"/>
    <dgm:cxn modelId="{CFDBF62B-5A13-4E67-8985-41C026AD08F2}" type="presParOf" srcId="{7875C1C5-A3BB-4F62-94E1-2B01581E71B6}" destId="{361BACE1-A569-4A7E-B7ED-2CDCAF751248}" srcOrd="0" destOrd="0" presId="urn:microsoft.com/office/officeart/2008/layout/HalfCircleOrganizationChart"/>
    <dgm:cxn modelId="{24610C97-B754-4AF5-A29E-8FAEF1FCCB46}" type="presParOf" srcId="{7875C1C5-A3BB-4F62-94E1-2B01581E71B6}" destId="{51A75F87-813B-4F41-9747-D16C183BFA24}" srcOrd="1" destOrd="0" presId="urn:microsoft.com/office/officeart/2008/layout/HalfCircleOrganizationChart"/>
    <dgm:cxn modelId="{D820BB49-9E11-494D-BFF3-5A9195A24328}" type="presParOf" srcId="{7875C1C5-A3BB-4F62-94E1-2B01581E71B6}" destId="{D730C50B-1051-443A-B1F5-49846EF633A6}" srcOrd="2" destOrd="0" presId="urn:microsoft.com/office/officeart/2008/layout/HalfCircleOrganizationChart"/>
    <dgm:cxn modelId="{1141AE59-A551-45CF-9881-F06C300ADA98}" type="presParOf" srcId="{7875C1C5-A3BB-4F62-94E1-2B01581E71B6}" destId="{718DB29D-A0B2-4A9B-B4D6-AC657CF9C47C}" srcOrd="3" destOrd="0" presId="urn:microsoft.com/office/officeart/2008/layout/HalfCircleOrganizationChart"/>
    <dgm:cxn modelId="{ED27B677-13F4-45BF-ADEC-D68FDD32B307}" type="presParOf" srcId="{BFD65CF5-DA53-4EBE-9E4C-1474ADCEBF40}" destId="{DE5E550E-4D10-4B1A-BD57-C1F666F14E0F}" srcOrd="1" destOrd="0" presId="urn:microsoft.com/office/officeart/2008/layout/HalfCircleOrganizationChart"/>
    <dgm:cxn modelId="{BB322E42-622A-4860-AE10-5046E5F3B1CC}" type="presParOf" srcId="{BFD65CF5-DA53-4EBE-9E4C-1474ADCEBF40}" destId="{199DBE1B-FDFB-493D-8F23-806EF4480239}" srcOrd="2" destOrd="0" presId="urn:microsoft.com/office/officeart/2008/layout/HalfCircleOrganizationChart"/>
    <dgm:cxn modelId="{B99DF6C4-E753-4FEC-8D11-585DE136A3F4}" type="presParOf" srcId="{199DBE1B-FDFB-493D-8F23-806EF4480239}" destId="{9C37E5A7-A2E0-42B3-9D4D-59A5AF31791D}" srcOrd="0" destOrd="0" presId="urn:microsoft.com/office/officeart/2008/layout/HalfCircleOrganizationChart"/>
    <dgm:cxn modelId="{0F5EC77C-3AC9-40B5-89B6-9D1B7272D73F}" type="presParOf" srcId="{199DBE1B-FDFB-493D-8F23-806EF4480239}" destId="{AF915538-7016-4022-8D4C-24BC62B3CBC7}" srcOrd="1" destOrd="0" presId="urn:microsoft.com/office/officeart/2008/layout/HalfCircleOrganizationChart"/>
    <dgm:cxn modelId="{D42D547B-373E-4138-AE5C-7ACAA5B592C5}" type="presParOf" srcId="{AF915538-7016-4022-8D4C-24BC62B3CBC7}" destId="{4B835337-0905-4BDE-9700-91552BAEF475}" srcOrd="0" destOrd="0" presId="urn:microsoft.com/office/officeart/2008/layout/HalfCircleOrganizationChart"/>
    <dgm:cxn modelId="{C0B17270-EE3F-46C2-809D-9A76442AE40F}" type="presParOf" srcId="{4B835337-0905-4BDE-9700-91552BAEF475}" destId="{E641B0B9-007B-4D2F-8D60-E25AAD11322E}" srcOrd="0" destOrd="0" presId="urn:microsoft.com/office/officeart/2008/layout/HalfCircleOrganizationChart"/>
    <dgm:cxn modelId="{0045E613-DAC4-463D-98DB-4C565ABF0A49}" type="presParOf" srcId="{4B835337-0905-4BDE-9700-91552BAEF475}" destId="{B018DB36-6526-4C51-91E1-052E9207782D}" srcOrd="1" destOrd="0" presId="urn:microsoft.com/office/officeart/2008/layout/HalfCircleOrganizationChart"/>
    <dgm:cxn modelId="{83B61256-5B50-40AB-ACA6-8B5B21FD4174}" type="presParOf" srcId="{4B835337-0905-4BDE-9700-91552BAEF475}" destId="{43D1AAC0-9176-4204-8C05-03978833F75B}" srcOrd="2" destOrd="0" presId="urn:microsoft.com/office/officeart/2008/layout/HalfCircleOrganizationChart"/>
    <dgm:cxn modelId="{807DC5C2-61E0-4F56-A9ED-F4D576B8C715}" type="presParOf" srcId="{4B835337-0905-4BDE-9700-91552BAEF475}" destId="{4D5B2AD6-719D-4EAB-B5EB-2AE63C218064}" srcOrd="3" destOrd="0" presId="urn:microsoft.com/office/officeart/2008/layout/HalfCircleOrganizationChart"/>
    <dgm:cxn modelId="{6C552B77-8C6D-411B-BA24-D032BC742E0A}" type="presParOf" srcId="{AF915538-7016-4022-8D4C-24BC62B3CBC7}" destId="{487BF955-1CD8-431A-B234-A1F6BB85F712}" srcOrd="1" destOrd="0" presId="urn:microsoft.com/office/officeart/2008/layout/HalfCircleOrganizationChart"/>
    <dgm:cxn modelId="{7DC1DE98-AA5B-4DE6-A4FE-DD926052546E}" type="presParOf" srcId="{AF915538-7016-4022-8D4C-24BC62B3CBC7}" destId="{74E9D1A3-EBEF-4DD4-8701-6387A5F6413F}" srcOrd="2" destOrd="0" presId="urn:microsoft.com/office/officeart/2008/layout/HalfCircleOrganizationChart"/>
    <dgm:cxn modelId="{AAE7CA9A-4FF2-4B71-B1BA-CDB26F21B20F}" type="presParOf" srcId="{199DBE1B-FDFB-493D-8F23-806EF4480239}" destId="{2B71F5B3-CE29-485B-B482-8DCCE0961D91}" srcOrd="2" destOrd="0" presId="urn:microsoft.com/office/officeart/2008/layout/HalfCircleOrganizationChart"/>
    <dgm:cxn modelId="{5C1AAD84-E77D-41CD-BEE2-380B0E871BEF}" type="presParOf" srcId="{199DBE1B-FDFB-493D-8F23-806EF4480239}" destId="{2083BC5B-4E49-4B83-9DEC-7F51160B7527}" srcOrd="3" destOrd="0" presId="urn:microsoft.com/office/officeart/2008/layout/HalfCircleOrganizationChart"/>
    <dgm:cxn modelId="{3B376257-DD11-47FB-873C-F2D271EBBF4B}" type="presParOf" srcId="{2083BC5B-4E49-4B83-9DEC-7F51160B7527}" destId="{29D081C1-4134-4C14-81D3-7E0E9A356F88}" srcOrd="0" destOrd="0" presId="urn:microsoft.com/office/officeart/2008/layout/HalfCircleOrganizationChart"/>
    <dgm:cxn modelId="{7DB7985F-865C-4B4F-A111-60D434BD92FE}" type="presParOf" srcId="{29D081C1-4134-4C14-81D3-7E0E9A356F88}" destId="{E052679B-CF8E-42A9-B1E7-3E7258B3EEE6}" srcOrd="0" destOrd="0" presId="urn:microsoft.com/office/officeart/2008/layout/HalfCircleOrganizationChart"/>
    <dgm:cxn modelId="{D0571240-D5B4-4DD6-9D44-8E417F5E683F}" type="presParOf" srcId="{29D081C1-4134-4C14-81D3-7E0E9A356F88}" destId="{F143A6AB-15E7-45F8-BDD6-4CEAAA56B4F8}" srcOrd="1" destOrd="0" presId="urn:microsoft.com/office/officeart/2008/layout/HalfCircleOrganizationChart"/>
    <dgm:cxn modelId="{4EBC3193-F95C-4F38-A596-22211403CA8B}" type="presParOf" srcId="{29D081C1-4134-4C14-81D3-7E0E9A356F88}" destId="{2A5AE0E4-264E-48EB-B032-C76C5B69C403}" srcOrd="2" destOrd="0" presId="urn:microsoft.com/office/officeart/2008/layout/HalfCircleOrganizationChart"/>
    <dgm:cxn modelId="{02DDDC1A-2CD1-4BD7-8D66-50D569DB2F39}" type="presParOf" srcId="{29D081C1-4134-4C14-81D3-7E0E9A356F88}" destId="{A7D23E9E-9276-4538-A479-19A5E6612BEE}" srcOrd="3" destOrd="0" presId="urn:microsoft.com/office/officeart/2008/layout/HalfCircleOrganizationChart"/>
    <dgm:cxn modelId="{A0FA946F-D0BF-4C26-92F7-6B39F81A8E46}" type="presParOf" srcId="{2083BC5B-4E49-4B83-9DEC-7F51160B7527}" destId="{DA9E392A-FC9B-4B9A-B0EA-71C0C7332E3A}" srcOrd="1" destOrd="0" presId="urn:microsoft.com/office/officeart/2008/layout/HalfCircleOrganizationChart"/>
    <dgm:cxn modelId="{F079DF98-3533-4C4B-8D38-F045B95BEE24}" type="presParOf" srcId="{2083BC5B-4E49-4B83-9DEC-7F51160B7527}" destId="{ECD8D7AD-79D4-448E-BED3-D36FD125B6BC}" srcOrd="2" destOrd="0" presId="urn:microsoft.com/office/officeart/2008/layout/HalfCircleOrganizationChart"/>
    <dgm:cxn modelId="{CACAC35E-A669-4E75-AD06-D5128C18942D}" type="presParOf" srcId="{ECD8D7AD-79D4-448E-BED3-D36FD125B6BC}" destId="{3D565CE9-6D24-41C5-B1B7-AA15F2127504}" srcOrd="0" destOrd="0" presId="urn:microsoft.com/office/officeart/2008/layout/HalfCircleOrganizationChart"/>
    <dgm:cxn modelId="{07C03FF5-8281-414A-8545-A852578CE248}" type="presParOf" srcId="{ECD8D7AD-79D4-448E-BED3-D36FD125B6BC}" destId="{D09528F5-6C75-4724-BE9D-DF448D19A041}" srcOrd="1" destOrd="0" presId="urn:microsoft.com/office/officeart/2008/layout/HalfCircleOrganizationChart"/>
    <dgm:cxn modelId="{C0394259-72BE-4B88-9F4E-25FF301F7141}" type="presParOf" srcId="{D09528F5-6C75-4724-BE9D-DF448D19A041}" destId="{95ED7D29-75E4-43AE-826A-F4736D860560}" srcOrd="0" destOrd="0" presId="urn:microsoft.com/office/officeart/2008/layout/HalfCircleOrganizationChart"/>
    <dgm:cxn modelId="{03AF7EA8-3C88-413F-A9D0-F307E916A992}" type="presParOf" srcId="{95ED7D29-75E4-43AE-826A-F4736D860560}" destId="{3015CB87-ED7C-43FE-821C-6EF4AEF7EC24}" srcOrd="0" destOrd="0" presId="urn:microsoft.com/office/officeart/2008/layout/HalfCircleOrganizationChart"/>
    <dgm:cxn modelId="{098CA5CA-6E3C-4CC7-9E7F-38F94DD956B0}" type="presParOf" srcId="{95ED7D29-75E4-43AE-826A-F4736D860560}" destId="{FCB803AC-6604-4C14-ABC3-9B8CB5331B8A}" srcOrd="1" destOrd="0" presId="urn:microsoft.com/office/officeart/2008/layout/HalfCircleOrganizationChart"/>
    <dgm:cxn modelId="{7A2BF242-8CF2-498B-A87E-1A7326A0E931}" type="presParOf" srcId="{95ED7D29-75E4-43AE-826A-F4736D860560}" destId="{9DCFCD55-A3FE-4694-89BF-A66BD8848411}" srcOrd="2" destOrd="0" presId="urn:microsoft.com/office/officeart/2008/layout/HalfCircleOrganizationChart"/>
    <dgm:cxn modelId="{2EFA8963-0A7D-4A43-ABA3-26B65A6CE547}" type="presParOf" srcId="{95ED7D29-75E4-43AE-826A-F4736D860560}" destId="{5F8667DA-2358-4494-BB6E-AA92AE6F2494}" srcOrd="3" destOrd="0" presId="urn:microsoft.com/office/officeart/2008/layout/HalfCircleOrganizationChart"/>
    <dgm:cxn modelId="{9651D7E4-C4DF-4EFD-8102-171DA7B1FC11}" type="presParOf" srcId="{D09528F5-6C75-4724-BE9D-DF448D19A041}" destId="{70C77B81-5856-475B-A67C-60E8C16511A8}" srcOrd="1" destOrd="0" presId="urn:microsoft.com/office/officeart/2008/layout/HalfCircleOrganizationChart"/>
    <dgm:cxn modelId="{71EF67BE-7A50-45FE-8C4C-B72D53AF26BC}" type="presParOf" srcId="{D09528F5-6C75-4724-BE9D-DF448D19A041}" destId="{6E3B5190-F9C3-4D1C-A18E-00BBD4E1E8D1}" srcOrd="2" destOrd="0" presId="urn:microsoft.com/office/officeart/2008/layout/HalfCircleOrganizationChart"/>
    <dgm:cxn modelId="{6B43C5C6-BCE0-4E08-A1A5-9F3BE2368999}" type="presParOf" srcId="{ECD8D7AD-79D4-448E-BED3-D36FD125B6BC}" destId="{E326E5CC-5938-43FA-A8F1-1C74D21A7EC0}" srcOrd="2" destOrd="0" presId="urn:microsoft.com/office/officeart/2008/layout/HalfCircleOrganizationChart"/>
    <dgm:cxn modelId="{22141E35-A36B-4D76-9281-946CFDB62354}" type="presParOf" srcId="{ECD8D7AD-79D4-448E-BED3-D36FD125B6BC}" destId="{0CC11C26-4736-4882-9B7F-BCABC6AC0A6E}" srcOrd="3" destOrd="0" presId="urn:microsoft.com/office/officeart/2008/layout/HalfCircleOrganizationChart"/>
    <dgm:cxn modelId="{2BEBFB24-E3DD-4910-9B51-3854E0A4384B}" type="presParOf" srcId="{0CC11C26-4736-4882-9B7F-BCABC6AC0A6E}" destId="{01225703-6802-454B-BFC3-56083AFD3ACE}" srcOrd="0" destOrd="0" presId="urn:microsoft.com/office/officeart/2008/layout/HalfCircleOrganizationChart"/>
    <dgm:cxn modelId="{75F5704C-10E8-4C6A-9719-8D2CDB044D1E}" type="presParOf" srcId="{01225703-6802-454B-BFC3-56083AFD3ACE}" destId="{C6308E07-B3A8-453D-AB8B-14BCE942A21E}" srcOrd="0" destOrd="0" presId="urn:microsoft.com/office/officeart/2008/layout/HalfCircleOrganizationChart"/>
    <dgm:cxn modelId="{0E523613-9B21-4198-AC3B-0B82CD9B0CC3}" type="presParOf" srcId="{01225703-6802-454B-BFC3-56083AFD3ACE}" destId="{DB2B24E4-5289-4107-8923-BE976349A4E3}" srcOrd="1" destOrd="0" presId="urn:microsoft.com/office/officeart/2008/layout/HalfCircleOrganizationChart"/>
    <dgm:cxn modelId="{75CF1E38-F133-4D12-92E8-A550AF313BB8}" type="presParOf" srcId="{01225703-6802-454B-BFC3-56083AFD3ACE}" destId="{9DF72926-6012-49DB-A3C1-BA111307A209}" srcOrd="2" destOrd="0" presId="urn:microsoft.com/office/officeart/2008/layout/HalfCircleOrganizationChart"/>
    <dgm:cxn modelId="{6BB950E2-9F08-4D22-AD7E-395022F7708C}" type="presParOf" srcId="{01225703-6802-454B-BFC3-56083AFD3ACE}" destId="{91B1ED5E-B229-480D-90C2-E5D70C5DAC1F}" srcOrd="3" destOrd="0" presId="urn:microsoft.com/office/officeart/2008/layout/HalfCircleOrganizationChart"/>
    <dgm:cxn modelId="{F178CBEA-7EF9-47B4-B0FF-763155EA3F41}" type="presParOf" srcId="{0CC11C26-4736-4882-9B7F-BCABC6AC0A6E}" destId="{A122DC33-4196-4DF9-B5B2-860894A342A8}" srcOrd="1" destOrd="0" presId="urn:microsoft.com/office/officeart/2008/layout/HalfCircleOrganizationChart"/>
    <dgm:cxn modelId="{FD60C968-0633-419B-BF1E-4E753F3B7063}" type="presParOf" srcId="{0CC11C26-4736-4882-9B7F-BCABC6AC0A6E}" destId="{BB3C63D6-A861-4244-B9A1-7AF92CAE2B0D}" srcOrd="2" destOrd="0" presId="urn:microsoft.com/office/officeart/2008/layout/HalfCircleOrganizationChart"/>
    <dgm:cxn modelId="{3953E58E-0BBD-4AF6-ADDC-5D018053C318}" type="presParOf" srcId="{ECD8D7AD-79D4-448E-BED3-D36FD125B6BC}" destId="{CED1720F-CC76-49DF-B837-7CF4D1C6FAB0}" srcOrd="4" destOrd="0" presId="urn:microsoft.com/office/officeart/2008/layout/HalfCircleOrganizationChart"/>
    <dgm:cxn modelId="{4DC8A2CA-9F5C-47D5-8EEA-255E48FB3CC1}" type="presParOf" srcId="{ECD8D7AD-79D4-448E-BED3-D36FD125B6BC}" destId="{EB8FAE84-0C0F-450F-A9A3-C8FEE606E7F3}" srcOrd="5" destOrd="0" presId="urn:microsoft.com/office/officeart/2008/layout/HalfCircleOrganizationChart"/>
    <dgm:cxn modelId="{219AA7BD-55DE-48AF-A1D9-81F0E184491F}" type="presParOf" srcId="{EB8FAE84-0C0F-450F-A9A3-C8FEE606E7F3}" destId="{0BB8CFE5-7D1F-46DB-A12C-2E2F3941F41D}" srcOrd="0" destOrd="0" presId="urn:microsoft.com/office/officeart/2008/layout/HalfCircleOrganizationChart"/>
    <dgm:cxn modelId="{F563B581-B2D6-46DF-BF80-1D87A294171C}" type="presParOf" srcId="{0BB8CFE5-7D1F-46DB-A12C-2E2F3941F41D}" destId="{EB942F57-A051-4C47-8201-3401F7D6DDC4}" srcOrd="0" destOrd="0" presId="urn:microsoft.com/office/officeart/2008/layout/HalfCircleOrganizationChart"/>
    <dgm:cxn modelId="{2092F538-8401-4CE0-AC74-BA9CE54AB73C}" type="presParOf" srcId="{0BB8CFE5-7D1F-46DB-A12C-2E2F3941F41D}" destId="{96244EC1-5DA1-4C40-97B0-DD75F26D34AB}" srcOrd="1" destOrd="0" presId="urn:microsoft.com/office/officeart/2008/layout/HalfCircleOrganizationChart"/>
    <dgm:cxn modelId="{38F9F0FB-BB01-41B5-912A-251BB3D9FC98}" type="presParOf" srcId="{0BB8CFE5-7D1F-46DB-A12C-2E2F3941F41D}" destId="{2BFEE9F2-68D9-4A2D-886E-C6471966C602}" srcOrd="2" destOrd="0" presId="urn:microsoft.com/office/officeart/2008/layout/HalfCircleOrganizationChart"/>
    <dgm:cxn modelId="{15B55AD6-F260-4A51-AFA0-FE980469304A}" type="presParOf" srcId="{0BB8CFE5-7D1F-46DB-A12C-2E2F3941F41D}" destId="{AD602586-E1B2-48E1-BE92-EF0720C06C2C}" srcOrd="3" destOrd="0" presId="urn:microsoft.com/office/officeart/2008/layout/HalfCircleOrganizationChart"/>
    <dgm:cxn modelId="{2CEB71BF-C36E-4B89-A5C8-8EACAF16C16D}" type="presParOf" srcId="{EB8FAE84-0C0F-450F-A9A3-C8FEE606E7F3}" destId="{1BF51B7C-C76B-4816-A578-AD070619C8C6}" srcOrd="1" destOrd="0" presId="urn:microsoft.com/office/officeart/2008/layout/HalfCircleOrganizationChart"/>
    <dgm:cxn modelId="{3278784D-2297-4977-B2D7-5F54A8EDF492}" type="presParOf" srcId="{EB8FAE84-0C0F-450F-A9A3-C8FEE606E7F3}" destId="{50B1C3A9-6016-42A1-A389-CF406A7EF2A6}"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5586E-920E-4BC6-9C5A-781563DCC7CB}" type="doc">
      <dgm:prSet loTypeId="urn:microsoft.com/office/officeart/2005/8/layout/vList2" loCatId="list" qsTypeId="urn:microsoft.com/office/officeart/2005/8/quickstyle/simple4" qsCatId="simple" csTypeId="urn:microsoft.com/office/officeart/2005/8/colors/accent6_4" csCatId="accent6" phldr="1"/>
      <dgm:spPr/>
      <dgm:t>
        <a:bodyPr/>
        <a:lstStyle/>
        <a:p>
          <a:endParaRPr lang="en-US"/>
        </a:p>
      </dgm:t>
    </dgm:pt>
    <dgm:pt modelId="{C6FD707F-4AD1-47A6-A475-AF5F3F64BB96}">
      <dgm:prSet/>
      <dgm:spPr/>
      <dgm:t>
        <a:bodyPr/>
        <a:lstStyle/>
        <a:p>
          <a:r>
            <a:rPr lang="en-US" dirty="0"/>
            <a:t>ß-blockers (e.g. metoprolol, bisoprolol, atenolol) </a:t>
          </a:r>
        </a:p>
      </dgm:t>
    </dgm:pt>
    <dgm:pt modelId="{55FF9478-5F3E-4682-BA20-507702968C70}" type="parTrans" cxnId="{9F416FA3-8EDA-4CCC-8045-5261FEBE133F}">
      <dgm:prSet/>
      <dgm:spPr/>
      <dgm:t>
        <a:bodyPr/>
        <a:lstStyle/>
        <a:p>
          <a:endParaRPr lang="en-US"/>
        </a:p>
      </dgm:t>
    </dgm:pt>
    <dgm:pt modelId="{F5F435CA-6C99-4CCC-ACDD-45361BB9F433}" type="sibTrans" cxnId="{9F416FA3-8EDA-4CCC-8045-5261FEBE133F}">
      <dgm:prSet/>
      <dgm:spPr/>
      <dgm:t>
        <a:bodyPr/>
        <a:lstStyle/>
        <a:p>
          <a:endParaRPr lang="en-US"/>
        </a:p>
      </dgm:t>
    </dgm:pt>
    <dgm:pt modelId="{16CC9C64-EFB1-4060-9EBC-7B431F09E700}">
      <dgm:prSet/>
      <dgm:spPr/>
      <dgm:t>
        <a:bodyPr/>
        <a:lstStyle/>
        <a:p>
          <a:r>
            <a:rPr lang="en-US" dirty="0"/>
            <a:t>Calcium channel blockers (verapamil, diltiazem)</a:t>
          </a:r>
        </a:p>
      </dgm:t>
    </dgm:pt>
    <dgm:pt modelId="{7047B9EF-9160-4619-8370-1A95193FDBB2}" type="parTrans" cxnId="{73EA13CB-9245-475C-A6BD-42665675499B}">
      <dgm:prSet/>
      <dgm:spPr/>
      <dgm:t>
        <a:bodyPr/>
        <a:lstStyle/>
        <a:p>
          <a:endParaRPr lang="en-US"/>
        </a:p>
      </dgm:t>
    </dgm:pt>
    <dgm:pt modelId="{AFE8F5ED-446F-40CE-9335-C497BB4B8CCD}" type="sibTrans" cxnId="{73EA13CB-9245-475C-A6BD-42665675499B}">
      <dgm:prSet/>
      <dgm:spPr/>
      <dgm:t>
        <a:bodyPr/>
        <a:lstStyle/>
        <a:p>
          <a:endParaRPr lang="en-US"/>
        </a:p>
      </dgm:t>
    </dgm:pt>
    <dgm:pt modelId="{ACCF39E0-ED21-4BBD-926A-DF2224F9B8D7}">
      <dgm:prSet/>
      <dgm:spPr/>
      <dgm:t>
        <a:bodyPr/>
        <a:lstStyle/>
        <a:p>
          <a:r>
            <a:rPr lang="en-US"/>
            <a:t>Nitrates</a:t>
          </a:r>
        </a:p>
      </dgm:t>
    </dgm:pt>
    <dgm:pt modelId="{8C11D580-C38A-4EF1-888E-F7E1AE41BCB4}" type="parTrans" cxnId="{3DBAFB25-2555-43DC-AFA6-92F273DF4F35}">
      <dgm:prSet/>
      <dgm:spPr/>
      <dgm:t>
        <a:bodyPr/>
        <a:lstStyle/>
        <a:p>
          <a:endParaRPr lang="en-US"/>
        </a:p>
      </dgm:t>
    </dgm:pt>
    <dgm:pt modelId="{936C405E-5FD6-4D6C-B272-BAA50EF83F57}" type="sibTrans" cxnId="{3DBAFB25-2555-43DC-AFA6-92F273DF4F35}">
      <dgm:prSet/>
      <dgm:spPr/>
      <dgm:t>
        <a:bodyPr/>
        <a:lstStyle/>
        <a:p>
          <a:endParaRPr lang="en-US"/>
        </a:p>
      </dgm:t>
    </dgm:pt>
    <dgm:pt modelId="{41EA4DC4-F3FA-41B2-9A60-317CFAE09B52}">
      <dgm:prSet/>
      <dgm:spPr/>
      <dgm:t>
        <a:bodyPr/>
        <a:lstStyle/>
        <a:p>
          <a:r>
            <a:rPr lang="en-US"/>
            <a:t>Antiplatelet therapy (aspirin and/or clopidogrel)</a:t>
          </a:r>
        </a:p>
      </dgm:t>
    </dgm:pt>
    <dgm:pt modelId="{99C8162E-823B-4C71-8DAF-240700B27690}" type="parTrans" cxnId="{4BE10251-D296-49B3-A93B-A88F4BA75A1E}">
      <dgm:prSet/>
      <dgm:spPr/>
      <dgm:t>
        <a:bodyPr/>
        <a:lstStyle/>
        <a:p>
          <a:endParaRPr lang="en-US"/>
        </a:p>
      </dgm:t>
    </dgm:pt>
    <dgm:pt modelId="{13350B0F-CA75-4800-B6D0-1DB4AE2F7A54}" type="sibTrans" cxnId="{4BE10251-D296-49B3-A93B-A88F4BA75A1E}">
      <dgm:prSet/>
      <dgm:spPr/>
      <dgm:t>
        <a:bodyPr/>
        <a:lstStyle/>
        <a:p>
          <a:endParaRPr lang="en-US"/>
        </a:p>
      </dgm:t>
    </dgm:pt>
    <dgm:pt modelId="{B24A4297-0C92-458E-B047-55AAD714E74A}">
      <dgm:prSet/>
      <dgm:spPr/>
      <dgm:t>
        <a:bodyPr/>
        <a:lstStyle/>
        <a:p>
          <a:r>
            <a:rPr lang="en-US"/>
            <a:t>Statin therapy</a:t>
          </a:r>
        </a:p>
      </dgm:t>
    </dgm:pt>
    <dgm:pt modelId="{2392EC57-8339-4227-8798-A57C4E9DD186}" type="parTrans" cxnId="{85CA4BB8-45F4-4E3B-A844-0858694B8D83}">
      <dgm:prSet/>
      <dgm:spPr/>
      <dgm:t>
        <a:bodyPr/>
        <a:lstStyle/>
        <a:p>
          <a:endParaRPr lang="en-US"/>
        </a:p>
      </dgm:t>
    </dgm:pt>
    <dgm:pt modelId="{FE3A8A28-480A-4F3E-9590-B2980DDEF631}" type="sibTrans" cxnId="{85CA4BB8-45F4-4E3B-A844-0858694B8D83}">
      <dgm:prSet/>
      <dgm:spPr/>
      <dgm:t>
        <a:bodyPr/>
        <a:lstStyle/>
        <a:p>
          <a:endParaRPr lang="en-US"/>
        </a:p>
      </dgm:t>
    </dgm:pt>
    <dgm:pt modelId="{3A74D1E2-6FED-46FA-95EB-672BA5E44F33}" type="pres">
      <dgm:prSet presAssocID="{0BB5586E-920E-4BC6-9C5A-781563DCC7CB}" presName="linear" presStyleCnt="0">
        <dgm:presLayoutVars>
          <dgm:animLvl val="lvl"/>
          <dgm:resizeHandles val="exact"/>
        </dgm:presLayoutVars>
      </dgm:prSet>
      <dgm:spPr/>
    </dgm:pt>
    <dgm:pt modelId="{1B09DB14-6C5D-4B3B-AA21-111977466662}" type="pres">
      <dgm:prSet presAssocID="{C6FD707F-4AD1-47A6-A475-AF5F3F64BB96}" presName="parentText" presStyleLbl="node1" presStyleIdx="0" presStyleCnt="5">
        <dgm:presLayoutVars>
          <dgm:chMax val="0"/>
          <dgm:bulletEnabled val="1"/>
        </dgm:presLayoutVars>
      </dgm:prSet>
      <dgm:spPr/>
    </dgm:pt>
    <dgm:pt modelId="{216DF5B5-E893-458A-A039-B98E60AA896D}" type="pres">
      <dgm:prSet presAssocID="{F5F435CA-6C99-4CCC-ACDD-45361BB9F433}" presName="spacer" presStyleCnt="0"/>
      <dgm:spPr/>
    </dgm:pt>
    <dgm:pt modelId="{7B2F2E7B-7560-4E88-9E30-2438A72E532D}" type="pres">
      <dgm:prSet presAssocID="{16CC9C64-EFB1-4060-9EBC-7B431F09E700}" presName="parentText" presStyleLbl="node1" presStyleIdx="1" presStyleCnt="5">
        <dgm:presLayoutVars>
          <dgm:chMax val="0"/>
          <dgm:bulletEnabled val="1"/>
        </dgm:presLayoutVars>
      </dgm:prSet>
      <dgm:spPr/>
    </dgm:pt>
    <dgm:pt modelId="{0927D073-9B97-409E-81C0-2236EA8AB7E4}" type="pres">
      <dgm:prSet presAssocID="{AFE8F5ED-446F-40CE-9335-C497BB4B8CCD}" presName="spacer" presStyleCnt="0"/>
      <dgm:spPr/>
    </dgm:pt>
    <dgm:pt modelId="{2D3D020D-4AA3-465D-9816-579A6DF45E51}" type="pres">
      <dgm:prSet presAssocID="{ACCF39E0-ED21-4BBD-926A-DF2224F9B8D7}" presName="parentText" presStyleLbl="node1" presStyleIdx="2" presStyleCnt="5">
        <dgm:presLayoutVars>
          <dgm:chMax val="0"/>
          <dgm:bulletEnabled val="1"/>
        </dgm:presLayoutVars>
      </dgm:prSet>
      <dgm:spPr/>
    </dgm:pt>
    <dgm:pt modelId="{D9422DDB-1C77-4997-B0D8-14CA937ABD41}" type="pres">
      <dgm:prSet presAssocID="{936C405E-5FD6-4D6C-B272-BAA50EF83F57}" presName="spacer" presStyleCnt="0"/>
      <dgm:spPr/>
    </dgm:pt>
    <dgm:pt modelId="{937DD0A7-B6E6-4587-8729-EF14DC5B0A6E}" type="pres">
      <dgm:prSet presAssocID="{41EA4DC4-F3FA-41B2-9A60-317CFAE09B52}" presName="parentText" presStyleLbl="node1" presStyleIdx="3" presStyleCnt="5">
        <dgm:presLayoutVars>
          <dgm:chMax val="0"/>
          <dgm:bulletEnabled val="1"/>
        </dgm:presLayoutVars>
      </dgm:prSet>
      <dgm:spPr/>
    </dgm:pt>
    <dgm:pt modelId="{81452339-7253-42E8-8C01-7A6E8B4B88B2}" type="pres">
      <dgm:prSet presAssocID="{13350B0F-CA75-4800-B6D0-1DB4AE2F7A54}" presName="spacer" presStyleCnt="0"/>
      <dgm:spPr/>
    </dgm:pt>
    <dgm:pt modelId="{19C165D5-DF83-46BD-90E6-F86939D3CF06}" type="pres">
      <dgm:prSet presAssocID="{B24A4297-0C92-458E-B047-55AAD714E74A}" presName="parentText" presStyleLbl="node1" presStyleIdx="4" presStyleCnt="5">
        <dgm:presLayoutVars>
          <dgm:chMax val="0"/>
          <dgm:bulletEnabled val="1"/>
        </dgm:presLayoutVars>
      </dgm:prSet>
      <dgm:spPr/>
    </dgm:pt>
  </dgm:ptLst>
  <dgm:cxnLst>
    <dgm:cxn modelId="{63AEB008-9273-4FAF-99E8-63D2533E3B55}" type="presOf" srcId="{ACCF39E0-ED21-4BBD-926A-DF2224F9B8D7}" destId="{2D3D020D-4AA3-465D-9816-579A6DF45E51}" srcOrd="0" destOrd="0" presId="urn:microsoft.com/office/officeart/2005/8/layout/vList2"/>
    <dgm:cxn modelId="{3AD6B309-6071-4E03-8177-AA02CDAC2475}" type="presOf" srcId="{0BB5586E-920E-4BC6-9C5A-781563DCC7CB}" destId="{3A74D1E2-6FED-46FA-95EB-672BA5E44F33}" srcOrd="0" destOrd="0" presId="urn:microsoft.com/office/officeart/2005/8/layout/vList2"/>
    <dgm:cxn modelId="{3DBAFB25-2555-43DC-AFA6-92F273DF4F35}" srcId="{0BB5586E-920E-4BC6-9C5A-781563DCC7CB}" destId="{ACCF39E0-ED21-4BBD-926A-DF2224F9B8D7}" srcOrd="2" destOrd="0" parTransId="{8C11D580-C38A-4EF1-888E-F7E1AE41BCB4}" sibTransId="{936C405E-5FD6-4D6C-B272-BAA50EF83F57}"/>
    <dgm:cxn modelId="{7C2B7F31-EF3E-4F1B-9CBA-B56DB64E2F7B}" type="presOf" srcId="{B24A4297-0C92-458E-B047-55AAD714E74A}" destId="{19C165D5-DF83-46BD-90E6-F86939D3CF06}" srcOrd="0" destOrd="0" presId="urn:microsoft.com/office/officeart/2005/8/layout/vList2"/>
    <dgm:cxn modelId="{4BE10251-D296-49B3-A93B-A88F4BA75A1E}" srcId="{0BB5586E-920E-4BC6-9C5A-781563DCC7CB}" destId="{41EA4DC4-F3FA-41B2-9A60-317CFAE09B52}" srcOrd="3" destOrd="0" parTransId="{99C8162E-823B-4C71-8DAF-240700B27690}" sibTransId="{13350B0F-CA75-4800-B6D0-1DB4AE2F7A54}"/>
    <dgm:cxn modelId="{9F416FA3-8EDA-4CCC-8045-5261FEBE133F}" srcId="{0BB5586E-920E-4BC6-9C5A-781563DCC7CB}" destId="{C6FD707F-4AD1-47A6-A475-AF5F3F64BB96}" srcOrd="0" destOrd="0" parTransId="{55FF9478-5F3E-4682-BA20-507702968C70}" sibTransId="{F5F435CA-6C99-4CCC-ACDD-45361BB9F433}"/>
    <dgm:cxn modelId="{85CA4BB8-45F4-4E3B-A844-0858694B8D83}" srcId="{0BB5586E-920E-4BC6-9C5A-781563DCC7CB}" destId="{B24A4297-0C92-458E-B047-55AAD714E74A}" srcOrd="4" destOrd="0" parTransId="{2392EC57-8339-4227-8798-A57C4E9DD186}" sibTransId="{FE3A8A28-480A-4F3E-9590-B2980DDEF631}"/>
    <dgm:cxn modelId="{7EACD0C4-8D73-46F8-B9E6-CA998DD7BA31}" type="presOf" srcId="{16CC9C64-EFB1-4060-9EBC-7B431F09E700}" destId="{7B2F2E7B-7560-4E88-9E30-2438A72E532D}" srcOrd="0" destOrd="0" presId="urn:microsoft.com/office/officeart/2005/8/layout/vList2"/>
    <dgm:cxn modelId="{8EFB0DCB-8ED4-4D78-90AB-556B649DBC44}" type="presOf" srcId="{C6FD707F-4AD1-47A6-A475-AF5F3F64BB96}" destId="{1B09DB14-6C5D-4B3B-AA21-111977466662}" srcOrd="0" destOrd="0" presId="urn:microsoft.com/office/officeart/2005/8/layout/vList2"/>
    <dgm:cxn modelId="{73EA13CB-9245-475C-A6BD-42665675499B}" srcId="{0BB5586E-920E-4BC6-9C5A-781563DCC7CB}" destId="{16CC9C64-EFB1-4060-9EBC-7B431F09E700}" srcOrd="1" destOrd="0" parTransId="{7047B9EF-9160-4619-8370-1A95193FDBB2}" sibTransId="{AFE8F5ED-446F-40CE-9335-C497BB4B8CCD}"/>
    <dgm:cxn modelId="{3FF001DB-BCA8-4784-98C9-526569B2C82C}" type="presOf" srcId="{41EA4DC4-F3FA-41B2-9A60-317CFAE09B52}" destId="{937DD0A7-B6E6-4587-8729-EF14DC5B0A6E}" srcOrd="0" destOrd="0" presId="urn:microsoft.com/office/officeart/2005/8/layout/vList2"/>
    <dgm:cxn modelId="{5E3B6505-6669-4394-B651-18FC14CAFAFA}" type="presParOf" srcId="{3A74D1E2-6FED-46FA-95EB-672BA5E44F33}" destId="{1B09DB14-6C5D-4B3B-AA21-111977466662}" srcOrd="0" destOrd="0" presId="urn:microsoft.com/office/officeart/2005/8/layout/vList2"/>
    <dgm:cxn modelId="{9EAF5FB7-8908-4B1A-8D1A-C713DF1BFA22}" type="presParOf" srcId="{3A74D1E2-6FED-46FA-95EB-672BA5E44F33}" destId="{216DF5B5-E893-458A-A039-B98E60AA896D}" srcOrd="1" destOrd="0" presId="urn:microsoft.com/office/officeart/2005/8/layout/vList2"/>
    <dgm:cxn modelId="{30D22459-52EF-4F5B-B4CA-7F454669477B}" type="presParOf" srcId="{3A74D1E2-6FED-46FA-95EB-672BA5E44F33}" destId="{7B2F2E7B-7560-4E88-9E30-2438A72E532D}" srcOrd="2" destOrd="0" presId="urn:microsoft.com/office/officeart/2005/8/layout/vList2"/>
    <dgm:cxn modelId="{2C2E29E9-7D4A-461D-8445-C6AD47464BFA}" type="presParOf" srcId="{3A74D1E2-6FED-46FA-95EB-672BA5E44F33}" destId="{0927D073-9B97-409E-81C0-2236EA8AB7E4}" srcOrd="3" destOrd="0" presId="urn:microsoft.com/office/officeart/2005/8/layout/vList2"/>
    <dgm:cxn modelId="{599F78BC-53AB-4C75-B3A9-59B3A6841EE3}" type="presParOf" srcId="{3A74D1E2-6FED-46FA-95EB-672BA5E44F33}" destId="{2D3D020D-4AA3-465D-9816-579A6DF45E51}" srcOrd="4" destOrd="0" presId="urn:microsoft.com/office/officeart/2005/8/layout/vList2"/>
    <dgm:cxn modelId="{05F93C03-5D20-4C93-B6A6-5EAA0523D3A4}" type="presParOf" srcId="{3A74D1E2-6FED-46FA-95EB-672BA5E44F33}" destId="{D9422DDB-1C77-4997-B0D8-14CA937ABD41}" srcOrd="5" destOrd="0" presId="urn:microsoft.com/office/officeart/2005/8/layout/vList2"/>
    <dgm:cxn modelId="{B0D1CF8D-300E-4B4E-84E2-C40BB2C00859}" type="presParOf" srcId="{3A74D1E2-6FED-46FA-95EB-672BA5E44F33}" destId="{937DD0A7-B6E6-4587-8729-EF14DC5B0A6E}" srcOrd="6" destOrd="0" presId="urn:microsoft.com/office/officeart/2005/8/layout/vList2"/>
    <dgm:cxn modelId="{FFDB3691-5D93-4C52-AD1F-239AA1667ADA}" type="presParOf" srcId="{3A74D1E2-6FED-46FA-95EB-672BA5E44F33}" destId="{81452339-7253-42E8-8C01-7A6E8B4B88B2}" srcOrd="7" destOrd="0" presId="urn:microsoft.com/office/officeart/2005/8/layout/vList2"/>
    <dgm:cxn modelId="{98E6C836-6439-46B5-8455-94BD3B83FBA6}" type="presParOf" srcId="{3A74D1E2-6FED-46FA-95EB-672BA5E44F33}" destId="{19C165D5-DF83-46BD-90E6-F86939D3CF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F1EE98-4C1F-46E7-9F5E-675428267151}"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A376015E-2591-43D2-A13B-C0A24663E1B7}">
      <dgm:prSet/>
      <dgm:spPr/>
      <dgm:t>
        <a:bodyPr/>
        <a:lstStyle/>
        <a:p>
          <a:pPr>
            <a:defRPr b="1"/>
          </a:pPr>
          <a:r>
            <a:rPr lang="en-US"/>
            <a:t>2007</a:t>
          </a:r>
        </a:p>
      </dgm:t>
    </dgm:pt>
    <dgm:pt modelId="{C01C9DC2-BC26-401A-B507-AE52E99B2C4E}" type="parTrans" cxnId="{A8D20882-263B-40B5-B4DA-F9EF4C837FF9}">
      <dgm:prSet/>
      <dgm:spPr/>
      <dgm:t>
        <a:bodyPr/>
        <a:lstStyle/>
        <a:p>
          <a:endParaRPr lang="en-US"/>
        </a:p>
      </dgm:t>
    </dgm:pt>
    <dgm:pt modelId="{06B8F015-D55D-48A0-9D1D-BF484AA3A5B6}" type="sibTrans" cxnId="{A8D20882-263B-40B5-B4DA-F9EF4C837FF9}">
      <dgm:prSet/>
      <dgm:spPr/>
      <dgm:t>
        <a:bodyPr/>
        <a:lstStyle/>
        <a:p>
          <a:endParaRPr lang="en-US"/>
        </a:p>
      </dgm:t>
    </dgm:pt>
    <dgm:pt modelId="{FF3C6466-99BE-41D1-9FF8-8B5C9A9DF515}">
      <dgm:prSet/>
      <dgm:spPr/>
      <dgm:t>
        <a:bodyPr/>
        <a:lstStyle/>
        <a:p>
          <a:r>
            <a:rPr lang="en-US" dirty="0"/>
            <a:t>COURAGE </a:t>
          </a:r>
        </a:p>
      </dgm:t>
    </dgm:pt>
    <dgm:pt modelId="{E7902E37-3580-4A37-95FC-08FBDC17EB06}" type="parTrans" cxnId="{033DF2F9-4BA0-47D2-BCC7-C991ECCD7DA5}">
      <dgm:prSet/>
      <dgm:spPr/>
      <dgm:t>
        <a:bodyPr/>
        <a:lstStyle/>
        <a:p>
          <a:endParaRPr lang="en-US"/>
        </a:p>
      </dgm:t>
    </dgm:pt>
    <dgm:pt modelId="{53B0C6A8-E9A2-4F8A-ADC8-D8ADCCB98A85}" type="sibTrans" cxnId="{033DF2F9-4BA0-47D2-BCC7-C991ECCD7DA5}">
      <dgm:prSet/>
      <dgm:spPr/>
      <dgm:t>
        <a:bodyPr/>
        <a:lstStyle/>
        <a:p>
          <a:endParaRPr lang="en-US"/>
        </a:p>
      </dgm:t>
    </dgm:pt>
    <dgm:pt modelId="{C5667005-D2EC-4FF2-A5F8-09600939EE7B}">
      <dgm:prSet/>
      <dgm:spPr/>
      <dgm:t>
        <a:bodyPr/>
        <a:lstStyle/>
        <a:p>
          <a:pPr>
            <a:defRPr b="1"/>
          </a:pPr>
          <a:r>
            <a:rPr lang="en-US"/>
            <a:t>2009</a:t>
          </a:r>
        </a:p>
      </dgm:t>
    </dgm:pt>
    <dgm:pt modelId="{EC1654A8-1CF1-4584-80C1-4912A2093F4C}" type="parTrans" cxnId="{FA33A732-FBA2-4D92-8EF3-A12A22042F81}">
      <dgm:prSet/>
      <dgm:spPr/>
      <dgm:t>
        <a:bodyPr/>
        <a:lstStyle/>
        <a:p>
          <a:endParaRPr lang="en-US"/>
        </a:p>
      </dgm:t>
    </dgm:pt>
    <dgm:pt modelId="{6D366C56-ECF1-458B-BD2B-497E1A7642A6}" type="sibTrans" cxnId="{FA33A732-FBA2-4D92-8EF3-A12A22042F81}">
      <dgm:prSet/>
      <dgm:spPr/>
      <dgm:t>
        <a:bodyPr/>
        <a:lstStyle/>
        <a:p>
          <a:endParaRPr lang="en-US"/>
        </a:p>
      </dgm:t>
    </dgm:pt>
    <dgm:pt modelId="{11C06C89-44A0-423B-89E0-CD09DD17EB9C}">
      <dgm:prSet/>
      <dgm:spPr/>
      <dgm:t>
        <a:bodyPr/>
        <a:lstStyle/>
        <a:p>
          <a:r>
            <a:rPr lang="en-US" dirty="0"/>
            <a:t>FAME</a:t>
          </a:r>
        </a:p>
      </dgm:t>
    </dgm:pt>
    <dgm:pt modelId="{B1286A76-D986-48BE-81F3-3DEA258A8E96}" type="parTrans" cxnId="{18720C7F-2504-4A0F-97EF-ECC275ABE837}">
      <dgm:prSet/>
      <dgm:spPr/>
      <dgm:t>
        <a:bodyPr/>
        <a:lstStyle/>
        <a:p>
          <a:endParaRPr lang="en-US"/>
        </a:p>
      </dgm:t>
    </dgm:pt>
    <dgm:pt modelId="{8E8D6844-3CC0-4D96-9913-F34CE894C9AE}" type="sibTrans" cxnId="{18720C7F-2504-4A0F-97EF-ECC275ABE837}">
      <dgm:prSet/>
      <dgm:spPr/>
      <dgm:t>
        <a:bodyPr/>
        <a:lstStyle/>
        <a:p>
          <a:endParaRPr lang="en-US"/>
        </a:p>
      </dgm:t>
    </dgm:pt>
    <dgm:pt modelId="{8D00FEF0-7D5B-4D24-BC29-830600FB21ED}">
      <dgm:prSet/>
      <dgm:spPr/>
      <dgm:t>
        <a:bodyPr/>
        <a:lstStyle/>
        <a:p>
          <a:pPr>
            <a:defRPr b="1"/>
          </a:pPr>
          <a:r>
            <a:rPr lang="en-US"/>
            <a:t>2011</a:t>
          </a:r>
        </a:p>
      </dgm:t>
    </dgm:pt>
    <dgm:pt modelId="{FBDABBCE-F3C3-42DE-8F28-EF89328AE4B6}" type="parTrans" cxnId="{63714D50-C9AB-401D-8269-CD85CFC5781C}">
      <dgm:prSet/>
      <dgm:spPr/>
      <dgm:t>
        <a:bodyPr/>
        <a:lstStyle/>
        <a:p>
          <a:endParaRPr lang="en-US"/>
        </a:p>
      </dgm:t>
    </dgm:pt>
    <dgm:pt modelId="{29016318-F78D-4DA2-AB88-E7E639E9EB84}" type="sibTrans" cxnId="{63714D50-C9AB-401D-8269-CD85CFC5781C}">
      <dgm:prSet/>
      <dgm:spPr/>
      <dgm:t>
        <a:bodyPr/>
        <a:lstStyle/>
        <a:p>
          <a:endParaRPr lang="en-US"/>
        </a:p>
      </dgm:t>
    </dgm:pt>
    <dgm:pt modelId="{148CB949-D47F-488A-A54F-E437FFC4B8B1}">
      <dgm:prSet/>
      <dgm:spPr/>
      <dgm:t>
        <a:bodyPr/>
        <a:lstStyle/>
        <a:p>
          <a:r>
            <a:rPr lang="en-US" dirty="0"/>
            <a:t>STICH</a:t>
          </a:r>
        </a:p>
      </dgm:t>
    </dgm:pt>
    <dgm:pt modelId="{9927164E-5853-4F5B-8FBE-175AAA36F185}" type="parTrans" cxnId="{A257207D-8FF9-486A-87D0-37DD2541B50C}">
      <dgm:prSet/>
      <dgm:spPr/>
      <dgm:t>
        <a:bodyPr/>
        <a:lstStyle/>
        <a:p>
          <a:endParaRPr lang="en-US"/>
        </a:p>
      </dgm:t>
    </dgm:pt>
    <dgm:pt modelId="{028F0FC8-F5B5-4488-90B3-5A9C061BF3B7}" type="sibTrans" cxnId="{A257207D-8FF9-486A-87D0-37DD2541B50C}">
      <dgm:prSet/>
      <dgm:spPr/>
      <dgm:t>
        <a:bodyPr/>
        <a:lstStyle/>
        <a:p>
          <a:endParaRPr lang="en-US"/>
        </a:p>
      </dgm:t>
    </dgm:pt>
    <dgm:pt modelId="{50AEF38C-8441-4EF3-A8FE-0192F61494DA}">
      <dgm:prSet/>
      <dgm:spPr/>
      <dgm:t>
        <a:bodyPr/>
        <a:lstStyle/>
        <a:p>
          <a:pPr>
            <a:defRPr b="1"/>
          </a:pPr>
          <a:r>
            <a:rPr lang="en-US"/>
            <a:t>2012</a:t>
          </a:r>
        </a:p>
      </dgm:t>
    </dgm:pt>
    <dgm:pt modelId="{4B56C9E8-0E0E-406B-BFA9-A6054DAAF7BB}" type="parTrans" cxnId="{79145488-155E-4CAB-BA86-3519062A6624}">
      <dgm:prSet/>
      <dgm:spPr/>
      <dgm:t>
        <a:bodyPr/>
        <a:lstStyle/>
        <a:p>
          <a:endParaRPr lang="en-US"/>
        </a:p>
      </dgm:t>
    </dgm:pt>
    <dgm:pt modelId="{B340B2DB-326B-4D4E-925F-D6941B127648}" type="sibTrans" cxnId="{79145488-155E-4CAB-BA86-3519062A6624}">
      <dgm:prSet/>
      <dgm:spPr/>
      <dgm:t>
        <a:bodyPr/>
        <a:lstStyle/>
        <a:p>
          <a:endParaRPr lang="en-US"/>
        </a:p>
      </dgm:t>
    </dgm:pt>
    <dgm:pt modelId="{E3B4119D-0294-440C-9BB7-6D45B17BED31}">
      <dgm:prSet/>
      <dgm:spPr/>
      <dgm:t>
        <a:bodyPr/>
        <a:lstStyle/>
        <a:p>
          <a:r>
            <a:rPr lang="en-US" dirty="0"/>
            <a:t>FAME-II</a:t>
          </a:r>
        </a:p>
      </dgm:t>
    </dgm:pt>
    <dgm:pt modelId="{A8CCCEEA-34D0-48B5-AA71-BB2486405FF1}" type="parTrans" cxnId="{5F95E574-4DB4-43F8-B667-35B51D2BEED1}">
      <dgm:prSet/>
      <dgm:spPr/>
      <dgm:t>
        <a:bodyPr/>
        <a:lstStyle/>
        <a:p>
          <a:endParaRPr lang="en-US"/>
        </a:p>
      </dgm:t>
    </dgm:pt>
    <dgm:pt modelId="{18CDAD0D-1DA5-4E9C-A357-06356FDFB88D}" type="sibTrans" cxnId="{5F95E574-4DB4-43F8-B667-35B51D2BEED1}">
      <dgm:prSet/>
      <dgm:spPr/>
      <dgm:t>
        <a:bodyPr/>
        <a:lstStyle/>
        <a:p>
          <a:endParaRPr lang="en-US"/>
        </a:p>
      </dgm:t>
    </dgm:pt>
    <dgm:pt modelId="{3869570B-62CA-480B-B0C0-C581EA8EC74F}">
      <dgm:prSet/>
      <dgm:spPr/>
      <dgm:t>
        <a:bodyPr/>
        <a:lstStyle/>
        <a:p>
          <a:pPr>
            <a:defRPr b="1"/>
          </a:pPr>
          <a:r>
            <a:rPr lang="en-US"/>
            <a:t>2017</a:t>
          </a:r>
        </a:p>
      </dgm:t>
    </dgm:pt>
    <dgm:pt modelId="{36ADC3CE-5EEF-4C5D-A841-9AC1B6CE8B13}" type="parTrans" cxnId="{9E95B721-9C27-46CE-8B35-BBE761931426}">
      <dgm:prSet/>
      <dgm:spPr/>
      <dgm:t>
        <a:bodyPr/>
        <a:lstStyle/>
        <a:p>
          <a:endParaRPr lang="en-US"/>
        </a:p>
      </dgm:t>
    </dgm:pt>
    <dgm:pt modelId="{B7E28F94-1376-418C-8D1F-BF06850E2E8E}" type="sibTrans" cxnId="{9E95B721-9C27-46CE-8B35-BBE761931426}">
      <dgm:prSet/>
      <dgm:spPr/>
      <dgm:t>
        <a:bodyPr/>
        <a:lstStyle/>
        <a:p>
          <a:endParaRPr lang="en-US"/>
        </a:p>
      </dgm:t>
    </dgm:pt>
    <dgm:pt modelId="{27F4EB97-AD8E-4481-B6DD-F316D0A6F198}">
      <dgm:prSet/>
      <dgm:spPr/>
      <dgm:t>
        <a:bodyPr/>
        <a:lstStyle/>
        <a:p>
          <a:r>
            <a:rPr lang="en-US" dirty="0"/>
            <a:t>ORBITA</a:t>
          </a:r>
        </a:p>
      </dgm:t>
    </dgm:pt>
    <dgm:pt modelId="{6DE6FD01-00DD-462B-AF40-17A8E413B9E0}" type="parTrans" cxnId="{79DCFE40-C3AA-494D-B908-764A63792BFC}">
      <dgm:prSet/>
      <dgm:spPr/>
      <dgm:t>
        <a:bodyPr/>
        <a:lstStyle/>
        <a:p>
          <a:endParaRPr lang="en-US"/>
        </a:p>
      </dgm:t>
    </dgm:pt>
    <dgm:pt modelId="{0DEF96A1-72F6-4518-996F-275EABCF2430}" type="sibTrans" cxnId="{79DCFE40-C3AA-494D-B908-764A63792BFC}">
      <dgm:prSet/>
      <dgm:spPr/>
      <dgm:t>
        <a:bodyPr/>
        <a:lstStyle/>
        <a:p>
          <a:endParaRPr lang="en-US"/>
        </a:p>
      </dgm:t>
    </dgm:pt>
    <dgm:pt modelId="{9ED5194E-9843-4200-A432-FF0DCB1C78B9}">
      <dgm:prSet/>
      <dgm:spPr/>
      <dgm:t>
        <a:bodyPr/>
        <a:lstStyle/>
        <a:p>
          <a:r>
            <a:rPr lang="en-US" dirty="0"/>
            <a:t>BARI-2D</a:t>
          </a:r>
        </a:p>
      </dgm:t>
    </dgm:pt>
    <dgm:pt modelId="{20A03D23-3BB3-48C9-B97C-65B93A9AADDE}" type="parTrans" cxnId="{D14E3A5C-8BC1-48C5-9F15-5DCA36FFF50B}">
      <dgm:prSet/>
      <dgm:spPr/>
      <dgm:t>
        <a:bodyPr/>
        <a:lstStyle/>
        <a:p>
          <a:endParaRPr lang="en-US"/>
        </a:p>
      </dgm:t>
    </dgm:pt>
    <dgm:pt modelId="{AB4707F9-38B4-4BBE-BF1B-B07B21F74B1E}" type="sibTrans" cxnId="{D14E3A5C-8BC1-48C5-9F15-5DCA36FFF50B}">
      <dgm:prSet/>
      <dgm:spPr/>
      <dgm:t>
        <a:bodyPr/>
        <a:lstStyle/>
        <a:p>
          <a:endParaRPr lang="en-US"/>
        </a:p>
      </dgm:t>
    </dgm:pt>
    <dgm:pt modelId="{1D1E5058-995E-473C-8CD0-EAE22365BBCB}" type="pres">
      <dgm:prSet presAssocID="{62F1EE98-4C1F-46E7-9F5E-675428267151}" presName="root" presStyleCnt="0">
        <dgm:presLayoutVars>
          <dgm:chMax/>
          <dgm:chPref/>
          <dgm:animLvl val="lvl"/>
        </dgm:presLayoutVars>
      </dgm:prSet>
      <dgm:spPr/>
    </dgm:pt>
    <dgm:pt modelId="{54892A14-6D98-4EF6-832A-CDBB2CCC6D2A}" type="pres">
      <dgm:prSet presAssocID="{62F1EE98-4C1F-46E7-9F5E-675428267151}" presName="divider" presStyleLbl="node1" presStyleIdx="0" presStyleCnt="1"/>
      <dgm:spPr/>
    </dgm:pt>
    <dgm:pt modelId="{37D7A687-1392-4829-B8EF-B0891D06921F}" type="pres">
      <dgm:prSet presAssocID="{62F1EE98-4C1F-46E7-9F5E-675428267151}" presName="nodes" presStyleCnt="0">
        <dgm:presLayoutVars>
          <dgm:chMax/>
          <dgm:chPref/>
          <dgm:animLvl val="lvl"/>
        </dgm:presLayoutVars>
      </dgm:prSet>
      <dgm:spPr/>
    </dgm:pt>
    <dgm:pt modelId="{F76693D2-017F-4725-B773-AC6DEBE2961D}" type="pres">
      <dgm:prSet presAssocID="{A376015E-2591-43D2-A13B-C0A24663E1B7}" presName="composite" presStyleCnt="0"/>
      <dgm:spPr/>
    </dgm:pt>
    <dgm:pt modelId="{68F889E3-5250-4DB9-8DDC-872019B5CC57}" type="pres">
      <dgm:prSet presAssocID="{A376015E-2591-43D2-A13B-C0A24663E1B7}" presName="L1TextContainer" presStyleLbl="revTx" presStyleIdx="0" presStyleCnt="5">
        <dgm:presLayoutVars>
          <dgm:chMax val="1"/>
          <dgm:chPref val="1"/>
          <dgm:bulletEnabled val="1"/>
        </dgm:presLayoutVars>
      </dgm:prSet>
      <dgm:spPr/>
    </dgm:pt>
    <dgm:pt modelId="{B54349C6-31B7-4987-9B03-F92EE2E13AD4}" type="pres">
      <dgm:prSet presAssocID="{A376015E-2591-43D2-A13B-C0A24663E1B7}" presName="L2TextContainerWrapper" presStyleCnt="0">
        <dgm:presLayoutVars>
          <dgm:chMax val="0"/>
          <dgm:chPref val="0"/>
          <dgm:bulletEnabled val="1"/>
        </dgm:presLayoutVars>
      </dgm:prSet>
      <dgm:spPr/>
    </dgm:pt>
    <dgm:pt modelId="{B2650553-69C9-4549-9342-257576A95F9C}" type="pres">
      <dgm:prSet presAssocID="{A376015E-2591-43D2-A13B-C0A24663E1B7}" presName="L2TextContainer" presStyleLbl="bgAccFollowNode1" presStyleIdx="0" presStyleCnt="5"/>
      <dgm:spPr/>
    </dgm:pt>
    <dgm:pt modelId="{6C93F4CD-67CF-4BFC-B1E3-274D3110CD4F}" type="pres">
      <dgm:prSet presAssocID="{A376015E-2591-43D2-A13B-C0A24663E1B7}" presName="FlexibleEmptyPlaceHolder" presStyleCnt="0"/>
      <dgm:spPr/>
    </dgm:pt>
    <dgm:pt modelId="{AC5BA5A3-4AE9-4D5D-89CA-6C08214312F3}" type="pres">
      <dgm:prSet presAssocID="{A376015E-2591-43D2-A13B-C0A24663E1B7}" presName="ConnectLine" presStyleLbl="alignNode1" presStyleIdx="0"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E1191B5E-0DBB-4975-8FCB-42F70007E91D}" type="pres">
      <dgm:prSet presAssocID="{A376015E-2591-43D2-A13B-C0A24663E1B7}"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E6DDF6B7-8CF6-4EC2-9171-141BC6EEF300}" type="pres">
      <dgm:prSet presAssocID="{A376015E-2591-43D2-A13B-C0A24663E1B7}" presName="EmptyPlaceHolder" presStyleCnt="0"/>
      <dgm:spPr/>
    </dgm:pt>
    <dgm:pt modelId="{0FE365AA-7EF6-444D-8F14-D9EB1E1824A2}" type="pres">
      <dgm:prSet presAssocID="{06B8F015-D55D-48A0-9D1D-BF484AA3A5B6}" presName="spaceBetweenRectangles" presStyleCnt="0"/>
      <dgm:spPr/>
    </dgm:pt>
    <dgm:pt modelId="{3CD7F2DC-432C-4582-A766-71B75B9D1DB3}" type="pres">
      <dgm:prSet presAssocID="{C5667005-D2EC-4FF2-A5F8-09600939EE7B}" presName="composite" presStyleCnt="0"/>
      <dgm:spPr/>
    </dgm:pt>
    <dgm:pt modelId="{7F7B8C6F-FC57-49F0-B27E-13B5BA7D509F}" type="pres">
      <dgm:prSet presAssocID="{C5667005-D2EC-4FF2-A5F8-09600939EE7B}" presName="L1TextContainer" presStyleLbl="revTx" presStyleIdx="1" presStyleCnt="5">
        <dgm:presLayoutVars>
          <dgm:chMax val="1"/>
          <dgm:chPref val="1"/>
          <dgm:bulletEnabled val="1"/>
        </dgm:presLayoutVars>
      </dgm:prSet>
      <dgm:spPr/>
    </dgm:pt>
    <dgm:pt modelId="{61882921-EB5E-47BE-9EF3-785283EAA8D7}" type="pres">
      <dgm:prSet presAssocID="{C5667005-D2EC-4FF2-A5F8-09600939EE7B}" presName="L2TextContainerWrapper" presStyleCnt="0">
        <dgm:presLayoutVars>
          <dgm:chMax val="0"/>
          <dgm:chPref val="0"/>
          <dgm:bulletEnabled val="1"/>
        </dgm:presLayoutVars>
      </dgm:prSet>
      <dgm:spPr/>
    </dgm:pt>
    <dgm:pt modelId="{8B493220-1D09-4243-9A8E-BB4452E42A92}" type="pres">
      <dgm:prSet presAssocID="{C5667005-D2EC-4FF2-A5F8-09600939EE7B}" presName="L2TextContainer" presStyleLbl="bgAccFollowNode1" presStyleIdx="1" presStyleCnt="5"/>
      <dgm:spPr/>
    </dgm:pt>
    <dgm:pt modelId="{05351C25-4715-4CB7-9FB8-C6E766A13158}" type="pres">
      <dgm:prSet presAssocID="{C5667005-D2EC-4FF2-A5F8-09600939EE7B}" presName="FlexibleEmptyPlaceHolder" presStyleCnt="0"/>
      <dgm:spPr/>
    </dgm:pt>
    <dgm:pt modelId="{C79D3ADC-6CA3-4A01-840D-D886D92EDB10}" type="pres">
      <dgm:prSet presAssocID="{C5667005-D2EC-4FF2-A5F8-09600939EE7B}" presName="ConnectLine" presStyleLbl="alignNode1" presStyleIdx="1" presStyleCnt="5"/>
      <dgm:spPr>
        <a:solidFill>
          <a:schemeClr val="accent5">
            <a:hueOff val="-1689636"/>
            <a:satOff val="-4355"/>
            <a:lumOff val="-2941"/>
            <a:alphaOff val="0"/>
          </a:schemeClr>
        </a:solidFill>
        <a:ln w="6350" cap="flat" cmpd="sng" algn="ctr">
          <a:solidFill>
            <a:schemeClr val="accent5">
              <a:hueOff val="-1689636"/>
              <a:satOff val="-4355"/>
              <a:lumOff val="-2941"/>
              <a:alphaOff val="0"/>
            </a:schemeClr>
          </a:solidFill>
          <a:prstDash val="dash"/>
          <a:miter lim="800000"/>
        </a:ln>
        <a:effectLst/>
      </dgm:spPr>
    </dgm:pt>
    <dgm:pt modelId="{B380E2A0-B21D-4128-A739-CA661CF466DC}" type="pres">
      <dgm:prSet presAssocID="{C5667005-D2EC-4FF2-A5F8-09600939EE7B}"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9E8C3D43-EACB-49D3-8AC6-C09A3217BED8}" type="pres">
      <dgm:prSet presAssocID="{C5667005-D2EC-4FF2-A5F8-09600939EE7B}" presName="EmptyPlaceHolder" presStyleCnt="0"/>
      <dgm:spPr/>
    </dgm:pt>
    <dgm:pt modelId="{525D22A3-7567-4E49-8799-42B6E66D309D}" type="pres">
      <dgm:prSet presAssocID="{6D366C56-ECF1-458B-BD2B-497E1A7642A6}" presName="spaceBetweenRectangles" presStyleCnt="0"/>
      <dgm:spPr/>
    </dgm:pt>
    <dgm:pt modelId="{733F008D-816A-43EF-BB93-EBFF50A4A231}" type="pres">
      <dgm:prSet presAssocID="{8D00FEF0-7D5B-4D24-BC29-830600FB21ED}" presName="composite" presStyleCnt="0"/>
      <dgm:spPr/>
    </dgm:pt>
    <dgm:pt modelId="{EFC54914-59BD-4D4A-9FA3-D7F6D66CC968}" type="pres">
      <dgm:prSet presAssocID="{8D00FEF0-7D5B-4D24-BC29-830600FB21ED}" presName="L1TextContainer" presStyleLbl="revTx" presStyleIdx="2" presStyleCnt="5">
        <dgm:presLayoutVars>
          <dgm:chMax val="1"/>
          <dgm:chPref val="1"/>
          <dgm:bulletEnabled val="1"/>
        </dgm:presLayoutVars>
      </dgm:prSet>
      <dgm:spPr/>
    </dgm:pt>
    <dgm:pt modelId="{C899B6F5-279E-42A1-BC5A-3660E12C1BAE}" type="pres">
      <dgm:prSet presAssocID="{8D00FEF0-7D5B-4D24-BC29-830600FB21ED}" presName="L2TextContainerWrapper" presStyleCnt="0">
        <dgm:presLayoutVars>
          <dgm:chMax val="0"/>
          <dgm:chPref val="0"/>
          <dgm:bulletEnabled val="1"/>
        </dgm:presLayoutVars>
      </dgm:prSet>
      <dgm:spPr/>
    </dgm:pt>
    <dgm:pt modelId="{E56DB9F6-23F3-43D6-81E1-037EBE674F5C}" type="pres">
      <dgm:prSet presAssocID="{8D00FEF0-7D5B-4D24-BC29-830600FB21ED}" presName="L2TextContainer" presStyleLbl="bgAccFollowNode1" presStyleIdx="2" presStyleCnt="5"/>
      <dgm:spPr/>
    </dgm:pt>
    <dgm:pt modelId="{17BAE6A2-B062-4F8E-BA63-0B4B7CB82295}" type="pres">
      <dgm:prSet presAssocID="{8D00FEF0-7D5B-4D24-BC29-830600FB21ED}" presName="FlexibleEmptyPlaceHolder" presStyleCnt="0"/>
      <dgm:spPr/>
    </dgm:pt>
    <dgm:pt modelId="{7EAAB0D0-808D-40CC-A82C-F70CB92A08AC}" type="pres">
      <dgm:prSet presAssocID="{8D00FEF0-7D5B-4D24-BC29-830600FB21ED}" presName="ConnectLine" presStyleLbl="alignNode1" presStyleIdx="2" presStyleCnt="5"/>
      <dgm:spPr>
        <a:solidFill>
          <a:schemeClr val="accent5">
            <a:hueOff val="-3379271"/>
            <a:satOff val="-8710"/>
            <a:lumOff val="-5883"/>
            <a:alphaOff val="0"/>
          </a:schemeClr>
        </a:solidFill>
        <a:ln w="6350" cap="flat" cmpd="sng" algn="ctr">
          <a:solidFill>
            <a:schemeClr val="accent5">
              <a:hueOff val="-3379271"/>
              <a:satOff val="-8710"/>
              <a:lumOff val="-5883"/>
              <a:alphaOff val="0"/>
            </a:schemeClr>
          </a:solidFill>
          <a:prstDash val="dash"/>
          <a:miter lim="800000"/>
        </a:ln>
        <a:effectLst/>
      </dgm:spPr>
    </dgm:pt>
    <dgm:pt modelId="{C9891EC4-86DE-4A1C-9EB2-FF9C1ED0565E}" type="pres">
      <dgm:prSet presAssocID="{8D00FEF0-7D5B-4D24-BC29-830600FB21ED}"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5F1114D9-580C-498B-8E65-A6D969A19F70}" type="pres">
      <dgm:prSet presAssocID="{8D00FEF0-7D5B-4D24-BC29-830600FB21ED}" presName="EmptyPlaceHolder" presStyleCnt="0"/>
      <dgm:spPr/>
    </dgm:pt>
    <dgm:pt modelId="{54830468-86D5-4124-9008-F4AF31798078}" type="pres">
      <dgm:prSet presAssocID="{29016318-F78D-4DA2-AB88-E7E639E9EB84}" presName="spaceBetweenRectangles" presStyleCnt="0"/>
      <dgm:spPr/>
    </dgm:pt>
    <dgm:pt modelId="{0252CD16-1981-4649-BEC1-DBF62DA7C2F6}" type="pres">
      <dgm:prSet presAssocID="{50AEF38C-8441-4EF3-A8FE-0192F61494DA}" presName="composite" presStyleCnt="0"/>
      <dgm:spPr/>
    </dgm:pt>
    <dgm:pt modelId="{C9A3E913-48FC-465A-A96F-3711D9EC27B2}" type="pres">
      <dgm:prSet presAssocID="{50AEF38C-8441-4EF3-A8FE-0192F61494DA}" presName="L1TextContainer" presStyleLbl="revTx" presStyleIdx="3" presStyleCnt="5">
        <dgm:presLayoutVars>
          <dgm:chMax val="1"/>
          <dgm:chPref val="1"/>
          <dgm:bulletEnabled val="1"/>
        </dgm:presLayoutVars>
      </dgm:prSet>
      <dgm:spPr/>
    </dgm:pt>
    <dgm:pt modelId="{C916F738-8100-48D6-9908-DCA080D498F1}" type="pres">
      <dgm:prSet presAssocID="{50AEF38C-8441-4EF3-A8FE-0192F61494DA}" presName="L2TextContainerWrapper" presStyleCnt="0">
        <dgm:presLayoutVars>
          <dgm:chMax val="0"/>
          <dgm:chPref val="0"/>
          <dgm:bulletEnabled val="1"/>
        </dgm:presLayoutVars>
      </dgm:prSet>
      <dgm:spPr/>
    </dgm:pt>
    <dgm:pt modelId="{2A597B38-3BA5-44D9-98BF-F3DCDAA70B62}" type="pres">
      <dgm:prSet presAssocID="{50AEF38C-8441-4EF3-A8FE-0192F61494DA}" presName="L2TextContainer" presStyleLbl="bgAccFollowNode1" presStyleIdx="3" presStyleCnt="5"/>
      <dgm:spPr/>
    </dgm:pt>
    <dgm:pt modelId="{F9B8E62D-5A0A-4BBB-B58B-EAF6EE5E8E50}" type="pres">
      <dgm:prSet presAssocID="{50AEF38C-8441-4EF3-A8FE-0192F61494DA}" presName="FlexibleEmptyPlaceHolder" presStyleCnt="0"/>
      <dgm:spPr/>
    </dgm:pt>
    <dgm:pt modelId="{1EC05D5B-82BA-4E20-BA3D-8B50137EFB36}" type="pres">
      <dgm:prSet presAssocID="{50AEF38C-8441-4EF3-A8FE-0192F61494DA}" presName="ConnectLine" presStyleLbl="alignNode1" presStyleIdx="3" presStyleCnt="5"/>
      <dgm:spPr>
        <a:solidFill>
          <a:schemeClr val="accent5">
            <a:hueOff val="-5068907"/>
            <a:satOff val="-13064"/>
            <a:lumOff val="-8824"/>
            <a:alphaOff val="0"/>
          </a:schemeClr>
        </a:solidFill>
        <a:ln w="6350" cap="flat" cmpd="sng" algn="ctr">
          <a:solidFill>
            <a:schemeClr val="accent5">
              <a:hueOff val="-5068907"/>
              <a:satOff val="-13064"/>
              <a:lumOff val="-8824"/>
              <a:alphaOff val="0"/>
            </a:schemeClr>
          </a:solidFill>
          <a:prstDash val="dash"/>
          <a:miter lim="800000"/>
        </a:ln>
        <a:effectLst/>
      </dgm:spPr>
    </dgm:pt>
    <dgm:pt modelId="{77B30C35-63CA-4DE8-AD22-B3D5404BA090}" type="pres">
      <dgm:prSet presAssocID="{50AEF38C-8441-4EF3-A8FE-0192F61494DA}"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6EA8164E-15AE-4E0D-AA8C-C153C6C78A38}" type="pres">
      <dgm:prSet presAssocID="{50AEF38C-8441-4EF3-A8FE-0192F61494DA}" presName="EmptyPlaceHolder" presStyleCnt="0"/>
      <dgm:spPr/>
    </dgm:pt>
    <dgm:pt modelId="{20FC85A9-EBDF-4FDC-9CE8-F896027F494D}" type="pres">
      <dgm:prSet presAssocID="{B340B2DB-326B-4D4E-925F-D6941B127648}" presName="spaceBetweenRectangles" presStyleCnt="0"/>
      <dgm:spPr/>
    </dgm:pt>
    <dgm:pt modelId="{6BED904C-957B-42FC-89C1-C03E22A73EBF}" type="pres">
      <dgm:prSet presAssocID="{3869570B-62CA-480B-B0C0-C581EA8EC74F}" presName="composite" presStyleCnt="0"/>
      <dgm:spPr/>
    </dgm:pt>
    <dgm:pt modelId="{EAB209FD-2474-4114-B61D-30FC4A282711}" type="pres">
      <dgm:prSet presAssocID="{3869570B-62CA-480B-B0C0-C581EA8EC74F}" presName="L1TextContainer" presStyleLbl="revTx" presStyleIdx="4" presStyleCnt="5">
        <dgm:presLayoutVars>
          <dgm:chMax val="1"/>
          <dgm:chPref val="1"/>
          <dgm:bulletEnabled val="1"/>
        </dgm:presLayoutVars>
      </dgm:prSet>
      <dgm:spPr/>
    </dgm:pt>
    <dgm:pt modelId="{EA82B110-9F0B-427A-AD81-6CECC75DC640}" type="pres">
      <dgm:prSet presAssocID="{3869570B-62CA-480B-B0C0-C581EA8EC74F}" presName="L2TextContainerWrapper" presStyleCnt="0">
        <dgm:presLayoutVars>
          <dgm:chMax val="0"/>
          <dgm:chPref val="0"/>
          <dgm:bulletEnabled val="1"/>
        </dgm:presLayoutVars>
      </dgm:prSet>
      <dgm:spPr/>
    </dgm:pt>
    <dgm:pt modelId="{DD9CC016-52C6-44EC-9F83-78EE737720A4}" type="pres">
      <dgm:prSet presAssocID="{3869570B-62CA-480B-B0C0-C581EA8EC74F}" presName="L2TextContainer" presStyleLbl="bgAccFollowNode1" presStyleIdx="4" presStyleCnt="5"/>
      <dgm:spPr/>
    </dgm:pt>
    <dgm:pt modelId="{4F4DAE0F-28D0-4061-9D87-59E009CDCF3D}" type="pres">
      <dgm:prSet presAssocID="{3869570B-62CA-480B-B0C0-C581EA8EC74F}" presName="FlexibleEmptyPlaceHolder" presStyleCnt="0"/>
      <dgm:spPr/>
    </dgm:pt>
    <dgm:pt modelId="{EC9705C0-F6F3-42C2-8119-5AAE7241249B}" type="pres">
      <dgm:prSet presAssocID="{3869570B-62CA-480B-B0C0-C581EA8EC74F}" presName="ConnectLine" presStyleLbl="alignNode1" presStyleIdx="4" presStyleCnt="5"/>
      <dgm:spPr>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gm:spPr>
    </dgm:pt>
    <dgm:pt modelId="{1837679C-F009-4C0D-9D64-C3B01A6EC1A9}" type="pres">
      <dgm:prSet presAssocID="{3869570B-62CA-480B-B0C0-C581EA8EC74F}"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CA14C6D0-B5D9-4F75-9F37-BDA4A51A7F3A}" type="pres">
      <dgm:prSet presAssocID="{3869570B-62CA-480B-B0C0-C581EA8EC74F}" presName="EmptyPlaceHolder" presStyleCnt="0"/>
      <dgm:spPr/>
    </dgm:pt>
  </dgm:ptLst>
  <dgm:cxnLst>
    <dgm:cxn modelId="{A1F1050C-0594-47D7-B80D-E4490B7D552A}" type="presOf" srcId="{50AEF38C-8441-4EF3-A8FE-0192F61494DA}" destId="{C9A3E913-48FC-465A-A96F-3711D9EC27B2}" srcOrd="0" destOrd="0" presId="urn:microsoft.com/office/officeart/2017/3/layout/HorizontalPathTimeline"/>
    <dgm:cxn modelId="{53BC6E17-E571-44F8-AB33-6056EA8F4C12}" type="presOf" srcId="{C5667005-D2EC-4FF2-A5F8-09600939EE7B}" destId="{7F7B8C6F-FC57-49F0-B27E-13B5BA7D509F}" srcOrd="0" destOrd="0" presId="urn:microsoft.com/office/officeart/2017/3/layout/HorizontalPathTimeline"/>
    <dgm:cxn modelId="{9E95B721-9C27-46CE-8B35-BBE761931426}" srcId="{62F1EE98-4C1F-46E7-9F5E-675428267151}" destId="{3869570B-62CA-480B-B0C0-C581EA8EC74F}" srcOrd="4" destOrd="0" parTransId="{36ADC3CE-5EEF-4C5D-A841-9AC1B6CE8B13}" sibTransId="{B7E28F94-1376-418C-8D1F-BF06850E2E8E}"/>
    <dgm:cxn modelId="{FA33A732-FBA2-4D92-8EF3-A12A22042F81}" srcId="{62F1EE98-4C1F-46E7-9F5E-675428267151}" destId="{C5667005-D2EC-4FF2-A5F8-09600939EE7B}" srcOrd="1" destOrd="0" parTransId="{EC1654A8-1CF1-4584-80C1-4912A2093F4C}" sibTransId="{6D366C56-ECF1-458B-BD2B-497E1A7642A6}"/>
    <dgm:cxn modelId="{79DCFE40-C3AA-494D-B908-764A63792BFC}" srcId="{3869570B-62CA-480B-B0C0-C581EA8EC74F}" destId="{27F4EB97-AD8E-4481-B6DD-F316D0A6F198}" srcOrd="0" destOrd="0" parTransId="{6DE6FD01-00DD-462B-AF40-17A8E413B9E0}" sibTransId="{0DEF96A1-72F6-4518-996F-275EABCF2430}"/>
    <dgm:cxn modelId="{D14E3A5C-8BC1-48C5-9F15-5DCA36FFF50B}" srcId="{C5667005-D2EC-4FF2-A5F8-09600939EE7B}" destId="{9ED5194E-9843-4200-A432-FF0DCB1C78B9}" srcOrd="0" destOrd="0" parTransId="{20A03D23-3BB3-48C9-B97C-65B93A9AADDE}" sibTransId="{AB4707F9-38B4-4BBE-BF1B-B07B21F74B1E}"/>
    <dgm:cxn modelId="{63714D50-C9AB-401D-8269-CD85CFC5781C}" srcId="{62F1EE98-4C1F-46E7-9F5E-675428267151}" destId="{8D00FEF0-7D5B-4D24-BC29-830600FB21ED}" srcOrd="2" destOrd="0" parTransId="{FBDABBCE-F3C3-42DE-8F28-EF89328AE4B6}" sibTransId="{29016318-F78D-4DA2-AB88-E7E639E9EB84}"/>
    <dgm:cxn modelId="{4004D472-C91B-4FC6-B752-02BE557DAA05}" type="presOf" srcId="{9ED5194E-9843-4200-A432-FF0DCB1C78B9}" destId="{8B493220-1D09-4243-9A8E-BB4452E42A92}" srcOrd="0" destOrd="0" presId="urn:microsoft.com/office/officeart/2017/3/layout/HorizontalPathTimeline"/>
    <dgm:cxn modelId="{5F95E574-4DB4-43F8-B667-35B51D2BEED1}" srcId="{50AEF38C-8441-4EF3-A8FE-0192F61494DA}" destId="{E3B4119D-0294-440C-9BB7-6D45B17BED31}" srcOrd="0" destOrd="0" parTransId="{A8CCCEEA-34D0-48B5-AA71-BB2486405FF1}" sibTransId="{18CDAD0D-1DA5-4E9C-A357-06356FDFB88D}"/>
    <dgm:cxn modelId="{A257207D-8FF9-486A-87D0-37DD2541B50C}" srcId="{8D00FEF0-7D5B-4D24-BC29-830600FB21ED}" destId="{148CB949-D47F-488A-A54F-E437FFC4B8B1}" srcOrd="0" destOrd="0" parTransId="{9927164E-5853-4F5B-8FBE-175AAA36F185}" sibTransId="{028F0FC8-F5B5-4488-90B3-5A9C061BF3B7}"/>
    <dgm:cxn modelId="{18720C7F-2504-4A0F-97EF-ECC275ABE837}" srcId="{C5667005-D2EC-4FF2-A5F8-09600939EE7B}" destId="{11C06C89-44A0-423B-89E0-CD09DD17EB9C}" srcOrd="1" destOrd="0" parTransId="{B1286A76-D986-48BE-81F3-3DEA258A8E96}" sibTransId="{8E8D6844-3CC0-4D96-9913-F34CE894C9AE}"/>
    <dgm:cxn modelId="{A8D20882-263B-40B5-B4DA-F9EF4C837FF9}" srcId="{62F1EE98-4C1F-46E7-9F5E-675428267151}" destId="{A376015E-2591-43D2-A13B-C0A24663E1B7}" srcOrd="0" destOrd="0" parTransId="{C01C9DC2-BC26-401A-B507-AE52E99B2C4E}" sibTransId="{06B8F015-D55D-48A0-9D1D-BF484AA3A5B6}"/>
    <dgm:cxn modelId="{79145488-155E-4CAB-BA86-3519062A6624}" srcId="{62F1EE98-4C1F-46E7-9F5E-675428267151}" destId="{50AEF38C-8441-4EF3-A8FE-0192F61494DA}" srcOrd="3" destOrd="0" parTransId="{4B56C9E8-0E0E-406B-BFA9-A6054DAAF7BB}" sibTransId="{B340B2DB-326B-4D4E-925F-D6941B127648}"/>
    <dgm:cxn modelId="{8D18688E-069A-4536-B9F6-948B8A891F12}" type="presOf" srcId="{11C06C89-44A0-423B-89E0-CD09DD17EB9C}" destId="{8B493220-1D09-4243-9A8E-BB4452E42A92}" srcOrd="0" destOrd="1" presId="urn:microsoft.com/office/officeart/2017/3/layout/HorizontalPathTimeline"/>
    <dgm:cxn modelId="{66002197-5954-41FE-B999-E6DAC1D52AF7}" type="presOf" srcId="{A376015E-2591-43D2-A13B-C0A24663E1B7}" destId="{68F889E3-5250-4DB9-8DDC-872019B5CC57}" srcOrd="0" destOrd="0" presId="urn:microsoft.com/office/officeart/2017/3/layout/HorizontalPathTimeline"/>
    <dgm:cxn modelId="{E56797A3-B4CF-465D-B0CA-AB6357FF9C85}" type="presOf" srcId="{148CB949-D47F-488A-A54F-E437FFC4B8B1}" destId="{E56DB9F6-23F3-43D6-81E1-037EBE674F5C}" srcOrd="0" destOrd="0" presId="urn:microsoft.com/office/officeart/2017/3/layout/HorizontalPathTimeline"/>
    <dgm:cxn modelId="{8D0409A8-0DE6-4DE3-A94A-4C0243C6270E}" type="presOf" srcId="{3869570B-62CA-480B-B0C0-C581EA8EC74F}" destId="{EAB209FD-2474-4114-B61D-30FC4A282711}" srcOrd="0" destOrd="0" presId="urn:microsoft.com/office/officeart/2017/3/layout/HorizontalPathTimeline"/>
    <dgm:cxn modelId="{5ABA8BAE-78CA-47AE-8D83-51ECB5AE685B}" type="presOf" srcId="{27F4EB97-AD8E-4481-B6DD-F316D0A6F198}" destId="{DD9CC016-52C6-44EC-9F83-78EE737720A4}" srcOrd="0" destOrd="0" presId="urn:microsoft.com/office/officeart/2017/3/layout/HorizontalPathTimeline"/>
    <dgm:cxn modelId="{B22809B2-8FEC-4713-ACDE-19BDB23BCBD6}" type="presOf" srcId="{62F1EE98-4C1F-46E7-9F5E-675428267151}" destId="{1D1E5058-995E-473C-8CD0-EAE22365BBCB}" srcOrd="0" destOrd="0" presId="urn:microsoft.com/office/officeart/2017/3/layout/HorizontalPathTimeline"/>
    <dgm:cxn modelId="{3C6228CB-0A9F-42E2-AEDD-4497A23D9FB0}" type="presOf" srcId="{FF3C6466-99BE-41D1-9FF8-8B5C9A9DF515}" destId="{B2650553-69C9-4549-9342-257576A95F9C}" srcOrd="0" destOrd="0" presId="urn:microsoft.com/office/officeart/2017/3/layout/HorizontalPathTimeline"/>
    <dgm:cxn modelId="{9311B7CD-C9E6-44CD-8EFD-776ECFE1A9E6}" type="presOf" srcId="{E3B4119D-0294-440C-9BB7-6D45B17BED31}" destId="{2A597B38-3BA5-44D9-98BF-F3DCDAA70B62}" srcOrd="0" destOrd="0" presId="urn:microsoft.com/office/officeart/2017/3/layout/HorizontalPathTimeline"/>
    <dgm:cxn modelId="{CCBC82CF-C090-4AEC-B7B8-C39B4C098D2B}" type="presOf" srcId="{8D00FEF0-7D5B-4D24-BC29-830600FB21ED}" destId="{EFC54914-59BD-4D4A-9FA3-D7F6D66CC968}" srcOrd="0" destOrd="0" presId="urn:microsoft.com/office/officeart/2017/3/layout/HorizontalPathTimeline"/>
    <dgm:cxn modelId="{033DF2F9-4BA0-47D2-BCC7-C991ECCD7DA5}" srcId="{A376015E-2591-43D2-A13B-C0A24663E1B7}" destId="{FF3C6466-99BE-41D1-9FF8-8B5C9A9DF515}" srcOrd="0" destOrd="0" parTransId="{E7902E37-3580-4A37-95FC-08FBDC17EB06}" sibTransId="{53B0C6A8-E9A2-4F8A-ADC8-D8ADCCB98A85}"/>
    <dgm:cxn modelId="{92AAC770-715C-4CEB-99D1-A07FBA4C8B23}" type="presParOf" srcId="{1D1E5058-995E-473C-8CD0-EAE22365BBCB}" destId="{54892A14-6D98-4EF6-832A-CDBB2CCC6D2A}" srcOrd="0" destOrd="0" presId="urn:microsoft.com/office/officeart/2017/3/layout/HorizontalPathTimeline"/>
    <dgm:cxn modelId="{5C2CFD7B-E9C9-41B6-A4DA-C5752B892D67}" type="presParOf" srcId="{1D1E5058-995E-473C-8CD0-EAE22365BBCB}" destId="{37D7A687-1392-4829-B8EF-B0891D06921F}" srcOrd="1" destOrd="0" presId="urn:microsoft.com/office/officeart/2017/3/layout/HorizontalPathTimeline"/>
    <dgm:cxn modelId="{9EBF81A9-BA8A-4650-9A19-E37C4CFE1124}" type="presParOf" srcId="{37D7A687-1392-4829-B8EF-B0891D06921F}" destId="{F76693D2-017F-4725-B773-AC6DEBE2961D}" srcOrd="0" destOrd="0" presId="urn:microsoft.com/office/officeart/2017/3/layout/HorizontalPathTimeline"/>
    <dgm:cxn modelId="{C7EAC7CD-E999-4B20-9A59-12E8A88097DA}" type="presParOf" srcId="{F76693D2-017F-4725-B773-AC6DEBE2961D}" destId="{68F889E3-5250-4DB9-8DDC-872019B5CC57}" srcOrd="0" destOrd="0" presId="urn:microsoft.com/office/officeart/2017/3/layout/HorizontalPathTimeline"/>
    <dgm:cxn modelId="{23D05EC1-4CB6-4FF2-8396-E382AC964F68}" type="presParOf" srcId="{F76693D2-017F-4725-B773-AC6DEBE2961D}" destId="{B54349C6-31B7-4987-9B03-F92EE2E13AD4}" srcOrd="1" destOrd="0" presId="urn:microsoft.com/office/officeart/2017/3/layout/HorizontalPathTimeline"/>
    <dgm:cxn modelId="{2E1D86E4-001B-491C-9C84-05B290A5930B}" type="presParOf" srcId="{B54349C6-31B7-4987-9B03-F92EE2E13AD4}" destId="{B2650553-69C9-4549-9342-257576A95F9C}" srcOrd="0" destOrd="0" presId="urn:microsoft.com/office/officeart/2017/3/layout/HorizontalPathTimeline"/>
    <dgm:cxn modelId="{B2D91D75-EB91-4A3C-8964-4D74E7414AF3}" type="presParOf" srcId="{B54349C6-31B7-4987-9B03-F92EE2E13AD4}" destId="{6C93F4CD-67CF-4BFC-B1E3-274D3110CD4F}" srcOrd="1" destOrd="0" presId="urn:microsoft.com/office/officeart/2017/3/layout/HorizontalPathTimeline"/>
    <dgm:cxn modelId="{314E53BF-F3A8-439C-8677-363FE5B8003D}" type="presParOf" srcId="{F76693D2-017F-4725-B773-AC6DEBE2961D}" destId="{AC5BA5A3-4AE9-4D5D-89CA-6C08214312F3}" srcOrd="2" destOrd="0" presId="urn:microsoft.com/office/officeart/2017/3/layout/HorizontalPathTimeline"/>
    <dgm:cxn modelId="{365B6E67-159D-4A8E-B30E-2ACE42AC7743}" type="presParOf" srcId="{F76693D2-017F-4725-B773-AC6DEBE2961D}" destId="{E1191B5E-0DBB-4975-8FCB-42F70007E91D}" srcOrd="3" destOrd="0" presId="urn:microsoft.com/office/officeart/2017/3/layout/HorizontalPathTimeline"/>
    <dgm:cxn modelId="{12610C7E-BBD1-4B7F-98AC-96FAD198BA34}" type="presParOf" srcId="{F76693D2-017F-4725-B773-AC6DEBE2961D}" destId="{E6DDF6B7-8CF6-4EC2-9171-141BC6EEF300}" srcOrd="4" destOrd="0" presId="urn:microsoft.com/office/officeart/2017/3/layout/HorizontalPathTimeline"/>
    <dgm:cxn modelId="{C67610A2-AAC8-4559-8530-C62B91D1276D}" type="presParOf" srcId="{37D7A687-1392-4829-B8EF-B0891D06921F}" destId="{0FE365AA-7EF6-444D-8F14-D9EB1E1824A2}" srcOrd="1" destOrd="0" presId="urn:microsoft.com/office/officeart/2017/3/layout/HorizontalPathTimeline"/>
    <dgm:cxn modelId="{EC97686D-8972-4A7A-B76D-5E6329FF723F}" type="presParOf" srcId="{37D7A687-1392-4829-B8EF-B0891D06921F}" destId="{3CD7F2DC-432C-4582-A766-71B75B9D1DB3}" srcOrd="2" destOrd="0" presId="urn:microsoft.com/office/officeart/2017/3/layout/HorizontalPathTimeline"/>
    <dgm:cxn modelId="{4F244130-231E-49AB-8CF0-A3A23FC23E21}" type="presParOf" srcId="{3CD7F2DC-432C-4582-A766-71B75B9D1DB3}" destId="{7F7B8C6F-FC57-49F0-B27E-13B5BA7D509F}" srcOrd="0" destOrd="0" presId="urn:microsoft.com/office/officeart/2017/3/layout/HorizontalPathTimeline"/>
    <dgm:cxn modelId="{754875BD-53FA-441B-8395-553F071CF382}" type="presParOf" srcId="{3CD7F2DC-432C-4582-A766-71B75B9D1DB3}" destId="{61882921-EB5E-47BE-9EF3-785283EAA8D7}" srcOrd="1" destOrd="0" presId="urn:microsoft.com/office/officeart/2017/3/layout/HorizontalPathTimeline"/>
    <dgm:cxn modelId="{129CA2DC-236E-434E-8376-FBA8CB98A76A}" type="presParOf" srcId="{61882921-EB5E-47BE-9EF3-785283EAA8D7}" destId="{8B493220-1D09-4243-9A8E-BB4452E42A92}" srcOrd="0" destOrd="0" presId="urn:microsoft.com/office/officeart/2017/3/layout/HorizontalPathTimeline"/>
    <dgm:cxn modelId="{6CFF2F1C-0354-4F36-AF5D-7F2148D5B1FC}" type="presParOf" srcId="{61882921-EB5E-47BE-9EF3-785283EAA8D7}" destId="{05351C25-4715-4CB7-9FB8-C6E766A13158}" srcOrd="1" destOrd="0" presId="urn:microsoft.com/office/officeart/2017/3/layout/HorizontalPathTimeline"/>
    <dgm:cxn modelId="{E209CE84-5B29-486C-8CED-DDFCC06D007E}" type="presParOf" srcId="{3CD7F2DC-432C-4582-A766-71B75B9D1DB3}" destId="{C79D3ADC-6CA3-4A01-840D-D886D92EDB10}" srcOrd="2" destOrd="0" presId="urn:microsoft.com/office/officeart/2017/3/layout/HorizontalPathTimeline"/>
    <dgm:cxn modelId="{56A0BBC4-EFC8-4945-9B45-53110B9D6B50}" type="presParOf" srcId="{3CD7F2DC-432C-4582-A766-71B75B9D1DB3}" destId="{B380E2A0-B21D-4128-A739-CA661CF466DC}" srcOrd="3" destOrd="0" presId="urn:microsoft.com/office/officeart/2017/3/layout/HorizontalPathTimeline"/>
    <dgm:cxn modelId="{28F8F3A0-9F4B-41E9-981E-B9DF0E4751D3}" type="presParOf" srcId="{3CD7F2DC-432C-4582-A766-71B75B9D1DB3}" destId="{9E8C3D43-EACB-49D3-8AC6-C09A3217BED8}" srcOrd="4" destOrd="0" presId="urn:microsoft.com/office/officeart/2017/3/layout/HorizontalPathTimeline"/>
    <dgm:cxn modelId="{2F05636C-428C-414C-83A1-10CF80D69607}" type="presParOf" srcId="{37D7A687-1392-4829-B8EF-B0891D06921F}" destId="{525D22A3-7567-4E49-8799-42B6E66D309D}" srcOrd="3" destOrd="0" presId="urn:microsoft.com/office/officeart/2017/3/layout/HorizontalPathTimeline"/>
    <dgm:cxn modelId="{3AEE4E9E-D51E-455E-BB72-9088E6C74A20}" type="presParOf" srcId="{37D7A687-1392-4829-B8EF-B0891D06921F}" destId="{733F008D-816A-43EF-BB93-EBFF50A4A231}" srcOrd="4" destOrd="0" presId="urn:microsoft.com/office/officeart/2017/3/layout/HorizontalPathTimeline"/>
    <dgm:cxn modelId="{ED4A9F3E-A4B5-40CB-B583-B5FE99F17A4C}" type="presParOf" srcId="{733F008D-816A-43EF-BB93-EBFF50A4A231}" destId="{EFC54914-59BD-4D4A-9FA3-D7F6D66CC968}" srcOrd="0" destOrd="0" presId="urn:microsoft.com/office/officeart/2017/3/layout/HorizontalPathTimeline"/>
    <dgm:cxn modelId="{D33A7D22-48BD-4F9D-BEC9-16053DAB2068}" type="presParOf" srcId="{733F008D-816A-43EF-BB93-EBFF50A4A231}" destId="{C899B6F5-279E-42A1-BC5A-3660E12C1BAE}" srcOrd="1" destOrd="0" presId="urn:microsoft.com/office/officeart/2017/3/layout/HorizontalPathTimeline"/>
    <dgm:cxn modelId="{DB6AFBEF-6F73-479D-9706-BC39C42F7690}" type="presParOf" srcId="{C899B6F5-279E-42A1-BC5A-3660E12C1BAE}" destId="{E56DB9F6-23F3-43D6-81E1-037EBE674F5C}" srcOrd="0" destOrd="0" presId="urn:microsoft.com/office/officeart/2017/3/layout/HorizontalPathTimeline"/>
    <dgm:cxn modelId="{933FF155-FB79-476F-9530-D6512634FD49}" type="presParOf" srcId="{C899B6F5-279E-42A1-BC5A-3660E12C1BAE}" destId="{17BAE6A2-B062-4F8E-BA63-0B4B7CB82295}" srcOrd="1" destOrd="0" presId="urn:microsoft.com/office/officeart/2017/3/layout/HorizontalPathTimeline"/>
    <dgm:cxn modelId="{BCBE887D-4A41-4ACB-8099-6E65F9EDA34C}" type="presParOf" srcId="{733F008D-816A-43EF-BB93-EBFF50A4A231}" destId="{7EAAB0D0-808D-40CC-A82C-F70CB92A08AC}" srcOrd="2" destOrd="0" presId="urn:microsoft.com/office/officeart/2017/3/layout/HorizontalPathTimeline"/>
    <dgm:cxn modelId="{F83170D9-1810-499B-B8D7-2A151B2D2E2D}" type="presParOf" srcId="{733F008D-816A-43EF-BB93-EBFF50A4A231}" destId="{C9891EC4-86DE-4A1C-9EB2-FF9C1ED0565E}" srcOrd="3" destOrd="0" presId="urn:microsoft.com/office/officeart/2017/3/layout/HorizontalPathTimeline"/>
    <dgm:cxn modelId="{C04DC754-A7FD-431D-AC45-59BC0E418B63}" type="presParOf" srcId="{733F008D-816A-43EF-BB93-EBFF50A4A231}" destId="{5F1114D9-580C-498B-8E65-A6D969A19F70}" srcOrd="4" destOrd="0" presId="urn:microsoft.com/office/officeart/2017/3/layout/HorizontalPathTimeline"/>
    <dgm:cxn modelId="{8C20AD9E-FFB5-44FB-A709-70945008B4C4}" type="presParOf" srcId="{37D7A687-1392-4829-B8EF-B0891D06921F}" destId="{54830468-86D5-4124-9008-F4AF31798078}" srcOrd="5" destOrd="0" presId="urn:microsoft.com/office/officeart/2017/3/layout/HorizontalPathTimeline"/>
    <dgm:cxn modelId="{38643AEB-0DE4-4E29-A4C5-5A84F7B94EAC}" type="presParOf" srcId="{37D7A687-1392-4829-B8EF-B0891D06921F}" destId="{0252CD16-1981-4649-BEC1-DBF62DA7C2F6}" srcOrd="6" destOrd="0" presId="urn:microsoft.com/office/officeart/2017/3/layout/HorizontalPathTimeline"/>
    <dgm:cxn modelId="{C01D70F8-C55D-4787-846E-A5536FFCBDEF}" type="presParOf" srcId="{0252CD16-1981-4649-BEC1-DBF62DA7C2F6}" destId="{C9A3E913-48FC-465A-A96F-3711D9EC27B2}" srcOrd="0" destOrd="0" presId="urn:microsoft.com/office/officeart/2017/3/layout/HorizontalPathTimeline"/>
    <dgm:cxn modelId="{020F8856-1E8E-4C82-8801-DFB682FA1D5F}" type="presParOf" srcId="{0252CD16-1981-4649-BEC1-DBF62DA7C2F6}" destId="{C916F738-8100-48D6-9908-DCA080D498F1}" srcOrd="1" destOrd="0" presId="urn:microsoft.com/office/officeart/2017/3/layout/HorizontalPathTimeline"/>
    <dgm:cxn modelId="{3B45D792-CB51-4908-A76A-AEF2F177ABBC}" type="presParOf" srcId="{C916F738-8100-48D6-9908-DCA080D498F1}" destId="{2A597B38-3BA5-44D9-98BF-F3DCDAA70B62}" srcOrd="0" destOrd="0" presId="urn:microsoft.com/office/officeart/2017/3/layout/HorizontalPathTimeline"/>
    <dgm:cxn modelId="{E231A261-6FB2-4838-9555-B9EDED8D4253}" type="presParOf" srcId="{C916F738-8100-48D6-9908-DCA080D498F1}" destId="{F9B8E62D-5A0A-4BBB-B58B-EAF6EE5E8E50}" srcOrd="1" destOrd="0" presId="urn:microsoft.com/office/officeart/2017/3/layout/HorizontalPathTimeline"/>
    <dgm:cxn modelId="{D33677F5-4631-457A-AAAD-25518D5CD321}" type="presParOf" srcId="{0252CD16-1981-4649-BEC1-DBF62DA7C2F6}" destId="{1EC05D5B-82BA-4E20-BA3D-8B50137EFB36}" srcOrd="2" destOrd="0" presId="urn:microsoft.com/office/officeart/2017/3/layout/HorizontalPathTimeline"/>
    <dgm:cxn modelId="{1019418D-B54B-477A-9BD6-67E825386504}" type="presParOf" srcId="{0252CD16-1981-4649-BEC1-DBF62DA7C2F6}" destId="{77B30C35-63CA-4DE8-AD22-B3D5404BA090}" srcOrd="3" destOrd="0" presId="urn:microsoft.com/office/officeart/2017/3/layout/HorizontalPathTimeline"/>
    <dgm:cxn modelId="{19E94E88-7DE1-4B3E-8802-4C2FB4B525D7}" type="presParOf" srcId="{0252CD16-1981-4649-BEC1-DBF62DA7C2F6}" destId="{6EA8164E-15AE-4E0D-AA8C-C153C6C78A38}" srcOrd="4" destOrd="0" presId="urn:microsoft.com/office/officeart/2017/3/layout/HorizontalPathTimeline"/>
    <dgm:cxn modelId="{CCC01A76-A74C-4929-90D0-04BF07EBC06F}" type="presParOf" srcId="{37D7A687-1392-4829-B8EF-B0891D06921F}" destId="{20FC85A9-EBDF-4FDC-9CE8-F896027F494D}" srcOrd="7" destOrd="0" presId="urn:microsoft.com/office/officeart/2017/3/layout/HorizontalPathTimeline"/>
    <dgm:cxn modelId="{B20D2D8A-BF46-49F2-8AB5-4ECE8FAFBDD3}" type="presParOf" srcId="{37D7A687-1392-4829-B8EF-B0891D06921F}" destId="{6BED904C-957B-42FC-89C1-C03E22A73EBF}" srcOrd="8" destOrd="0" presId="urn:microsoft.com/office/officeart/2017/3/layout/HorizontalPathTimeline"/>
    <dgm:cxn modelId="{CF93E440-1161-43BF-ACE9-1B508A74B0C2}" type="presParOf" srcId="{6BED904C-957B-42FC-89C1-C03E22A73EBF}" destId="{EAB209FD-2474-4114-B61D-30FC4A282711}" srcOrd="0" destOrd="0" presId="urn:microsoft.com/office/officeart/2017/3/layout/HorizontalPathTimeline"/>
    <dgm:cxn modelId="{92167A97-3353-416F-99AE-9CF58649C9B7}" type="presParOf" srcId="{6BED904C-957B-42FC-89C1-C03E22A73EBF}" destId="{EA82B110-9F0B-427A-AD81-6CECC75DC640}" srcOrd="1" destOrd="0" presId="urn:microsoft.com/office/officeart/2017/3/layout/HorizontalPathTimeline"/>
    <dgm:cxn modelId="{3832F844-992D-4D00-8882-8BAF1AE3992A}" type="presParOf" srcId="{EA82B110-9F0B-427A-AD81-6CECC75DC640}" destId="{DD9CC016-52C6-44EC-9F83-78EE737720A4}" srcOrd="0" destOrd="0" presId="urn:microsoft.com/office/officeart/2017/3/layout/HorizontalPathTimeline"/>
    <dgm:cxn modelId="{9540F614-81BE-4859-9E1B-8A64DD71E12A}" type="presParOf" srcId="{EA82B110-9F0B-427A-AD81-6CECC75DC640}" destId="{4F4DAE0F-28D0-4061-9D87-59E009CDCF3D}" srcOrd="1" destOrd="0" presId="urn:microsoft.com/office/officeart/2017/3/layout/HorizontalPathTimeline"/>
    <dgm:cxn modelId="{35AC8445-5DCB-4B9C-A2D9-FA5458A640C1}" type="presParOf" srcId="{6BED904C-957B-42FC-89C1-C03E22A73EBF}" destId="{EC9705C0-F6F3-42C2-8119-5AAE7241249B}" srcOrd="2" destOrd="0" presId="urn:microsoft.com/office/officeart/2017/3/layout/HorizontalPathTimeline"/>
    <dgm:cxn modelId="{6AA385DF-8115-4A5B-AAB5-5A825AA5C069}" type="presParOf" srcId="{6BED904C-957B-42FC-89C1-C03E22A73EBF}" destId="{1837679C-F009-4C0D-9D64-C3B01A6EC1A9}" srcOrd="3" destOrd="0" presId="urn:microsoft.com/office/officeart/2017/3/layout/HorizontalPathTimeline"/>
    <dgm:cxn modelId="{0B1BBC6D-8A6C-4584-8543-03E7E191743D}" type="presParOf" srcId="{6BED904C-957B-42FC-89C1-C03E22A73EBF}" destId="{CA14C6D0-B5D9-4F75-9F37-BDA4A51A7F3A}"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1720F-CC76-49DF-B837-7CF4D1C6FAB0}">
      <dsp:nvSpPr>
        <dsp:cNvPr id="0" name=""/>
        <dsp:cNvSpPr/>
      </dsp:nvSpPr>
      <dsp:spPr>
        <a:xfrm>
          <a:off x="6225661" y="2320850"/>
          <a:ext cx="191219" cy="2067270"/>
        </a:xfrm>
        <a:custGeom>
          <a:avLst/>
          <a:gdLst/>
          <a:ahLst/>
          <a:cxnLst/>
          <a:rect l="0" t="0" r="0" b="0"/>
          <a:pathLst>
            <a:path>
              <a:moveTo>
                <a:pt x="191219" y="0"/>
              </a:moveTo>
              <a:lnTo>
                <a:pt x="191219" y="2067270"/>
              </a:lnTo>
              <a:lnTo>
                <a:pt x="0" y="20672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26E5CC-5938-43FA-A8F1-1C74D21A7EC0}">
      <dsp:nvSpPr>
        <dsp:cNvPr id="0" name=""/>
        <dsp:cNvSpPr/>
      </dsp:nvSpPr>
      <dsp:spPr>
        <a:xfrm>
          <a:off x="6416881" y="2320850"/>
          <a:ext cx="795072" cy="574750"/>
        </a:xfrm>
        <a:custGeom>
          <a:avLst/>
          <a:gdLst/>
          <a:ahLst/>
          <a:cxnLst/>
          <a:rect l="0" t="0" r="0" b="0"/>
          <a:pathLst>
            <a:path>
              <a:moveTo>
                <a:pt x="0" y="0"/>
              </a:moveTo>
              <a:lnTo>
                <a:pt x="0" y="574750"/>
              </a:lnTo>
              <a:lnTo>
                <a:pt x="795072" y="5747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65CE9-6D24-41C5-B1B7-AA15F2127504}">
      <dsp:nvSpPr>
        <dsp:cNvPr id="0" name=""/>
        <dsp:cNvSpPr/>
      </dsp:nvSpPr>
      <dsp:spPr>
        <a:xfrm>
          <a:off x="5621808" y="2320850"/>
          <a:ext cx="795072" cy="574750"/>
        </a:xfrm>
        <a:custGeom>
          <a:avLst/>
          <a:gdLst/>
          <a:ahLst/>
          <a:cxnLst/>
          <a:rect l="0" t="0" r="0" b="0"/>
          <a:pathLst>
            <a:path>
              <a:moveTo>
                <a:pt x="795072" y="0"/>
              </a:moveTo>
              <a:lnTo>
                <a:pt x="795072" y="574750"/>
              </a:lnTo>
              <a:lnTo>
                <a:pt x="0" y="5747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71F5B3-CE29-485B-B482-8DCCE0961D91}">
      <dsp:nvSpPr>
        <dsp:cNvPr id="0" name=""/>
        <dsp:cNvSpPr/>
      </dsp:nvSpPr>
      <dsp:spPr>
        <a:xfrm>
          <a:off x="4098718" y="960606"/>
          <a:ext cx="1954153" cy="574750"/>
        </a:xfrm>
        <a:custGeom>
          <a:avLst/>
          <a:gdLst/>
          <a:ahLst/>
          <a:cxnLst/>
          <a:rect l="0" t="0" r="0" b="0"/>
          <a:pathLst>
            <a:path>
              <a:moveTo>
                <a:pt x="0" y="0"/>
              </a:moveTo>
              <a:lnTo>
                <a:pt x="0" y="574750"/>
              </a:lnTo>
              <a:lnTo>
                <a:pt x="1954153" y="574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37E5A7-A2E0-42B3-9D4D-59A5AF31791D}">
      <dsp:nvSpPr>
        <dsp:cNvPr id="0" name=""/>
        <dsp:cNvSpPr/>
      </dsp:nvSpPr>
      <dsp:spPr>
        <a:xfrm>
          <a:off x="3303646" y="960606"/>
          <a:ext cx="795072" cy="574750"/>
        </a:xfrm>
        <a:custGeom>
          <a:avLst/>
          <a:gdLst/>
          <a:ahLst/>
          <a:cxnLst/>
          <a:rect l="0" t="0" r="0" b="0"/>
          <a:pathLst>
            <a:path>
              <a:moveTo>
                <a:pt x="795072" y="0"/>
              </a:moveTo>
              <a:lnTo>
                <a:pt x="795072" y="574750"/>
              </a:lnTo>
              <a:lnTo>
                <a:pt x="0" y="574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75F87-813B-4F41-9747-D16C183BFA24}">
      <dsp:nvSpPr>
        <dsp:cNvPr id="0" name=""/>
        <dsp:cNvSpPr/>
      </dsp:nvSpPr>
      <dsp:spPr>
        <a:xfrm>
          <a:off x="3619759" y="2688"/>
          <a:ext cx="957918" cy="95791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30C50B-1051-443A-B1F5-49846EF633A6}">
      <dsp:nvSpPr>
        <dsp:cNvPr id="0" name=""/>
        <dsp:cNvSpPr/>
      </dsp:nvSpPr>
      <dsp:spPr>
        <a:xfrm>
          <a:off x="3619759" y="2688"/>
          <a:ext cx="957918" cy="95791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1BACE1-A569-4A7E-B7ED-2CDCAF751248}">
      <dsp:nvSpPr>
        <dsp:cNvPr id="0" name=""/>
        <dsp:cNvSpPr/>
      </dsp:nvSpPr>
      <dsp:spPr>
        <a:xfrm>
          <a:off x="3140800" y="175113"/>
          <a:ext cx="1915836" cy="6130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Ischemic Heart Disease</a:t>
          </a:r>
        </a:p>
      </dsp:txBody>
      <dsp:txXfrm>
        <a:off x="3140800" y="175113"/>
        <a:ext cx="1915836" cy="613067"/>
      </dsp:txXfrm>
    </dsp:sp>
    <dsp:sp modelId="{B018DB36-6526-4C51-91E1-052E9207782D}">
      <dsp:nvSpPr>
        <dsp:cNvPr id="0" name=""/>
        <dsp:cNvSpPr/>
      </dsp:nvSpPr>
      <dsp:spPr>
        <a:xfrm>
          <a:off x="2460678" y="1362932"/>
          <a:ext cx="957918" cy="95791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D1AAC0-9176-4204-8C05-03978833F75B}">
      <dsp:nvSpPr>
        <dsp:cNvPr id="0" name=""/>
        <dsp:cNvSpPr/>
      </dsp:nvSpPr>
      <dsp:spPr>
        <a:xfrm>
          <a:off x="2460678" y="1362932"/>
          <a:ext cx="957918" cy="95791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1B0B9-007B-4D2F-8D60-E25AAD11322E}">
      <dsp:nvSpPr>
        <dsp:cNvPr id="0" name=""/>
        <dsp:cNvSpPr/>
      </dsp:nvSpPr>
      <dsp:spPr>
        <a:xfrm>
          <a:off x="1981719" y="1535357"/>
          <a:ext cx="1915836" cy="6130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Stable CAD</a:t>
          </a:r>
        </a:p>
      </dsp:txBody>
      <dsp:txXfrm>
        <a:off x="1981719" y="1535357"/>
        <a:ext cx="1915836" cy="613067"/>
      </dsp:txXfrm>
    </dsp:sp>
    <dsp:sp modelId="{F143A6AB-15E7-45F8-BDD6-4CEAAA56B4F8}">
      <dsp:nvSpPr>
        <dsp:cNvPr id="0" name=""/>
        <dsp:cNvSpPr/>
      </dsp:nvSpPr>
      <dsp:spPr>
        <a:xfrm>
          <a:off x="5937921" y="1362932"/>
          <a:ext cx="957918" cy="95791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AE0E4-264E-48EB-B032-C76C5B69C403}">
      <dsp:nvSpPr>
        <dsp:cNvPr id="0" name=""/>
        <dsp:cNvSpPr/>
      </dsp:nvSpPr>
      <dsp:spPr>
        <a:xfrm>
          <a:off x="5937921" y="1362932"/>
          <a:ext cx="957918" cy="95791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52679B-CF8E-42A9-B1E7-3E7258B3EEE6}">
      <dsp:nvSpPr>
        <dsp:cNvPr id="0" name=""/>
        <dsp:cNvSpPr/>
      </dsp:nvSpPr>
      <dsp:spPr>
        <a:xfrm>
          <a:off x="5458962" y="1535357"/>
          <a:ext cx="1915836" cy="6130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Acute Coronary Syndrome</a:t>
          </a:r>
        </a:p>
      </dsp:txBody>
      <dsp:txXfrm>
        <a:off x="5458962" y="1535357"/>
        <a:ext cx="1915836" cy="613067"/>
      </dsp:txXfrm>
    </dsp:sp>
    <dsp:sp modelId="{FCB803AC-6604-4C14-ABC3-9B8CB5331B8A}">
      <dsp:nvSpPr>
        <dsp:cNvPr id="0" name=""/>
        <dsp:cNvSpPr/>
      </dsp:nvSpPr>
      <dsp:spPr>
        <a:xfrm>
          <a:off x="4778840" y="2723176"/>
          <a:ext cx="957918" cy="95791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CFCD55-A3FE-4694-89BF-A66BD8848411}">
      <dsp:nvSpPr>
        <dsp:cNvPr id="0" name=""/>
        <dsp:cNvSpPr/>
      </dsp:nvSpPr>
      <dsp:spPr>
        <a:xfrm>
          <a:off x="4778840" y="2723176"/>
          <a:ext cx="957918" cy="95791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15CB87-ED7C-43FE-821C-6EF4AEF7EC24}">
      <dsp:nvSpPr>
        <dsp:cNvPr id="0" name=""/>
        <dsp:cNvSpPr/>
      </dsp:nvSpPr>
      <dsp:spPr>
        <a:xfrm>
          <a:off x="4299881" y="2895601"/>
          <a:ext cx="1915836" cy="6130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Unstable Angina</a:t>
          </a:r>
        </a:p>
      </dsp:txBody>
      <dsp:txXfrm>
        <a:off x="4299881" y="2895601"/>
        <a:ext cx="1915836" cy="613067"/>
      </dsp:txXfrm>
    </dsp:sp>
    <dsp:sp modelId="{DB2B24E4-5289-4107-8923-BE976349A4E3}">
      <dsp:nvSpPr>
        <dsp:cNvPr id="0" name=""/>
        <dsp:cNvSpPr/>
      </dsp:nvSpPr>
      <dsp:spPr>
        <a:xfrm>
          <a:off x="7097003" y="2723176"/>
          <a:ext cx="957918" cy="95791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F72926-6012-49DB-A3C1-BA111307A209}">
      <dsp:nvSpPr>
        <dsp:cNvPr id="0" name=""/>
        <dsp:cNvSpPr/>
      </dsp:nvSpPr>
      <dsp:spPr>
        <a:xfrm>
          <a:off x="7097003" y="2723176"/>
          <a:ext cx="957918" cy="95791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308E07-B3A8-453D-AB8B-14BCE942A21E}">
      <dsp:nvSpPr>
        <dsp:cNvPr id="0" name=""/>
        <dsp:cNvSpPr/>
      </dsp:nvSpPr>
      <dsp:spPr>
        <a:xfrm>
          <a:off x="6618043" y="2895601"/>
          <a:ext cx="1915836" cy="6130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STEMI</a:t>
          </a:r>
        </a:p>
      </dsp:txBody>
      <dsp:txXfrm>
        <a:off x="6618043" y="2895601"/>
        <a:ext cx="1915836" cy="613067"/>
      </dsp:txXfrm>
    </dsp:sp>
    <dsp:sp modelId="{96244EC1-5DA1-4C40-97B0-DD75F26D34AB}">
      <dsp:nvSpPr>
        <dsp:cNvPr id="0" name=""/>
        <dsp:cNvSpPr/>
      </dsp:nvSpPr>
      <dsp:spPr>
        <a:xfrm>
          <a:off x="5382693" y="4215695"/>
          <a:ext cx="957918" cy="95791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FEE9F2-68D9-4A2D-886E-C6471966C602}">
      <dsp:nvSpPr>
        <dsp:cNvPr id="0" name=""/>
        <dsp:cNvSpPr/>
      </dsp:nvSpPr>
      <dsp:spPr>
        <a:xfrm>
          <a:off x="5382693" y="4215695"/>
          <a:ext cx="957918" cy="95791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942F57-A051-4C47-8201-3401F7D6DDC4}">
      <dsp:nvSpPr>
        <dsp:cNvPr id="0" name=""/>
        <dsp:cNvSpPr/>
      </dsp:nvSpPr>
      <dsp:spPr>
        <a:xfrm>
          <a:off x="4903734" y="4388121"/>
          <a:ext cx="1915836" cy="6130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NSTEMI</a:t>
          </a:r>
        </a:p>
      </dsp:txBody>
      <dsp:txXfrm>
        <a:off x="4903734" y="4388121"/>
        <a:ext cx="1915836" cy="613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DB14-6C5D-4B3B-AA21-111977466662}">
      <dsp:nvSpPr>
        <dsp:cNvPr id="0" name=""/>
        <dsp:cNvSpPr/>
      </dsp:nvSpPr>
      <dsp:spPr>
        <a:xfrm>
          <a:off x="0" y="6826"/>
          <a:ext cx="10515600" cy="791505"/>
        </a:xfrm>
        <a:prstGeom prst="roundRect">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ß-blockers (e.g. metoprolol, bisoprolol, atenolol) </a:t>
          </a:r>
        </a:p>
      </dsp:txBody>
      <dsp:txXfrm>
        <a:off x="38638" y="45464"/>
        <a:ext cx="10438324" cy="714229"/>
      </dsp:txXfrm>
    </dsp:sp>
    <dsp:sp modelId="{7B2F2E7B-7560-4E88-9E30-2438A72E532D}">
      <dsp:nvSpPr>
        <dsp:cNvPr id="0" name=""/>
        <dsp:cNvSpPr/>
      </dsp:nvSpPr>
      <dsp:spPr>
        <a:xfrm>
          <a:off x="0" y="893371"/>
          <a:ext cx="10515600" cy="791505"/>
        </a:xfrm>
        <a:prstGeom prst="roundRect">
          <a:avLst/>
        </a:prstGeom>
        <a:gradFill rotWithShape="0">
          <a:gsLst>
            <a:gs pos="0">
              <a:schemeClr val="accent6">
                <a:shade val="50000"/>
                <a:hueOff val="147370"/>
                <a:satOff val="-6442"/>
                <a:lumOff val="17584"/>
                <a:alphaOff val="0"/>
                <a:satMod val="103000"/>
                <a:lumMod val="102000"/>
                <a:tint val="94000"/>
              </a:schemeClr>
            </a:gs>
            <a:gs pos="50000">
              <a:schemeClr val="accent6">
                <a:shade val="50000"/>
                <a:hueOff val="147370"/>
                <a:satOff val="-6442"/>
                <a:lumOff val="17584"/>
                <a:alphaOff val="0"/>
                <a:satMod val="110000"/>
                <a:lumMod val="100000"/>
                <a:shade val="100000"/>
              </a:schemeClr>
            </a:gs>
            <a:gs pos="100000">
              <a:schemeClr val="accent6">
                <a:shade val="50000"/>
                <a:hueOff val="147370"/>
                <a:satOff val="-6442"/>
                <a:lumOff val="175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Calcium channel blockers (verapamil, diltiazem)</a:t>
          </a:r>
        </a:p>
      </dsp:txBody>
      <dsp:txXfrm>
        <a:off x="38638" y="932009"/>
        <a:ext cx="10438324" cy="714229"/>
      </dsp:txXfrm>
    </dsp:sp>
    <dsp:sp modelId="{2D3D020D-4AA3-465D-9816-579A6DF45E51}">
      <dsp:nvSpPr>
        <dsp:cNvPr id="0" name=""/>
        <dsp:cNvSpPr/>
      </dsp:nvSpPr>
      <dsp:spPr>
        <a:xfrm>
          <a:off x="0" y="1779916"/>
          <a:ext cx="10515600" cy="791505"/>
        </a:xfrm>
        <a:prstGeom prst="roundRect">
          <a:avLst/>
        </a:prstGeom>
        <a:gradFill rotWithShape="0">
          <a:gsLst>
            <a:gs pos="0">
              <a:schemeClr val="accent6">
                <a:shade val="50000"/>
                <a:hueOff val="294739"/>
                <a:satOff val="-12884"/>
                <a:lumOff val="35169"/>
                <a:alphaOff val="0"/>
                <a:satMod val="103000"/>
                <a:lumMod val="102000"/>
                <a:tint val="94000"/>
              </a:schemeClr>
            </a:gs>
            <a:gs pos="50000">
              <a:schemeClr val="accent6">
                <a:shade val="50000"/>
                <a:hueOff val="294739"/>
                <a:satOff val="-12884"/>
                <a:lumOff val="35169"/>
                <a:alphaOff val="0"/>
                <a:satMod val="110000"/>
                <a:lumMod val="100000"/>
                <a:shade val="100000"/>
              </a:schemeClr>
            </a:gs>
            <a:gs pos="100000">
              <a:schemeClr val="accent6">
                <a:shade val="50000"/>
                <a:hueOff val="294739"/>
                <a:satOff val="-12884"/>
                <a:lumOff val="351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Nitrates</a:t>
          </a:r>
        </a:p>
      </dsp:txBody>
      <dsp:txXfrm>
        <a:off x="38638" y="1818554"/>
        <a:ext cx="10438324" cy="714229"/>
      </dsp:txXfrm>
    </dsp:sp>
    <dsp:sp modelId="{937DD0A7-B6E6-4587-8729-EF14DC5B0A6E}">
      <dsp:nvSpPr>
        <dsp:cNvPr id="0" name=""/>
        <dsp:cNvSpPr/>
      </dsp:nvSpPr>
      <dsp:spPr>
        <a:xfrm>
          <a:off x="0" y="2666461"/>
          <a:ext cx="10515600" cy="791505"/>
        </a:xfrm>
        <a:prstGeom prst="roundRect">
          <a:avLst/>
        </a:prstGeom>
        <a:gradFill rotWithShape="0">
          <a:gsLst>
            <a:gs pos="0">
              <a:schemeClr val="accent6">
                <a:shade val="50000"/>
                <a:hueOff val="294739"/>
                <a:satOff val="-12884"/>
                <a:lumOff val="35169"/>
                <a:alphaOff val="0"/>
                <a:satMod val="103000"/>
                <a:lumMod val="102000"/>
                <a:tint val="94000"/>
              </a:schemeClr>
            </a:gs>
            <a:gs pos="50000">
              <a:schemeClr val="accent6">
                <a:shade val="50000"/>
                <a:hueOff val="294739"/>
                <a:satOff val="-12884"/>
                <a:lumOff val="35169"/>
                <a:alphaOff val="0"/>
                <a:satMod val="110000"/>
                <a:lumMod val="100000"/>
                <a:shade val="100000"/>
              </a:schemeClr>
            </a:gs>
            <a:gs pos="100000">
              <a:schemeClr val="accent6">
                <a:shade val="50000"/>
                <a:hueOff val="294739"/>
                <a:satOff val="-12884"/>
                <a:lumOff val="351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Antiplatelet therapy (aspirin and/or clopidogrel)</a:t>
          </a:r>
        </a:p>
      </dsp:txBody>
      <dsp:txXfrm>
        <a:off x="38638" y="2705099"/>
        <a:ext cx="10438324" cy="714229"/>
      </dsp:txXfrm>
    </dsp:sp>
    <dsp:sp modelId="{19C165D5-DF83-46BD-90E6-F86939D3CF06}">
      <dsp:nvSpPr>
        <dsp:cNvPr id="0" name=""/>
        <dsp:cNvSpPr/>
      </dsp:nvSpPr>
      <dsp:spPr>
        <a:xfrm>
          <a:off x="0" y="3553006"/>
          <a:ext cx="10515600" cy="791505"/>
        </a:xfrm>
        <a:prstGeom prst="roundRect">
          <a:avLst/>
        </a:prstGeom>
        <a:gradFill rotWithShape="0">
          <a:gsLst>
            <a:gs pos="0">
              <a:schemeClr val="accent6">
                <a:shade val="50000"/>
                <a:hueOff val="147370"/>
                <a:satOff val="-6442"/>
                <a:lumOff val="17584"/>
                <a:alphaOff val="0"/>
                <a:satMod val="103000"/>
                <a:lumMod val="102000"/>
                <a:tint val="94000"/>
              </a:schemeClr>
            </a:gs>
            <a:gs pos="50000">
              <a:schemeClr val="accent6">
                <a:shade val="50000"/>
                <a:hueOff val="147370"/>
                <a:satOff val="-6442"/>
                <a:lumOff val="17584"/>
                <a:alphaOff val="0"/>
                <a:satMod val="110000"/>
                <a:lumMod val="100000"/>
                <a:shade val="100000"/>
              </a:schemeClr>
            </a:gs>
            <a:gs pos="100000">
              <a:schemeClr val="accent6">
                <a:shade val="50000"/>
                <a:hueOff val="147370"/>
                <a:satOff val="-6442"/>
                <a:lumOff val="175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Statin therapy</a:t>
          </a:r>
        </a:p>
      </dsp:txBody>
      <dsp:txXfrm>
        <a:off x="38638" y="3591644"/>
        <a:ext cx="10438324" cy="714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889E3-5250-4DB9-8DDC-872019B5CC57}">
      <dsp:nvSpPr>
        <dsp:cNvPr id="0" name=""/>
        <dsp:cNvSpPr/>
      </dsp:nvSpPr>
      <dsp:spPr>
        <a:xfrm>
          <a:off x="394645" y="2382976"/>
          <a:ext cx="3111538" cy="501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2007</a:t>
          </a:r>
        </a:p>
      </dsp:txBody>
      <dsp:txXfrm>
        <a:off x="394645" y="2382976"/>
        <a:ext cx="3111538" cy="501445"/>
      </dsp:txXfrm>
    </dsp:sp>
    <dsp:sp modelId="{54892A14-6D98-4EF6-832A-CDBB2CCC6D2A}">
      <dsp:nvSpPr>
        <dsp:cNvPr id="0" name=""/>
        <dsp:cNvSpPr/>
      </dsp:nvSpPr>
      <dsp:spPr>
        <a:xfrm>
          <a:off x="0" y="2130034"/>
          <a:ext cx="11679676" cy="1775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50553-69C9-4549-9342-257576A95F9C}">
      <dsp:nvSpPr>
        <dsp:cNvPr id="0" name=""/>
        <dsp:cNvSpPr/>
      </dsp:nvSpPr>
      <dsp:spPr>
        <a:xfrm>
          <a:off x="239068" y="756606"/>
          <a:ext cx="3422692" cy="61904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COURAGE </a:t>
          </a:r>
        </a:p>
      </dsp:txBody>
      <dsp:txXfrm>
        <a:off x="239068" y="756606"/>
        <a:ext cx="3422692" cy="619041"/>
      </dsp:txXfrm>
    </dsp:sp>
    <dsp:sp modelId="{AC5BA5A3-4AE9-4D5D-89CA-6C08214312F3}">
      <dsp:nvSpPr>
        <dsp:cNvPr id="0" name=""/>
        <dsp:cNvSpPr/>
      </dsp:nvSpPr>
      <dsp:spPr>
        <a:xfrm>
          <a:off x="1950414" y="1375647"/>
          <a:ext cx="0" cy="754387"/>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F7B8C6F-FC57-49F0-B27E-13B5BA7D509F}">
      <dsp:nvSpPr>
        <dsp:cNvPr id="0" name=""/>
        <dsp:cNvSpPr/>
      </dsp:nvSpPr>
      <dsp:spPr>
        <a:xfrm>
          <a:off x="2339356" y="1553150"/>
          <a:ext cx="3111538" cy="501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2009</a:t>
          </a:r>
        </a:p>
      </dsp:txBody>
      <dsp:txXfrm>
        <a:off x="2339356" y="1553150"/>
        <a:ext cx="3111538" cy="501445"/>
      </dsp:txXfrm>
    </dsp:sp>
    <dsp:sp modelId="{8B493220-1D09-4243-9A8E-BB4452E42A92}">
      <dsp:nvSpPr>
        <dsp:cNvPr id="0" name=""/>
        <dsp:cNvSpPr/>
      </dsp:nvSpPr>
      <dsp:spPr>
        <a:xfrm>
          <a:off x="2183780" y="3061924"/>
          <a:ext cx="3422692" cy="793146"/>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BARI-2D</a:t>
          </a:r>
        </a:p>
        <a:p>
          <a:pPr marL="0" lvl="0" indent="0" algn="l" defTabSz="666750">
            <a:lnSpc>
              <a:spcPct val="90000"/>
            </a:lnSpc>
            <a:spcBef>
              <a:spcPct val="0"/>
            </a:spcBef>
            <a:spcAft>
              <a:spcPct val="35000"/>
            </a:spcAft>
            <a:buNone/>
          </a:pPr>
          <a:r>
            <a:rPr lang="en-US" sz="1500" kern="1200" dirty="0"/>
            <a:t>FAME</a:t>
          </a:r>
        </a:p>
      </dsp:txBody>
      <dsp:txXfrm>
        <a:off x="2183780" y="3061924"/>
        <a:ext cx="3422692" cy="793146"/>
      </dsp:txXfrm>
    </dsp:sp>
    <dsp:sp modelId="{C79D3ADC-6CA3-4A01-840D-D886D92EDB10}">
      <dsp:nvSpPr>
        <dsp:cNvPr id="0" name=""/>
        <dsp:cNvSpPr/>
      </dsp:nvSpPr>
      <dsp:spPr>
        <a:xfrm>
          <a:off x="3895126" y="2307537"/>
          <a:ext cx="0" cy="754387"/>
        </a:xfrm>
        <a:prstGeom prst="line">
          <a:avLst/>
        </a:prstGeom>
        <a:solidFill>
          <a:schemeClr val="accent5">
            <a:hueOff val="-1689636"/>
            <a:satOff val="-4355"/>
            <a:lumOff val="-2941"/>
            <a:alphaOff val="0"/>
          </a:schemeClr>
        </a:solidFill>
        <a:ln w="6350" cap="flat" cmpd="sng" algn="ctr">
          <a:solidFill>
            <a:schemeClr val="accent5">
              <a:hueOff val="-1689636"/>
              <a:satOff val="-4355"/>
              <a:lumOff val="-294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1191B5E-0DBB-4975-8FCB-42F70007E91D}">
      <dsp:nvSpPr>
        <dsp:cNvPr id="0" name=""/>
        <dsp:cNvSpPr/>
      </dsp:nvSpPr>
      <dsp:spPr>
        <a:xfrm>
          <a:off x="1894944" y="2163316"/>
          <a:ext cx="110939" cy="1109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380E2A0-B21D-4128-A739-CA661CF466DC}">
      <dsp:nvSpPr>
        <dsp:cNvPr id="0" name=""/>
        <dsp:cNvSpPr/>
      </dsp:nvSpPr>
      <dsp:spPr>
        <a:xfrm>
          <a:off x="3839656" y="2163316"/>
          <a:ext cx="110939" cy="1109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FC54914-59BD-4D4A-9FA3-D7F6D66CC968}">
      <dsp:nvSpPr>
        <dsp:cNvPr id="0" name=""/>
        <dsp:cNvSpPr/>
      </dsp:nvSpPr>
      <dsp:spPr>
        <a:xfrm>
          <a:off x="4284068" y="2382976"/>
          <a:ext cx="3111538" cy="501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2011</a:t>
          </a:r>
        </a:p>
      </dsp:txBody>
      <dsp:txXfrm>
        <a:off x="4284068" y="2382976"/>
        <a:ext cx="3111538" cy="501445"/>
      </dsp:txXfrm>
    </dsp:sp>
    <dsp:sp modelId="{E56DB9F6-23F3-43D6-81E1-037EBE674F5C}">
      <dsp:nvSpPr>
        <dsp:cNvPr id="0" name=""/>
        <dsp:cNvSpPr/>
      </dsp:nvSpPr>
      <dsp:spPr>
        <a:xfrm>
          <a:off x="4128491" y="756606"/>
          <a:ext cx="3422692" cy="619041"/>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STICH</a:t>
          </a:r>
        </a:p>
      </dsp:txBody>
      <dsp:txXfrm>
        <a:off x="4128491" y="756606"/>
        <a:ext cx="3422692" cy="619041"/>
      </dsp:txXfrm>
    </dsp:sp>
    <dsp:sp modelId="{7EAAB0D0-808D-40CC-A82C-F70CB92A08AC}">
      <dsp:nvSpPr>
        <dsp:cNvPr id="0" name=""/>
        <dsp:cNvSpPr/>
      </dsp:nvSpPr>
      <dsp:spPr>
        <a:xfrm>
          <a:off x="5839837" y="1375647"/>
          <a:ext cx="0" cy="754387"/>
        </a:xfrm>
        <a:prstGeom prst="line">
          <a:avLst/>
        </a:prstGeom>
        <a:solidFill>
          <a:schemeClr val="accent5">
            <a:hueOff val="-3379271"/>
            <a:satOff val="-8710"/>
            <a:lumOff val="-5883"/>
            <a:alphaOff val="0"/>
          </a:schemeClr>
        </a:solidFill>
        <a:ln w="6350" cap="flat" cmpd="sng" algn="ctr">
          <a:solidFill>
            <a:schemeClr val="accent5">
              <a:hueOff val="-3379271"/>
              <a:satOff val="-8710"/>
              <a:lumOff val="-5883"/>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9A3E913-48FC-465A-A96F-3711D9EC27B2}">
      <dsp:nvSpPr>
        <dsp:cNvPr id="0" name=""/>
        <dsp:cNvSpPr/>
      </dsp:nvSpPr>
      <dsp:spPr>
        <a:xfrm>
          <a:off x="6228780" y="1553150"/>
          <a:ext cx="3111538" cy="501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2012</a:t>
          </a:r>
        </a:p>
      </dsp:txBody>
      <dsp:txXfrm>
        <a:off x="6228780" y="1553150"/>
        <a:ext cx="3111538" cy="501445"/>
      </dsp:txXfrm>
    </dsp:sp>
    <dsp:sp modelId="{2A597B38-3BA5-44D9-98BF-F3DCDAA70B62}">
      <dsp:nvSpPr>
        <dsp:cNvPr id="0" name=""/>
        <dsp:cNvSpPr/>
      </dsp:nvSpPr>
      <dsp:spPr>
        <a:xfrm>
          <a:off x="6073203" y="3061924"/>
          <a:ext cx="3422692" cy="619041"/>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FAME-II</a:t>
          </a:r>
        </a:p>
      </dsp:txBody>
      <dsp:txXfrm>
        <a:off x="6073203" y="3061924"/>
        <a:ext cx="3422692" cy="619041"/>
      </dsp:txXfrm>
    </dsp:sp>
    <dsp:sp modelId="{1EC05D5B-82BA-4E20-BA3D-8B50137EFB36}">
      <dsp:nvSpPr>
        <dsp:cNvPr id="0" name=""/>
        <dsp:cNvSpPr/>
      </dsp:nvSpPr>
      <dsp:spPr>
        <a:xfrm>
          <a:off x="7784549" y="2307537"/>
          <a:ext cx="0" cy="754387"/>
        </a:xfrm>
        <a:prstGeom prst="line">
          <a:avLst/>
        </a:prstGeom>
        <a:solidFill>
          <a:schemeClr val="accent5">
            <a:hueOff val="-5068907"/>
            <a:satOff val="-13064"/>
            <a:lumOff val="-8824"/>
            <a:alphaOff val="0"/>
          </a:schemeClr>
        </a:solidFill>
        <a:ln w="6350" cap="flat" cmpd="sng" algn="ctr">
          <a:solidFill>
            <a:schemeClr val="accent5">
              <a:hueOff val="-5068907"/>
              <a:satOff val="-13064"/>
              <a:lumOff val="-882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9891EC4-86DE-4A1C-9EB2-FF9C1ED0565E}">
      <dsp:nvSpPr>
        <dsp:cNvPr id="0" name=""/>
        <dsp:cNvSpPr/>
      </dsp:nvSpPr>
      <dsp:spPr>
        <a:xfrm>
          <a:off x="5784368" y="2163316"/>
          <a:ext cx="110939" cy="1109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7B30C35-63CA-4DE8-AD22-B3D5404BA090}">
      <dsp:nvSpPr>
        <dsp:cNvPr id="0" name=""/>
        <dsp:cNvSpPr/>
      </dsp:nvSpPr>
      <dsp:spPr>
        <a:xfrm>
          <a:off x="7729080" y="2163316"/>
          <a:ext cx="110939" cy="1109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AB209FD-2474-4114-B61D-30FC4A282711}">
      <dsp:nvSpPr>
        <dsp:cNvPr id="0" name=""/>
        <dsp:cNvSpPr/>
      </dsp:nvSpPr>
      <dsp:spPr>
        <a:xfrm>
          <a:off x="8173492" y="2382976"/>
          <a:ext cx="3111538" cy="501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2017</a:t>
          </a:r>
        </a:p>
      </dsp:txBody>
      <dsp:txXfrm>
        <a:off x="8173492" y="2382976"/>
        <a:ext cx="3111538" cy="501445"/>
      </dsp:txXfrm>
    </dsp:sp>
    <dsp:sp modelId="{DD9CC016-52C6-44EC-9F83-78EE737720A4}">
      <dsp:nvSpPr>
        <dsp:cNvPr id="0" name=""/>
        <dsp:cNvSpPr/>
      </dsp:nvSpPr>
      <dsp:spPr>
        <a:xfrm>
          <a:off x="8017915" y="756606"/>
          <a:ext cx="3422692" cy="61904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ORBITA</a:t>
          </a:r>
        </a:p>
      </dsp:txBody>
      <dsp:txXfrm>
        <a:off x="8017915" y="756606"/>
        <a:ext cx="3422692" cy="619041"/>
      </dsp:txXfrm>
    </dsp:sp>
    <dsp:sp modelId="{EC9705C0-F6F3-42C2-8119-5AAE7241249B}">
      <dsp:nvSpPr>
        <dsp:cNvPr id="0" name=""/>
        <dsp:cNvSpPr/>
      </dsp:nvSpPr>
      <dsp:spPr>
        <a:xfrm>
          <a:off x="9729261" y="1375647"/>
          <a:ext cx="0" cy="754387"/>
        </a:xfrm>
        <a:prstGeom prst="line">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837679C-F009-4C0D-9D64-C3B01A6EC1A9}">
      <dsp:nvSpPr>
        <dsp:cNvPr id="0" name=""/>
        <dsp:cNvSpPr/>
      </dsp:nvSpPr>
      <dsp:spPr>
        <a:xfrm>
          <a:off x="9673791" y="2163316"/>
          <a:ext cx="110939" cy="1109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4A585-0DD0-4B4A-8ABD-7F35A11F402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381C3-4AC1-4310-8141-D677767D86A1}" type="slidenum">
              <a:rPr lang="en-US" smtClean="0"/>
              <a:t>‹#›</a:t>
            </a:fld>
            <a:endParaRPr lang="en-US"/>
          </a:p>
        </p:txBody>
      </p:sp>
    </p:spTree>
    <p:extLst>
      <p:ext uri="{BB962C8B-B14F-4D97-AF65-F5344CB8AC3E}">
        <p14:creationId xmlns:p14="http://schemas.microsoft.com/office/powerpoint/2010/main" val="306402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thin tube (catheter) is threaded through a vessel and a stent is placed and opened so that blood flow can continue through an atherosclerotic valve</a:t>
            </a:r>
          </a:p>
        </p:txBody>
      </p:sp>
      <p:sp>
        <p:nvSpPr>
          <p:cNvPr id="4" name="Slide Number Placeholder 3"/>
          <p:cNvSpPr>
            <a:spLocks noGrp="1"/>
          </p:cNvSpPr>
          <p:nvPr>
            <p:ph type="sldNum" sz="quarter" idx="10"/>
          </p:nvPr>
        </p:nvSpPr>
        <p:spPr/>
        <p:txBody>
          <a:bodyPr/>
          <a:lstStyle/>
          <a:p>
            <a:fld id="{970381C3-4AC1-4310-8141-D677767D86A1}" type="slidenum">
              <a:rPr lang="en-US" smtClean="0"/>
              <a:t>7</a:t>
            </a:fld>
            <a:endParaRPr lang="en-US"/>
          </a:p>
        </p:txBody>
      </p:sp>
    </p:spTree>
    <p:extLst>
      <p:ext uri="{BB962C8B-B14F-4D97-AF65-F5344CB8AC3E}">
        <p14:creationId xmlns:p14="http://schemas.microsoft.com/office/powerpoint/2010/main" val="380056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Classic angina – </a:t>
            </a:r>
            <a:r>
              <a:rPr lang="en-US" dirty="0" err="1"/>
              <a:t>symtpoms</a:t>
            </a:r>
            <a:r>
              <a:rPr lang="en-US" dirty="0"/>
              <a:t> </a:t>
            </a:r>
            <a:r>
              <a:rPr lang="en-US" dirty="0" err="1"/>
              <a:t>assoc</a:t>
            </a:r>
            <a:r>
              <a:rPr lang="en-US" dirty="0"/>
              <a:t> w/activity and </a:t>
            </a:r>
            <a:r>
              <a:rPr lang="en-US" dirty="0" err="1"/>
              <a:t>relievd</a:t>
            </a:r>
            <a:r>
              <a:rPr lang="en-US" dirty="0"/>
              <a:t> by stopping activity and/or nitroglycerin</a:t>
            </a:r>
          </a:p>
        </p:txBody>
      </p:sp>
      <p:sp>
        <p:nvSpPr>
          <p:cNvPr id="4" name="Slide Number Placeholder 3"/>
          <p:cNvSpPr>
            <a:spLocks noGrp="1"/>
          </p:cNvSpPr>
          <p:nvPr>
            <p:ph type="sldNum" sz="quarter" idx="10"/>
          </p:nvPr>
        </p:nvSpPr>
        <p:spPr/>
        <p:txBody>
          <a:bodyPr/>
          <a:lstStyle/>
          <a:p>
            <a:fld id="{970381C3-4AC1-4310-8141-D677767D86A1}" type="slidenum">
              <a:rPr lang="en-US" smtClean="0"/>
              <a:t>19</a:t>
            </a:fld>
            <a:endParaRPr lang="en-US"/>
          </a:p>
        </p:txBody>
      </p:sp>
    </p:spTree>
    <p:extLst>
      <p:ext uri="{BB962C8B-B14F-4D97-AF65-F5344CB8AC3E}">
        <p14:creationId xmlns:p14="http://schemas.microsoft.com/office/powerpoint/2010/main" val="269122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381C3-4AC1-4310-8141-D677767D86A1}" type="slidenum">
              <a:rPr lang="en-US" smtClean="0"/>
              <a:t>22</a:t>
            </a:fld>
            <a:endParaRPr lang="en-US"/>
          </a:p>
        </p:txBody>
      </p:sp>
    </p:spTree>
    <p:extLst>
      <p:ext uri="{BB962C8B-B14F-4D97-AF65-F5344CB8AC3E}">
        <p14:creationId xmlns:p14="http://schemas.microsoft.com/office/powerpoint/2010/main" val="123030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week follow up</a:t>
            </a:r>
          </a:p>
          <a:p>
            <a:r>
              <a:rPr lang="en-US" dirty="0"/>
              <a:t>Compliance</a:t>
            </a:r>
          </a:p>
          <a:p>
            <a:r>
              <a:rPr lang="en-US" dirty="0"/>
              <a:t>Angina disproof</a:t>
            </a:r>
          </a:p>
        </p:txBody>
      </p:sp>
      <p:sp>
        <p:nvSpPr>
          <p:cNvPr id="4" name="Slide Number Placeholder 3"/>
          <p:cNvSpPr>
            <a:spLocks noGrp="1"/>
          </p:cNvSpPr>
          <p:nvPr>
            <p:ph type="sldNum" sz="quarter" idx="10"/>
          </p:nvPr>
        </p:nvSpPr>
        <p:spPr/>
        <p:txBody>
          <a:bodyPr/>
          <a:lstStyle/>
          <a:p>
            <a:fld id="{970381C3-4AC1-4310-8141-D677767D86A1}" type="slidenum">
              <a:rPr lang="en-US" smtClean="0"/>
              <a:t>38</a:t>
            </a:fld>
            <a:endParaRPr lang="en-US"/>
          </a:p>
        </p:txBody>
      </p:sp>
    </p:spTree>
    <p:extLst>
      <p:ext uri="{BB962C8B-B14F-4D97-AF65-F5344CB8AC3E}">
        <p14:creationId xmlns:p14="http://schemas.microsoft.com/office/powerpoint/2010/main" val="54563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D826-18CD-4ADB-822C-59F7F8ACD6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9A9D6B-14E5-49BC-B6EE-7E13CCAAE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5A714-45C8-4965-A5D4-D457B12DDD03}"/>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5" name="Footer Placeholder 4">
            <a:extLst>
              <a:ext uri="{FF2B5EF4-FFF2-40B4-BE49-F238E27FC236}">
                <a16:creationId xmlns:a16="http://schemas.microsoft.com/office/drawing/2014/main" id="{BF032B8C-45DF-4A01-A021-B01B95ED3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3D2FF-76B6-4CE9-B617-03FB1D9BDA77}"/>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387658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54AA-46B7-463F-926A-B4D0A78E28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4EF3C6-46F0-4F97-AA90-F663919BE6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1BF36-C623-45D0-A755-5359ECB834B3}"/>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5" name="Footer Placeholder 4">
            <a:extLst>
              <a:ext uri="{FF2B5EF4-FFF2-40B4-BE49-F238E27FC236}">
                <a16:creationId xmlns:a16="http://schemas.microsoft.com/office/drawing/2014/main" id="{D90661E6-72D0-490B-9322-4487A9C97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383FF-9E6F-4411-9B4D-800C0188C8CE}"/>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103263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E4A81-ECE9-4E45-8B6B-8CD2788A1B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3024DE-2377-4D93-8C6C-575DC65DA9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BF5FF-EEDF-4D59-BDF9-87C94A97DFE0}"/>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5" name="Footer Placeholder 4">
            <a:extLst>
              <a:ext uri="{FF2B5EF4-FFF2-40B4-BE49-F238E27FC236}">
                <a16:creationId xmlns:a16="http://schemas.microsoft.com/office/drawing/2014/main" id="{0806D0DD-4C30-4E35-A09A-9377E823C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FE5D6-FEB6-4A1F-80A5-8ECE19D77ABE}"/>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292726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8B052-8798-4A89-9EDD-8CE5A613F1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C93C8-2512-4AE1-906D-CFCAD2ACA4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39DEA-3268-46B7-A414-61DAA40B65D4}"/>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5" name="Footer Placeholder 4">
            <a:extLst>
              <a:ext uri="{FF2B5EF4-FFF2-40B4-BE49-F238E27FC236}">
                <a16:creationId xmlns:a16="http://schemas.microsoft.com/office/drawing/2014/main" id="{7A7FE2E7-A09E-4871-8505-A062678AD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9575-450E-44B9-AD83-5B99CB544208}"/>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1562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1D18-2623-4FC4-8AC0-5BF967A18B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00AED4-7D23-4B88-A4E8-9A6D7BD512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14A80C-35C2-4B0B-B486-ECBE13FDF94F}"/>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5" name="Footer Placeholder 4">
            <a:extLst>
              <a:ext uri="{FF2B5EF4-FFF2-40B4-BE49-F238E27FC236}">
                <a16:creationId xmlns:a16="http://schemas.microsoft.com/office/drawing/2014/main" id="{6CBA9406-D0DD-44CF-8BC7-84E0C8E4D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5B129-0E90-4E60-95DA-FE94925FDBBE}"/>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185007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8474-C0E1-4F92-BBF7-38619ED39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851F78-7CD2-454E-B353-178A275E00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AE3EE-A948-4533-8F12-A9D89CEB37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ED120C-0085-491A-A8DB-DB8ED3362A61}"/>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6" name="Footer Placeholder 5">
            <a:extLst>
              <a:ext uri="{FF2B5EF4-FFF2-40B4-BE49-F238E27FC236}">
                <a16:creationId xmlns:a16="http://schemas.microsoft.com/office/drawing/2014/main" id="{7B8B35E8-DB9A-40AE-87F4-466865D35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432DE-EEA2-4141-8B11-F68D2FD74B8F}"/>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56934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19CB-5C44-4F08-928E-08FC52E545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716869-5495-4797-8B7E-18AB54178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FBB987-48CD-41E7-AD6F-9ACDCB5AC7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C354E7-47E7-4348-88C9-888081CD39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BA5ECA-7523-4D90-8896-D3D2737196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CC0B7F-4795-44C1-95BD-B98DC81BCD66}"/>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8" name="Footer Placeholder 7">
            <a:extLst>
              <a:ext uri="{FF2B5EF4-FFF2-40B4-BE49-F238E27FC236}">
                <a16:creationId xmlns:a16="http://schemas.microsoft.com/office/drawing/2014/main" id="{B1F9EC18-89CF-4E1A-B2FF-19C21124F4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432CD9-5427-4AC1-9B7A-5B4DE0699489}"/>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243046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B9BD-6725-401E-80F4-A1F2C934E6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0AB7AE-783A-40A0-9497-4C622B02152A}"/>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4" name="Footer Placeholder 3">
            <a:extLst>
              <a:ext uri="{FF2B5EF4-FFF2-40B4-BE49-F238E27FC236}">
                <a16:creationId xmlns:a16="http://schemas.microsoft.com/office/drawing/2014/main" id="{7E229B9B-BE0B-450B-ADB3-8E1A91A588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1D020A-89C0-44EF-96C2-86EE2AE47CC9}"/>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358818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D08B-91C4-4A86-9E23-287F19D9C4EE}"/>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3" name="Footer Placeholder 2">
            <a:extLst>
              <a:ext uri="{FF2B5EF4-FFF2-40B4-BE49-F238E27FC236}">
                <a16:creationId xmlns:a16="http://schemas.microsoft.com/office/drawing/2014/main" id="{15850D8F-C499-45D9-A78D-A6E9EBFC37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F821E5-E1AD-4634-BEFF-3D4662A939D0}"/>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120246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130A-6394-4B74-9151-32A39611B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54B343-299D-45FB-9BAF-9D9530EBD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1A80ED-6E73-42BD-BD3B-9183AD4A0A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8003F8-8E68-44A1-9B3F-ABB0D9E41826}"/>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6" name="Footer Placeholder 5">
            <a:extLst>
              <a:ext uri="{FF2B5EF4-FFF2-40B4-BE49-F238E27FC236}">
                <a16:creationId xmlns:a16="http://schemas.microsoft.com/office/drawing/2014/main" id="{6AEE015F-FBA3-431A-8188-D53ABA523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25535-092E-423A-8DC8-21FB0A8E8E62}"/>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53682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0AA5-435C-4565-B856-4079E62ED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9C5A7C-1295-4158-BC75-45B342259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1981D2-9AD7-44BB-AFFE-A78B04F7F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87B9E4-F9F9-4B53-B458-6D97D0C14C2F}"/>
              </a:ext>
            </a:extLst>
          </p:cNvPr>
          <p:cNvSpPr>
            <a:spLocks noGrp="1"/>
          </p:cNvSpPr>
          <p:nvPr>
            <p:ph type="dt" sz="half" idx="10"/>
          </p:nvPr>
        </p:nvSpPr>
        <p:spPr/>
        <p:txBody>
          <a:bodyPr/>
          <a:lstStyle/>
          <a:p>
            <a:fld id="{F8996B84-C006-463F-8267-F79B361C1A44}" type="datetimeFigureOut">
              <a:rPr lang="en-US" smtClean="0"/>
              <a:t>4/24/2018</a:t>
            </a:fld>
            <a:endParaRPr lang="en-US"/>
          </a:p>
        </p:txBody>
      </p:sp>
      <p:sp>
        <p:nvSpPr>
          <p:cNvPr id="6" name="Footer Placeholder 5">
            <a:extLst>
              <a:ext uri="{FF2B5EF4-FFF2-40B4-BE49-F238E27FC236}">
                <a16:creationId xmlns:a16="http://schemas.microsoft.com/office/drawing/2014/main" id="{89F59C1B-0C32-467D-9570-7AA258304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DB5974-CD1F-4BC4-A198-8FA5700A88A5}"/>
              </a:ext>
            </a:extLst>
          </p:cNvPr>
          <p:cNvSpPr>
            <a:spLocks noGrp="1"/>
          </p:cNvSpPr>
          <p:nvPr>
            <p:ph type="sldNum" sz="quarter" idx="12"/>
          </p:nvPr>
        </p:nvSpPr>
        <p:spPr/>
        <p:txBody>
          <a:bodyPr/>
          <a:lstStyle/>
          <a:p>
            <a:fld id="{E641E8F1-D6AB-4EC2-9C5F-B19B4A21D68C}" type="slidenum">
              <a:rPr lang="en-US" smtClean="0"/>
              <a:t>‹#›</a:t>
            </a:fld>
            <a:endParaRPr lang="en-US"/>
          </a:p>
        </p:txBody>
      </p:sp>
    </p:spTree>
    <p:extLst>
      <p:ext uri="{BB962C8B-B14F-4D97-AF65-F5344CB8AC3E}">
        <p14:creationId xmlns:p14="http://schemas.microsoft.com/office/powerpoint/2010/main" val="334199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05043C-370B-43DF-994D-641B26BC9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5F231-67F9-478A-8BE5-E533CC42C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D2A3A-5E92-4CE3-88BB-2DE112799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96B84-C006-463F-8267-F79B361C1A44}" type="datetimeFigureOut">
              <a:rPr lang="en-US" smtClean="0"/>
              <a:t>4/24/2018</a:t>
            </a:fld>
            <a:endParaRPr lang="en-US"/>
          </a:p>
        </p:txBody>
      </p:sp>
      <p:sp>
        <p:nvSpPr>
          <p:cNvPr id="5" name="Footer Placeholder 4">
            <a:extLst>
              <a:ext uri="{FF2B5EF4-FFF2-40B4-BE49-F238E27FC236}">
                <a16:creationId xmlns:a16="http://schemas.microsoft.com/office/drawing/2014/main" id="{7E40AC06-C2C6-45EC-A02F-665733134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FEDF67-87A6-47E3-86AB-35615EE4F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1E8F1-D6AB-4EC2-9C5F-B19B4A21D68C}" type="slidenum">
              <a:rPr lang="en-US" smtClean="0"/>
              <a:t>‹#›</a:t>
            </a:fld>
            <a:endParaRPr lang="en-US"/>
          </a:p>
        </p:txBody>
      </p:sp>
    </p:spTree>
    <p:extLst>
      <p:ext uri="{BB962C8B-B14F-4D97-AF65-F5344CB8AC3E}">
        <p14:creationId xmlns:p14="http://schemas.microsoft.com/office/powerpoint/2010/main" val="2754130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tent" TargetMode="External"/><Relationship Id="rId7" Type="http://schemas.openxmlformats.org/officeDocument/2006/relationships/hyperlink" Target="http://www.optimiced.com/en/2009/03/14/courage-the-cowardly-do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truthtalk13.wordpress.com/category/entheogens-shaman-ayahuaska-mystery-religions/"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en.wikipedia.org/wiki/St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15B6-0BF3-453E-BABD-F43C4B46654E}"/>
              </a:ext>
            </a:extLst>
          </p:cNvPr>
          <p:cNvSpPr>
            <a:spLocks noGrp="1"/>
          </p:cNvSpPr>
          <p:nvPr>
            <p:ph type="ctrTitle"/>
          </p:nvPr>
        </p:nvSpPr>
        <p:spPr>
          <a:xfrm>
            <a:off x="1524000" y="1122363"/>
            <a:ext cx="9144000" cy="2387600"/>
          </a:xfrm>
        </p:spPr>
        <p:txBody>
          <a:bodyPr>
            <a:normAutofit/>
          </a:bodyPr>
          <a:lstStyle/>
          <a:p>
            <a:r>
              <a:rPr lang="en-US" sz="13800" b="1" dirty="0">
                <a:latin typeface="Arial" panose="020B0604020202020204" pitchFamily="34" charset="0"/>
                <a:cs typeface="Arial" panose="020B0604020202020204" pitchFamily="34" charset="0"/>
              </a:rPr>
              <a:t>COURAGE</a:t>
            </a:r>
            <a:endParaRPr lang="en-US"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0EED111-2B07-41DB-ADCD-BAB897F0C564}"/>
              </a:ext>
            </a:extLst>
          </p:cNvPr>
          <p:cNvSpPr txBox="1"/>
          <p:nvPr/>
        </p:nvSpPr>
        <p:spPr>
          <a:xfrm>
            <a:off x="3598606" y="3856703"/>
            <a:ext cx="4977581" cy="707886"/>
          </a:xfrm>
          <a:prstGeom prst="rect">
            <a:avLst/>
          </a:prstGeom>
          <a:noFill/>
        </p:spPr>
        <p:txBody>
          <a:bodyPr wrap="square" rtlCol="0">
            <a:spAutoFit/>
          </a:bodyPr>
          <a:lstStyle/>
          <a:p>
            <a:pPr algn="ctr"/>
            <a:r>
              <a:rPr lang="en-US" sz="4000" dirty="0"/>
              <a:t>By Sukrit </a:t>
            </a:r>
            <a:r>
              <a:rPr lang="en-US" sz="4000" dirty="0" err="1"/>
              <a:t>Narula</a:t>
            </a:r>
            <a:endParaRPr lang="en-US" sz="4000" dirty="0"/>
          </a:p>
        </p:txBody>
      </p:sp>
    </p:spTree>
    <p:extLst>
      <p:ext uri="{BB962C8B-B14F-4D97-AF65-F5344CB8AC3E}">
        <p14:creationId xmlns:p14="http://schemas.microsoft.com/office/powerpoint/2010/main" val="1404750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396B-9FF9-4975-93CB-F5D5B351DF90}"/>
              </a:ext>
            </a:extLst>
          </p:cNvPr>
          <p:cNvSpPr>
            <a:spLocks noGrp="1"/>
          </p:cNvSpPr>
          <p:nvPr>
            <p:ph type="title"/>
          </p:nvPr>
        </p:nvSpPr>
        <p:spPr>
          <a:xfrm>
            <a:off x="838200" y="365125"/>
            <a:ext cx="10515600" cy="1325563"/>
          </a:xfrm>
        </p:spPr>
        <p:txBody>
          <a:bodyPr/>
          <a:lstStyle/>
          <a:p>
            <a:r>
              <a:rPr lang="en-US" dirty="0"/>
              <a:t>Background - COURAGE</a:t>
            </a:r>
          </a:p>
        </p:txBody>
      </p:sp>
      <p:sp>
        <p:nvSpPr>
          <p:cNvPr id="3" name="Content Placeholder 2">
            <a:extLst>
              <a:ext uri="{FF2B5EF4-FFF2-40B4-BE49-F238E27FC236}">
                <a16:creationId xmlns:a16="http://schemas.microsoft.com/office/drawing/2014/main" id="{7102CEB6-F96D-4887-AAC6-7F9589149ED3}"/>
              </a:ext>
            </a:extLst>
          </p:cNvPr>
          <p:cNvSpPr>
            <a:spLocks noGrp="1"/>
          </p:cNvSpPr>
          <p:nvPr>
            <p:ph idx="1"/>
          </p:nvPr>
        </p:nvSpPr>
        <p:spPr/>
        <p:txBody>
          <a:bodyPr/>
          <a:lstStyle/>
          <a:p>
            <a:r>
              <a:rPr lang="en-US" dirty="0"/>
              <a:t>1 million stents performed in year 2004 (American Heart Association Statistics Committee and Stroke Statistics Subcommittee)</a:t>
            </a:r>
          </a:p>
          <a:p>
            <a:r>
              <a:rPr lang="en-US" dirty="0"/>
              <a:t>New York State Angioplasty Registry (2004): 85% were elective (done in patients with stable CAD)</a:t>
            </a:r>
          </a:p>
          <a:p>
            <a:r>
              <a:rPr lang="en-US" dirty="0"/>
              <a:t>ACS evidence favors revascularization. At the time of this trial (2007), stable CAD uncertain (although it still is uncertain to date)</a:t>
            </a:r>
          </a:p>
        </p:txBody>
      </p:sp>
    </p:spTree>
    <p:extLst>
      <p:ext uri="{BB962C8B-B14F-4D97-AF65-F5344CB8AC3E}">
        <p14:creationId xmlns:p14="http://schemas.microsoft.com/office/powerpoint/2010/main" val="355240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5ABF-3FD5-4812-BA9D-E293A568E9E5}"/>
              </a:ext>
            </a:extLst>
          </p:cNvPr>
          <p:cNvSpPr>
            <a:spLocks noGrp="1"/>
          </p:cNvSpPr>
          <p:nvPr>
            <p:ph type="title"/>
          </p:nvPr>
        </p:nvSpPr>
        <p:spPr>
          <a:xfrm>
            <a:off x="838200" y="365125"/>
            <a:ext cx="10515600" cy="1325563"/>
          </a:xfrm>
        </p:spPr>
        <p:txBody>
          <a:bodyPr/>
          <a:lstStyle/>
          <a:p>
            <a:r>
              <a:rPr lang="en-US" dirty="0"/>
              <a:t>COURAGE design</a:t>
            </a:r>
          </a:p>
        </p:txBody>
      </p:sp>
      <p:sp>
        <p:nvSpPr>
          <p:cNvPr id="3" name="Content Placeholder 2">
            <a:extLst>
              <a:ext uri="{FF2B5EF4-FFF2-40B4-BE49-F238E27FC236}">
                <a16:creationId xmlns:a16="http://schemas.microsoft.com/office/drawing/2014/main" id="{1E4201F6-5B47-4DFA-B959-4A59DE9FB146}"/>
              </a:ext>
            </a:extLst>
          </p:cNvPr>
          <p:cNvSpPr>
            <a:spLocks noGrp="1"/>
          </p:cNvSpPr>
          <p:nvPr>
            <p:ph idx="1"/>
          </p:nvPr>
        </p:nvSpPr>
        <p:spPr>
          <a:xfrm>
            <a:off x="838200" y="1825625"/>
            <a:ext cx="10515600" cy="4351338"/>
          </a:xfrm>
        </p:spPr>
        <p:txBody>
          <a:bodyPr>
            <a:normAutofit fontScale="85000" lnSpcReduction="20000"/>
          </a:bodyPr>
          <a:lstStyle/>
          <a:p>
            <a:r>
              <a:rPr lang="en-US" dirty="0"/>
              <a:t>50 Centers in US and Canada</a:t>
            </a:r>
          </a:p>
          <a:p>
            <a:r>
              <a:rPr lang="en-US" dirty="0"/>
              <a:t>Open-label (as opposed to single blind or double blind trial)</a:t>
            </a:r>
          </a:p>
          <a:p>
            <a:r>
              <a:rPr lang="en-US" dirty="0"/>
              <a:t>Parallel-group (as opposed to crossover)</a:t>
            </a:r>
          </a:p>
          <a:p>
            <a:r>
              <a:rPr lang="en-US" dirty="0"/>
              <a:t>Randomized controlled trial (random allocation to treatment/intervention group)</a:t>
            </a:r>
          </a:p>
          <a:p>
            <a:r>
              <a:rPr lang="en-US" dirty="0"/>
              <a:t>Enrollment period from 6/1999 to 1/2004</a:t>
            </a:r>
          </a:p>
          <a:p>
            <a:r>
              <a:rPr lang="en-US" dirty="0"/>
              <a:t>Primary outcome: </a:t>
            </a:r>
            <a:r>
              <a:rPr lang="en-US" u="sng" dirty="0"/>
              <a:t>Composite</a:t>
            </a:r>
            <a:r>
              <a:rPr lang="en-US" dirty="0"/>
              <a:t> of death from any cause and nonfatal MI</a:t>
            </a:r>
          </a:p>
          <a:p>
            <a:r>
              <a:rPr lang="en-US" dirty="0"/>
              <a:t>Median follow-up: 4.6 years</a:t>
            </a:r>
          </a:p>
          <a:p>
            <a:r>
              <a:rPr lang="en-US" dirty="0"/>
              <a:t>Analysis: Intention-to-treat</a:t>
            </a:r>
          </a:p>
          <a:p>
            <a:r>
              <a:rPr lang="en-US" dirty="0"/>
              <a:t>N=2,287 people</a:t>
            </a:r>
          </a:p>
          <a:p>
            <a:pPr lvl="1"/>
            <a:r>
              <a:rPr lang="en-US" u="sng" dirty="0"/>
              <a:t>Percutaneous Coronary Intervention plus Optimal Medical Therapy</a:t>
            </a:r>
            <a:r>
              <a:rPr lang="en-US" dirty="0"/>
              <a:t>: 1,149 people</a:t>
            </a:r>
          </a:p>
          <a:p>
            <a:pPr lvl="1"/>
            <a:r>
              <a:rPr lang="en-US" u="sng" dirty="0"/>
              <a:t>Optimal Medical Therapy alone</a:t>
            </a:r>
            <a:r>
              <a:rPr lang="en-US" dirty="0"/>
              <a:t>: 1,138 people</a:t>
            </a:r>
          </a:p>
        </p:txBody>
      </p:sp>
    </p:spTree>
    <p:extLst>
      <p:ext uri="{BB962C8B-B14F-4D97-AF65-F5344CB8AC3E}">
        <p14:creationId xmlns:p14="http://schemas.microsoft.com/office/powerpoint/2010/main" val="86420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F8D5-610B-48A8-BF10-94BFE77DE9DB}"/>
              </a:ext>
            </a:extLst>
          </p:cNvPr>
          <p:cNvSpPr>
            <a:spLocks noGrp="1"/>
          </p:cNvSpPr>
          <p:nvPr>
            <p:ph type="title"/>
          </p:nvPr>
        </p:nvSpPr>
        <p:spPr/>
        <p:txBody>
          <a:bodyPr/>
          <a:lstStyle/>
          <a:p>
            <a:r>
              <a:rPr lang="en-US" dirty="0"/>
              <a:t>Composite Outcome</a:t>
            </a:r>
          </a:p>
        </p:txBody>
      </p:sp>
      <p:sp>
        <p:nvSpPr>
          <p:cNvPr id="3" name="Content Placeholder 2">
            <a:extLst>
              <a:ext uri="{FF2B5EF4-FFF2-40B4-BE49-F238E27FC236}">
                <a16:creationId xmlns:a16="http://schemas.microsoft.com/office/drawing/2014/main" id="{5369BBDC-D186-4C75-B260-EB808E42D8D9}"/>
              </a:ext>
            </a:extLst>
          </p:cNvPr>
          <p:cNvSpPr>
            <a:spLocks noGrp="1"/>
          </p:cNvSpPr>
          <p:nvPr>
            <p:ph idx="1"/>
          </p:nvPr>
        </p:nvSpPr>
        <p:spPr/>
        <p:txBody>
          <a:bodyPr/>
          <a:lstStyle/>
          <a:p>
            <a:r>
              <a:rPr lang="en-US" dirty="0"/>
              <a:t>What is a composite outcome?</a:t>
            </a:r>
          </a:p>
          <a:p>
            <a:r>
              <a:rPr lang="en-US" dirty="0"/>
              <a:t>Combine outcomes so that if one component occurs, the whole composite occurs</a:t>
            </a:r>
          </a:p>
          <a:p>
            <a:r>
              <a:rPr lang="en-US" dirty="0"/>
              <a:t>Example:</a:t>
            </a:r>
          </a:p>
          <a:p>
            <a:endParaRPr lang="en-US" dirty="0"/>
          </a:p>
        </p:txBody>
      </p:sp>
      <p:graphicFrame>
        <p:nvGraphicFramePr>
          <p:cNvPr id="4" name="Table 3">
            <a:extLst>
              <a:ext uri="{FF2B5EF4-FFF2-40B4-BE49-F238E27FC236}">
                <a16:creationId xmlns:a16="http://schemas.microsoft.com/office/drawing/2014/main" id="{D42EB7CC-3AE7-45FF-AFA9-77666533FF31}"/>
              </a:ext>
            </a:extLst>
          </p:cNvPr>
          <p:cNvGraphicFramePr>
            <a:graphicFrameLocks noGrp="1"/>
          </p:cNvGraphicFramePr>
          <p:nvPr>
            <p:extLst>
              <p:ext uri="{D42A27DB-BD31-4B8C-83A1-F6EECF244321}">
                <p14:modId xmlns:p14="http://schemas.microsoft.com/office/powerpoint/2010/main" val="2751665095"/>
              </p:ext>
            </p:extLst>
          </p:nvPr>
        </p:nvGraphicFramePr>
        <p:xfrm>
          <a:off x="2032000" y="4001294"/>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314442837"/>
                    </a:ext>
                  </a:extLst>
                </a:gridCol>
                <a:gridCol w="2032000">
                  <a:extLst>
                    <a:ext uri="{9D8B030D-6E8A-4147-A177-3AD203B41FA5}">
                      <a16:colId xmlns:a16="http://schemas.microsoft.com/office/drawing/2014/main" val="2566317313"/>
                    </a:ext>
                  </a:extLst>
                </a:gridCol>
                <a:gridCol w="2032000">
                  <a:extLst>
                    <a:ext uri="{9D8B030D-6E8A-4147-A177-3AD203B41FA5}">
                      <a16:colId xmlns:a16="http://schemas.microsoft.com/office/drawing/2014/main" val="1865576603"/>
                    </a:ext>
                  </a:extLst>
                </a:gridCol>
                <a:gridCol w="2032000">
                  <a:extLst>
                    <a:ext uri="{9D8B030D-6E8A-4147-A177-3AD203B41FA5}">
                      <a16:colId xmlns:a16="http://schemas.microsoft.com/office/drawing/2014/main" val="232736117"/>
                    </a:ext>
                  </a:extLst>
                </a:gridCol>
              </a:tblGrid>
              <a:tr h="370840">
                <a:tc>
                  <a:txBody>
                    <a:bodyPr/>
                    <a:lstStyle/>
                    <a:p>
                      <a:r>
                        <a:rPr lang="en-US" dirty="0"/>
                        <a:t>Composite</a:t>
                      </a:r>
                    </a:p>
                  </a:txBody>
                  <a:tcPr/>
                </a:tc>
                <a:tc>
                  <a:txBody>
                    <a:bodyPr/>
                    <a:lstStyle/>
                    <a:p>
                      <a:r>
                        <a:rPr lang="en-US" dirty="0"/>
                        <a:t>Death</a:t>
                      </a:r>
                    </a:p>
                  </a:txBody>
                  <a:tcPr/>
                </a:tc>
                <a:tc>
                  <a:txBody>
                    <a:bodyPr/>
                    <a:lstStyle/>
                    <a:p>
                      <a:r>
                        <a:rPr lang="en-US" dirty="0"/>
                        <a:t>Non-fatal MI</a:t>
                      </a:r>
                    </a:p>
                  </a:txBody>
                  <a:tcPr/>
                </a:tc>
                <a:tc>
                  <a:txBody>
                    <a:bodyPr/>
                    <a:lstStyle/>
                    <a:p>
                      <a:r>
                        <a:rPr lang="en-US" dirty="0"/>
                        <a:t>Non-fatal stroke</a:t>
                      </a:r>
                    </a:p>
                  </a:txBody>
                  <a:tcPr/>
                </a:tc>
                <a:extLst>
                  <a:ext uri="{0D108BD9-81ED-4DB2-BD59-A6C34878D82A}">
                    <a16:rowId xmlns:a16="http://schemas.microsoft.com/office/drawing/2014/main" val="3047364409"/>
                  </a:ext>
                </a:extLst>
              </a:tr>
              <a:tr h="370840">
                <a:tc>
                  <a:txBody>
                    <a:bodyPr/>
                    <a:lstStyle/>
                    <a:p>
                      <a:r>
                        <a:rPr lang="en-US" dirty="0"/>
                        <a:t>Yes</a:t>
                      </a:r>
                    </a:p>
                  </a:txBody>
                  <a:tcPr/>
                </a:tc>
                <a:tc>
                  <a:txBody>
                    <a:bodyPr/>
                    <a:lstStyle/>
                    <a:p>
                      <a:r>
                        <a:rPr lang="en-US" dirty="0"/>
                        <a:t>Yes</a:t>
                      </a:r>
                    </a:p>
                  </a:txBody>
                  <a:tcPr/>
                </a:tc>
                <a:tc>
                  <a:txBody>
                    <a:bodyPr/>
                    <a:lstStyle/>
                    <a:p>
                      <a:r>
                        <a:rPr lang="en-US" dirty="0"/>
                        <a:t>No</a:t>
                      </a:r>
                    </a:p>
                  </a:txBody>
                  <a:tcPr/>
                </a:tc>
                <a:tc>
                  <a:txBody>
                    <a:bodyPr/>
                    <a:lstStyle/>
                    <a:p>
                      <a:r>
                        <a:rPr lang="en-US" dirty="0"/>
                        <a:t>No</a:t>
                      </a:r>
                    </a:p>
                  </a:txBody>
                  <a:tcPr/>
                </a:tc>
                <a:extLst>
                  <a:ext uri="{0D108BD9-81ED-4DB2-BD59-A6C34878D82A}">
                    <a16:rowId xmlns:a16="http://schemas.microsoft.com/office/drawing/2014/main" val="4291447945"/>
                  </a:ext>
                </a:extLst>
              </a:tr>
              <a:tr h="370840">
                <a:tc>
                  <a:txBody>
                    <a:bodyPr/>
                    <a:lstStyle/>
                    <a:p>
                      <a:r>
                        <a:rPr lang="en-US" dirty="0"/>
                        <a:t>Yes</a:t>
                      </a:r>
                    </a:p>
                  </a:txBody>
                  <a:tcPr/>
                </a:tc>
                <a:tc>
                  <a:txBody>
                    <a:bodyPr/>
                    <a:lstStyle/>
                    <a:p>
                      <a:r>
                        <a:rPr lang="en-US" dirty="0"/>
                        <a:t>No</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3992312490"/>
                  </a:ext>
                </a:extLst>
              </a:tr>
              <a:tr h="370840">
                <a:tc>
                  <a:txBody>
                    <a:bodyPr/>
                    <a:lstStyle/>
                    <a:p>
                      <a:r>
                        <a:rPr lang="en-US" dirty="0"/>
                        <a:t>Yes</a:t>
                      </a:r>
                    </a:p>
                  </a:txBody>
                  <a:tcPr/>
                </a:tc>
                <a:tc>
                  <a:txBody>
                    <a:bodyPr/>
                    <a:lstStyle/>
                    <a:p>
                      <a:r>
                        <a:rPr lang="en-US" dirty="0"/>
                        <a:t>No</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631550196"/>
                  </a:ext>
                </a:extLst>
              </a:tr>
              <a:tr h="370840">
                <a:tc>
                  <a:txBody>
                    <a:bodyPr/>
                    <a:lstStyle/>
                    <a:p>
                      <a:r>
                        <a:rPr lang="en-US" dirty="0"/>
                        <a:t>No</a:t>
                      </a:r>
                    </a:p>
                  </a:txBody>
                  <a:tcPr/>
                </a:tc>
                <a:tc>
                  <a:txBody>
                    <a:bodyPr/>
                    <a:lstStyle/>
                    <a:p>
                      <a:r>
                        <a:rPr lang="en-US" dirty="0"/>
                        <a:t>No</a:t>
                      </a:r>
                    </a:p>
                  </a:txBody>
                  <a:tcPr/>
                </a:tc>
                <a:tc>
                  <a:txBody>
                    <a:bodyPr/>
                    <a:lstStyle/>
                    <a:p>
                      <a:r>
                        <a:rPr lang="en-US" dirty="0"/>
                        <a:t>No</a:t>
                      </a:r>
                    </a:p>
                  </a:txBody>
                  <a:tcPr/>
                </a:tc>
                <a:tc>
                  <a:txBody>
                    <a:bodyPr/>
                    <a:lstStyle/>
                    <a:p>
                      <a:r>
                        <a:rPr lang="en-US" dirty="0"/>
                        <a:t>No</a:t>
                      </a:r>
                    </a:p>
                  </a:txBody>
                  <a:tcPr/>
                </a:tc>
                <a:extLst>
                  <a:ext uri="{0D108BD9-81ED-4DB2-BD59-A6C34878D82A}">
                    <a16:rowId xmlns:a16="http://schemas.microsoft.com/office/drawing/2014/main" val="3202748019"/>
                  </a:ext>
                </a:extLst>
              </a:tr>
            </a:tbl>
          </a:graphicData>
        </a:graphic>
      </p:graphicFrame>
    </p:spTree>
    <p:extLst>
      <p:ext uri="{BB962C8B-B14F-4D97-AF65-F5344CB8AC3E}">
        <p14:creationId xmlns:p14="http://schemas.microsoft.com/office/powerpoint/2010/main" val="194454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B57B-A787-4234-82AF-B96BB26A8539}"/>
              </a:ext>
            </a:extLst>
          </p:cNvPr>
          <p:cNvSpPr>
            <a:spLocks noGrp="1"/>
          </p:cNvSpPr>
          <p:nvPr>
            <p:ph type="title"/>
          </p:nvPr>
        </p:nvSpPr>
        <p:spPr/>
        <p:txBody>
          <a:bodyPr/>
          <a:lstStyle/>
          <a:p>
            <a:r>
              <a:rPr lang="en-US" dirty="0"/>
              <a:t>Composite Outcome</a:t>
            </a:r>
          </a:p>
        </p:txBody>
      </p:sp>
      <p:sp>
        <p:nvSpPr>
          <p:cNvPr id="3" name="Content Placeholder 2">
            <a:extLst>
              <a:ext uri="{FF2B5EF4-FFF2-40B4-BE49-F238E27FC236}">
                <a16:creationId xmlns:a16="http://schemas.microsoft.com/office/drawing/2014/main" id="{1F1BD5AE-8A04-4B75-BF07-F09C1584F6A9}"/>
              </a:ext>
            </a:extLst>
          </p:cNvPr>
          <p:cNvSpPr>
            <a:spLocks noGrp="1"/>
          </p:cNvSpPr>
          <p:nvPr>
            <p:ph idx="1"/>
          </p:nvPr>
        </p:nvSpPr>
        <p:spPr/>
        <p:txBody>
          <a:bodyPr>
            <a:normAutofit lnSpcReduction="10000"/>
          </a:bodyPr>
          <a:lstStyle/>
          <a:p>
            <a:r>
              <a:rPr lang="en-US" dirty="0"/>
              <a:t>Why do it?</a:t>
            </a:r>
          </a:p>
          <a:p>
            <a:pPr lvl="1"/>
            <a:r>
              <a:rPr lang="en-US" dirty="0"/>
              <a:t>Sample size. If you have a higher event rate, your sample size does not need to be as large to show a difference. </a:t>
            </a:r>
          </a:p>
          <a:p>
            <a:pPr lvl="1"/>
            <a:r>
              <a:rPr lang="en-US" dirty="0"/>
              <a:t>Follow-up concerns. You are not waiting around for rare events to happen. </a:t>
            </a:r>
          </a:p>
          <a:p>
            <a:r>
              <a:rPr lang="en-US" dirty="0"/>
              <a:t>Assumption #1: avoiding any one outcome is as desirable as avoiding another</a:t>
            </a:r>
          </a:p>
          <a:p>
            <a:r>
              <a:rPr lang="en-US" dirty="0"/>
              <a:t>Assumption #2: Impact of intervention should be equitable on each component of the composite in order for interpretation to be meaningful</a:t>
            </a:r>
          </a:p>
          <a:p>
            <a:r>
              <a:rPr lang="en-US" dirty="0"/>
              <a:t>Assumption #3: Does each individual endpoint within the composite occur with similar frequency?</a:t>
            </a:r>
          </a:p>
          <a:p>
            <a:endParaRPr lang="en-US" dirty="0"/>
          </a:p>
        </p:txBody>
      </p:sp>
      <p:sp>
        <p:nvSpPr>
          <p:cNvPr id="4" name="TextBox 3">
            <a:extLst>
              <a:ext uri="{FF2B5EF4-FFF2-40B4-BE49-F238E27FC236}">
                <a16:creationId xmlns:a16="http://schemas.microsoft.com/office/drawing/2014/main" id="{22F96C47-EDDE-49B4-81C8-8AC24FBD2E5A}"/>
              </a:ext>
            </a:extLst>
          </p:cNvPr>
          <p:cNvSpPr txBox="1"/>
          <p:nvPr/>
        </p:nvSpPr>
        <p:spPr>
          <a:xfrm>
            <a:off x="7046686" y="5972629"/>
            <a:ext cx="3708400" cy="646331"/>
          </a:xfrm>
          <a:prstGeom prst="rect">
            <a:avLst/>
          </a:prstGeom>
          <a:noFill/>
        </p:spPr>
        <p:txBody>
          <a:bodyPr wrap="square" rtlCol="0">
            <a:spAutoFit/>
          </a:bodyPr>
          <a:lstStyle/>
          <a:p>
            <a:r>
              <a:rPr lang="en-US" dirty="0"/>
              <a:t>*credit to Terry </a:t>
            </a:r>
            <a:r>
              <a:rPr lang="en-US" dirty="0" err="1"/>
              <a:t>Shaneyfelt</a:t>
            </a:r>
            <a:r>
              <a:rPr lang="en-US" dirty="0"/>
              <a:t> MD at UAB for examples in slides 14-16</a:t>
            </a:r>
          </a:p>
        </p:txBody>
      </p:sp>
    </p:spTree>
    <p:extLst>
      <p:ext uri="{BB962C8B-B14F-4D97-AF65-F5344CB8AC3E}">
        <p14:creationId xmlns:p14="http://schemas.microsoft.com/office/powerpoint/2010/main" val="340273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4A6F-CF30-4C6D-AD62-66B505A8772D}"/>
              </a:ext>
            </a:extLst>
          </p:cNvPr>
          <p:cNvSpPr>
            <a:spLocks noGrp="1"/>
          </p:cNvSpPr>
          <p:nvPr>
            <p:ph type="title"/>
          </p:nvPr>
        </p:nvSpPr>
        <p:spPr/>
        <p:txBody>
          <a:bodyPr/>
          <a:lstStyle/>
          <a:p>
            <a:r>
              <a:rPr lang="en-US" dirty="0"/>
              <a:t>Example of Bad Composite</a:t>
            </a:r>
          </a:p>
        </p:txBody>
      </p:sp>
      <p:sp>
        <p:nvSpPr>
          <p:cNvPr id="3" name="Content Placeholder 2">
            <a:extLst>
              <a:ext uri="{FF2B5EF4-FFF2-40B4-BE49-F238E27FC236}">
                <a16:creationId xmlns:a16="http://schemas.microsoft.com/office/drawing/2014/main" id="{3AF3FCAE-AE27-4020-A623-2C711412315D}"/>
              </a:ext>
            </a:extLst>
          </p:cNvPr>
          <p:cNvSpPr>
            <a:spLocks noGrp="1"/>
          </p:cNvSpPr>
          <p:nvPr>
            <p:ph idx="1"/>
          </p:nvPr>
        </p:nvSpPr>
        <p:spPr/>
        <p:txBody>
          <a:bodyPr/>
          <a:lstStyle/>
          <a:p>
            <a:r>
              <a:rPr lang="en-US" dirty="0"/>
              <a:t>In 1999, there was an RCT done on corticosteroids as a treatment for COPD exacerbation. This was their composite outcome:</a:t>
            </a:r>
          </a:p>
          <a:p>
            <a:pPr lvl="1"/>
            <a:r>
              <a:rPr lang="en-US" dirty="0"/>
              <a:t>Death</a:t>
            </a:r>
          </a:p>
          <a:p>
            <a:pPr lvl="1"/>
            <a:r>
              <a:rPr lang="en-US" dirty="0"/>
              <a:t>Need for intubation</a:t>
            </a:r>
          </a:p>
          <a:p>
            <a:pPr lvl="1"/>
            <a:r>
              <a:rPr lang="en-US" dirty="0"/>
              <a:t>Administration of steroids</a:t>
            </a:r>
          </a:p>
          <a:p>
            <a:r>
              <a:rPr lang="en-US" dirty="0"/>
              <a:t>NEJM!</a:t>
            </a:r>
          </a:p>
        </p:txBody>
      </p:sp>
      <p:sp>
        <p:nvSpPr>
          <p:cNvPr id="5" name="TextBox 4">
            <a:extLst>
              <a:ext uri="{FF2B5EF4-FFF2-40B4-BE49-F238E27FC236}">
                <a16:creationId xmlns:a16="http://schemas.microsoft.com/office/drawing/2014/main" id="{059F4F0B-C8EB-4B2E-9587-D7E7315F4F1E}"/>
              </a:ext>
            </a:extLst>
          </p:cNvPr>
          <p:cNvSpPr txBox="1"/>
          <p:nvPr/>
        </p:nvSpPr>
        <p:spPr>
          <a:xfrm>
            <a:off x="6705600" y="3069771"/>
            <a:ext cx="4709886" cy="3139321"/>
          </a:xfrm>
          <a:prstGeom prst="rect">
            <a:avLst/>
          </a:prstGeom>
          <a:noFill/>
        </p:spPr>
        <p:txBody>
          <a:bodyPr wrap="square" rtlCol="0">
            <a:spAutoFit/>
          </a:bodyPr>
          <a:lstStyle/>
          <a:p>
            <a:r>
              <a:rPr lang="en-US" dirty="0"/>
              <a:t>Assumption #1: avoiding any one outcome is as desirable as avoiding another</a:t>
            </a:r>
          </a:p>
          <a:p>
            <a:r>
              <a:rPr lang="en-US" dirty="0"/>
              <a:t>Assumption #2: Impact of intervention should be equitable on each component of the composite in order for interpretation to be meaningful i.e. relative risk reductions should be similar</a:t>
            </a:r>
          </a:p>
          <a:p>
            <a:r>
              <a:rPr lang="en-US" dirty="0"/>
              <a:t>Assumption #3: Does each individual endpoint within the composite occur with similar frequency?</a:t>
            </a:r>
          </a:p>
          <a:p>
            <a:endParaRPr lang="en-US" dirty="0"/>
          </a:p>
        </p:txBody>
      </p:sp>
    </p:spTree>
    <p:extLst>
      <p:ext uri="{BB962C8B-B14F-4D97-AF65-F5344CB8AC3E}">
        <p14:creationId xmlns:p14="http://schemas.microsoft.com/office/powerpoint/2010/main" val="232372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5E02-55E2-4E2C-95DF-40920F8254CC}"/>
              </a:ext>
            </a:extLst>
          </p:cNvPr>
          <p:cNvSpPr>
            <a:spLocks noGrp="1"/>
          </p:cNvSpPr>
          <p:nvPr>
            <p:ph type="title"/>
          </p:nvPr>
        </p:nvSpPr>
        <p:spPr/>
        <p:txBody>
          <a:bodyPr/>
          <a:lstStyle/>
          <a:p>
            <a:r>
              <a:rPr lang="en-US" dirty="0"/>
              <a:t>TIME Trial</a:t>
            </a:r>
          </a:p>
        </p:txBody>
      </p:sp>
      <p:graphicFrame>
        <p:nvGraphicFramePr>
          <p:cNvPr id="6" name="Content Placeholder 5">
            <a:extLst>
              <a:ext uri="{FF2B5EF4-FFF2-40B4-BE49-F238E27FC236}">
                <a16:creationId xmlns:a16="http://schemas.microsoft.com/office/drawing/2014/main" id="{7D02AD15-6313-4255-B8F1-9C3129F6778C}"/>
              </a:ext>
            </a:extLst>
          </p:cNvPr>
          <p:cNvGraphicFramePr>
            <a:graphicFrameLocks noGrp="1"/>
          </p:cNvGraphicFramePr>
          <p:nvPr>
            <p:ph idx="1"/>
            <p:extLst>
              <p:ext uri="{D42A27DB-BD31-4B8C-83A1-F6EECF244321}">
                <p14:modId xmlns:p14="http://schemas.microsoft.com/office/powerpoint/2010/main" val="1323624571"/>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96067818"/>
                    </a:ext>
                  </a:extLst>
                </a:gridCol>
                <a:gridCol w="3505200">
                  <a:extLst>
                    <a:ext uri="{9D8B030D-6E8A-4147-A177-3AD203B41FA5}">
                      <a16:colId xmlns:a16="http://schemas.microsoft.com/office/drawing/2014/main" val="1589110282"/>
                    </a:ext>
                  </a:extLst>
                </a:gridCol>
                <a:gridCol w="3505200">
                  <a:extLst>
                    <a:ext uri="{9D8B030D-6E8A-4147-A177-3AD203B41FA5}">
                      <a16:colId xmlns:a16="http://schemas.microsoft.com/office/drawing/2014/main" val="1110530133"/>
                    </a:ext>
                  </a:extLst>
                </a:gridCol>
              </a:tblGrid>
              <a:tr h="370840">
                <a:tc>
                  <a:txBody>
                    <a:bodyPr/>
                    <a:lstStyle/>
                    <a:p>
                      <a:r>
                        <a:rPr lang="en-US" dirty="0"/>
                        <a:t>End Point</a:t>
                      </a:r>
                    </a:p>
                  </a:txBody>
                  <a:tcPr/>
                </a:tc>
                <a:tc>
                  <a:txBody>
                    <a:bodyPr/>
                    <a:lstStyle/>
                    <a:p>
                      <a:r>
                        <a:rPr lang="en-US" dirty="0"/>
                        <a:t>Invasive</a:t>
                      </a:r>
                    </a:p>
                  </a:txBody>
                  <a:tcPr/>
                </a:tc>
                <a:tc>
                  <a:txBody>
                    <a:bodyPr/>
                    <a:lstStyle/>
                    <a:p>
                      <a:r>
                        <a:rPr lang="en-US" dirty="0"/>
                        <a:t>Medical</a:t>
                      </a:r>
                    </a:p>
                  </a:txBody>
                  <a:tcPr/>
                </a:tc>
                <a:extLst>
                  <a:ext uri="{0D108BD9-81ED-4DB2-BD59-A6C34878D82A}">
                    <a16:rowId xmlns:a16="http://schemas.microsoft.com/office/drawing/2014/main" val="745329243"/>
                  </a:ext>
                </a:extLst>
              </a:tr>
              <a:tr h="370840">
                <a:tc>
                  <a:txBody>
                    <a:bodyPr/>
                    <a:lstStyle/>
                    <a:p>
                      <a:r>
                        <a:rPr lang="en-US" dirty="0"/>
                        <a:t>Composite End Point</a:t>
                      </a:r>
                    </a:p>
                  </a:txBody>
                  <a:tcPr/>
                </a:tc>
                <a:tc>
                  <a:txBody>
                    <a:bodyPr/>
                    <a:lstStyle/>
                    <a:p>
                      <a:r>
                        <a:rPr lang="en-US" dirty="0"/>
                        <a:t>39</a:t>
                      </a:r>
                    </a:p>
                  </a:txBody>
                  <a:tcPr/>
                </a:tc>
                <a:tc>
                  <a:txBody>
                    <a:bodyPr/>
                    <a:lstStyle/>
                    <a:p>
                      <a:r>
                        <a:rPr lang="en-US" dirty="0"/>
                        <a:t>95</a:t>
                      </a:r>
                    </a:p>
                  </a:txBody>
                  <a:tcPr/>
                </a:tc>
                <a:extLst>
                  <a:ext uri="{0D108BD9-81ED-4DB2-BD59-A6C34878D82A}">
                    <a16:rowId xmlns:a16="http://schemas.microsoft.com/office/drawing/2014/main" val="429580327"/>
                  </a:ext>
                </a:extLst>
              </a:tr>
              <a:tr h="370840">
                <a:tc>
                  <a:txBody>
                    <a:bodyPr/>
                    <a:lstStyle/>
                    <a:p>
                      <a:r>
                        <a:rPr lang="en-US" dirty="0"/>
                        <a:t>Death</a:t>
                      </a:r>
                    </a:p>
                  </a:txBody>
                  <a:tcPr/>
                </a:tc>
                <a:tc>
                  <a:txBody>
                    <a:bodyPr/>
                    <a:lstStyle/>
                    <a:p>
                      <a:r>
                        <a:rPr lang="en-US" dirty="0"/>
                        <a:t>17</a:t>
                      </a:r>
                    </a:p>
                  </a:txBody>
                  <a:tcPr/>
                </a:tc>
                <a:tc>
                  <a:txBody>
                    <a:bodyPr/>
                    <a:lstStyle/>
                    <a:p>
                      <a:r>
                        <a:rPr lang="en-US" dirty="0"/>
                        <a:t>12</a:t>
                      </a:r>
                    </a:p>
                  </a:txBody>
                  <a:tcPr/>
                </a:tc>
                <a:extLst>
                  <a:ext uri="{0D108BD9-81ED-4DB2-BD59-A6C34878D82A}">
                    <a16:rowId xmlns:a16="http://schemas.microsoft.com/office/drawing/2014/main" val="3046089033"/>
                  </a:ext>
                </a:extLst>
              </a:tr>
              <a:tr h="370840">
                <a:tc>
                  <a:txBody>
                    <a:bodyPr/>
                    <a:lstStyle/>
                    <a:p>
                      <a:r>
                        <a:rPr lang="en-US" dirty="0"/>
                        <a:t>Non-fatal MI</a:t>
                      </a:r>
                    </a:p>
                  </a:txBody>
                  <a:tcPr/>
                </a:tc>
                <a:tc>
                  <a:txBody>
                    <a:bodyPr/>
                    <a:lstStyle/>
                    <a:p>
                      <a:r>
                        <a:rPr lang="en-US" dirty="0"/>
                        <a:t>14</a:t>
                      </a:r>
                    </a:p>
                  </a:txBody>
                  <a:tcPr/>
                </a:tc>
                <a:tc>
                  <a:txBody>
                    <a:bodyPr/>
                    <a:lstStyle/>
                    <a:p>
                      <a:r>
                        <a:rPr lang="en-US" dirty="0"/>
                        <a:t>20</a:t>
                      </a:r>
                    </a:p>
                  </a:txBody>
                  <a:tcPr/>
                </a:tc>
                <a:extLst>
                  <a:ext uri="{0D108BD9-81ED-4DB2-BD59-A6C34878D82A}">
                    <a16:rowId xmlns:a16="http://schemas.microsoft.com/office/drawing/2014/main" val="3065561880"/>
                  </a:ext>
                </a:extLst>
              </a:tr>
              <a:tr h="370840">
                <a:tc>
                  <a:txBody>
                    <a:bodyPr/>
                    <a:lstStyle/>
                    <a:p>
                      <a:r>
                        <a:rPr lang="en-US" dirty="0"/>
                        <a:t>Admission for ACS</a:t>
                      </a:r>
                    </a:p>
                  </a:txBody>
                  <a:tcPr/>
                </a:tc>
                <a:tc>
                  <a:txBody>
                    <a:bodyPr/>
                    <a:lstStyle/>
                    <a:p>
                      <a:r>
                        <a:rPr lang="en-US" dirty="0"/>
                        <a:t>28</a:t>
                      </a:r>
                    </a:p>
                  </a:txBody>
                  <a:tcPr/>
                </a:tc>
                <a:tc>
                  <a:txBody>
                    <a:bodyPr/>
                    <a:lstStyle/>
                    <a:p>
                      <a:r>
                        <a:rPr lang="en-US" dirty="0"/>
                        <a:t>106</a:t>
                      </a:r>
                    </a:p>
                  </a:txBody>
                  <a:tcPr/>
                </a:tc>
                <a:extLst>
                  <a:ext uri="{0D108BD9-81ED-4DB2-BD59-A6C34878D82A}">
                    <a16:rowId xmlns:a16="http://schemas.microsoft.com/office/drawing/2014/main" val="2876819962"/>
                  </a:ext>
                </a:extLst>
              </a:tr>
            </a:tbl>
          </a:graphicData>
        </a:graphic>
      </p:graphicFrame>
      <p:sp>
        <p:nvSpPr>
          <p:cNvPr id="5" name="TextBox 4">
            <a:extLst>
              <a:ext uri="{FF2B5EF4-FFF2-40B4-BE49-F238E27FC236}">
                <a16:creationId xmlns:a16="http://schemas.microsoft.com/office/drawing/2014/main" id="{EE6169D2-03EA-4B8D-9692-1B8BB1319679}"/>
              </a:ext>
            </a:extLst>
          </p:cNvPr>
          <p:cNvSpPr txBox="1"/>
          <p:nvPr/>
        </p:nvSpPr>
        <p:spPr>
          <a:xfrm>
            <a:off x="7297056" y="3948811"/>
            <a:ext cx="4709886" cy="3139321"/>
          </a:xfrm>
          <a:prstGeom prst="rect">
            <a:avLst/>
          </a:prstGeom>
          <a:noFill/>
        </p:spPr>
        <p:txBody>
          <a:bodyPr wrap="square" rtlCol="0">
            <a:spAutoFit/>
          </a:bodyPr>
          <a:lstStyle/>
          <a:p>
            <a:r>
              <a:rPr lang="en-US" dirty="0"/>
              <a:t>Assumption #1: avoiding any one outcome is as desirable as avoiding another</a:t>
            </a:r>
          </a:p>
          <a:p>
            <a:r>
              <a:rPr lang="en-US" dirty="0"/>
              <a:t>Assumption #2: Impact of intervention should be equitable on each component of the composite in order for interpretation to be meaningful i.e. relative risk reductions should be similar</a:t>
            </a:r>
          </a:p>
          <a:p>
            <a:r>
              <a:rPr lang="en-US" dirty="0"/>
              <a:t>Assumption #3: Does each individual endpoint within the composite occur with similar frequency?</a:t>
            </a:r>
          </a:p>
          <a:p>
            <a:endParaRPr lang="en-US" dirty="0"/>
          </a:p>
        </p:txBody>
      </p:sp>
    </p:spTree>
    <p:extLst>
      <p:ext uri="{BB962C8B-B14F-4D97-AF65-F5344CB8AC3E}">
        <p14:creationId xmlns:p14="http://schemas.microsoft.com/office/powerpoint/2010/main" val="94755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CF87-8735-4430-A874-7A541DDAFAA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400BFD9-A45A-4F5B-9EB3-8324963F7FDF}"/>
              </a:ext>
            </a:extLst>
          </p:cNvPr>
          <p:cNvPicPr>
            <a:picLocks noChangeAspect="1"/>
          </p:cNvPicPr>
          <p:nvPr/>
        </p:nvPicPr>
        <p:blipFill>
          <a:blip r:embed="rId2"/>
          <a:stretch>
            <a:fillRect/>
          </a:stretch>
        </p:blipFill>
        <p:spPr>
          <a:xfrm>
            <a:off x="132383" y="1578390"/>
            <a:ext cx="6979848" cy="4819785"/>
          </a:xfrm>
          <a:prstGeom prst="rect">
            <a:avLst/>
          </a:prstGeom>
        </p:spPr>
      </p:pic>
      <p:sp>
        <p:nvSpPr>
          <p:cNvPr id="5" name="TextBox 4">
            <a:extLst>
              <a:ext uri="{FF2B5EF4-FFF2-40B4-BE49-F238E27FC236}">
                <a16:creationId xmlns:a16="http://schemas.microsoft.com/office/drawing/2014/main" id="{A1780C63-B8B9-4F44-9590-3A48B6D3A202}"/>
              </a:ext>
            </a:extLst>
          </p:cNvPr>
          <p:cNvSpPr txBox="1"/>
          <p:nvPr/>
        </p:nvSpPr>
        <p:spPr>
          <a:xfrm>
            <a:off x="7250117" y="2562431"/>
            <a:ext cx="4709886" cy="3139321"/>
          </a:xfrm>
          <a:prstGeom prst="rect">
            <a:avLst/>
          </a:prstGeom>
          <a:noFill/>
        </p:spPr>
        <p:txBody>
          <a:bodyPr wrap="square" rtlCol="0">
            <a:spAutoFit/>
          </a:bodyPr>
          <a:lstStyle/>
          <a:p>
            <a:r>
              <a:rPr lang="en-US" dirty="0"/>
              <a:t>Assumption #1: avoiding any one outcome is as desirable as avoiding another</a:t>
            </a:r>
          </a:p>
          <a:p>
            <a:r>
              <a:rPr lang="en-US" dirty="0"/>
              <a:t>Assumption #2: Impact of intervention should be equitable on each component of the composite in order for interpretation to be meaningful i.e. relative risk reductions should be similar</a:t>
            </a:r>
          </a:p>
          <a:p>
            <a:r>
              <a:rPr lang="en-US" dirty="0"/>
              <a:t>Assumption #3: Does each individual endpoint within the composite occur with similar frequency?</a:t>
            </a:r>
          </a:p>
          <a:p>
            <a:endParaRPr lang="en-US" dirty="0"/>
          </a:p>
        </p:txBody>
      </p:sp>
    </p:spTree>
    <p:extLst>
      <p:ext uri="{BB962C8B-B14F-4D97-AF65-F5344CB8AC3E}">
        <p14:creationId xmlns:p14="http://schemas.microsoft.com/office/powerpoint/2010/main" val="327849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3" descr="A screenshot of a cell phone&#10;&#10;Description generated with very high confidence">
            <a:extLst>
              <a:ext uri="{FF2B5EF4-FFF2-40B4-BE49-F238E27FC236}">
                <a16:creationId xmlns:a16="http://schemas.microsoft.com/office/drawing/2014/main" id="{0DAC5F32-979C-4868-9A4B-6434FB2AB97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9456"/>
          <a:stretch/>
        </p:blipFill>
        <p:spPr bwMode="auto">
          <a:xfrm>
            <a:off x="1779231" y="1096238"/>
            <a:ext cx="7842739" cy="406358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057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3" descr="A screenshot of a cell phone&#10;&#10;Description generated with very high confidence">
            <a:extLst>
              <a:ext uri="{FF2B5EF4-FFF2-40B4-BE49-F238E27FC236}">
                <a16:creationId xmlns:a16="http://schemas.microsoft.com/office/drawing/2014/main" id="{0DAC5F32-979C-4868-9A4B-6434FB2AB97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0407"/>
          <a:stretch/>
        </p:blipFill>
        <p:spPr bwMode="auto">
          <a:xfrm>
            <a:off x="2667284" y="914400"/>
            <a:ext cx="6857431" cy="5222428"/>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515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0ACF-8D3C-4375-8232-35C6911001CB}"/>
              </a:ext>
            </a:extLst>
          </p:cNvPr>
          <p:cNvSpPr>
            <a:spLocks noGrp="1"/>
          </p:cNvSpPr>
          <p:nvPr>
            <p:ph type="title"/>
          </p:nvPr>
        </p:nvSpPr>
        <p:spPr>
          <a:xfrm>
            <a:off x="838200" y="365125"/>
            <a:ext cx="10515600" cy="1325563"/>
          </a:xfrm>
        </p:spPr>
        <p:txBody>
          <a:bodyPr/>
          <a:lstStyle/>
          <a:p>
            <a:r>
              <a:rPr lang="en-US" dirty="0"/>
              <a:t>COURAGE inclusion criteria</a:t>
            </a:r>
          </a:p>
        </p:txBody>
      </p:sp>
      <p:sp>
        <p:nvSpPr>
          <p:cNvPr id="3" name="Content Placeholder 2">
            <a:extLst>
              <a:ext uri="{FF2B5EF4-FFF2-40B4-BE49-F238E27FC236}">
                <a16:creationId xmlns:a16="http://schemas.microsoft.com/office/drawing/2014/main" id="{A0C2E92D-04F6-4576-8F78-CC5BBFE0E3C3}"/>
              </a:ext>
            </a:extLst>
          </p:cNvPr>
          <p:cNvSpPr>
            <a:spLocks noGrp="1"/>
          </p:cNvSpPr>
          <p:nvPr>
            <p:ph idx="1"/>
          </p:nvPr>
        </p:nvSpPr>
        <p:spPr>
          <a:xfrm>
            <a:off x="838200" y="1825625"/>
            <a:ext cx="10515600" cy="4351338"/>
          </a:xfrm>
        </p:spPr>
        <p:txBody>
          <a:bodyPr/>
          <a:lstStyle/>
          <a:p>
            <a:r>
              <a:rPr lang="en-US" dirty="0"/>
              <a:t>Stable CAD</a:t>
            </a:r>
          </a:p>
          <a:p>
            <a:r>
              <a:rPr lang="en-US" dirty="0"/>
              <a:t>Canadian Cardiovascular Society (CCS) class I, II, III or stabilized class IV angina</a:t>
            </a:r>
          </a:p>
          <a:p>
            <a:r>
              <a:rPr lang="en-US" dirty="0"/>
              <a:t>At least 70% stenosis in at least one coronary artery</a:t>
            </a:r>
          </a:p>
          <a:p>
            <a:r>
              <a:rPr lang="en-US" dirty="0"/>
              <a:t>Objective myocardial ischemia, with any of:</a:t>
            </a:r>
          </a:p>
          <a:p>
            <a:pPr lvl="1"/>
            <a:r>
              <a:rPr lang="en-US" dirty="0"/>
              <a:t>Substantial changes in ST segment depression</a:t>
            </a:r>
          </a:p>
          <a:p>
            <a:pPr lvl="1"/>
            <a:r>
              <a:rPr lang="en-US" dirty="0"/>
              <a:t>T wave inversion on the resting EKG</a:t>
            </a:r>
          </a:p>
          <a:p>
            <a:pPr lvl="1"/>
            <a:r>
              <a:rPr lang="en-US" dirty="0"/>
              <a:t>Inducible ischemia with either exercise or pharmacologic stress test</a:t>
            </a:r>
          </a:p>
          <a:p>
            <a:pPr lvl="1"/>
            <a:r>
              <a:rPr lang="en-US" dirty="0"/>
              <a:t>80% stenosis with classic angina without provocative testing</a:t>
            </a:r>
          </a:p>
          <a:p>
            <a:endParaRPr lang="en-US" dirty="0"/>
          </a:p>
        </p:txBody>
      </p:sp>
    </p:spTree>
    <p:extLst>
      <p:ext uri="{BB962C8B-B14F-4D97-AF65-F5344CB8AC3E}">
        <p14:creationId xmlns:p14="http://schemas.microsoft.com/office/powerpoint/2010/main" val="145091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screenshot of a cell phone&#10;&#10;Description generated with high confidence">
            <a:extLst>
              <a:ext uri="{FF2B5EF4-FFF2-40B4-BE49-F238E27FC236}">
                <a16:creationId xmlns:a16="http://schemas.microsoft.com/office/drawing/2014/main" id="{D23EAC05-2174-4249-B2A8-56C8E107EE0D}"/>
              </a:ext>
            </a:extLst>
          </p:cNvPr>
          <p:cNvPicPr>
            <a:picLocks noGrp="1" noChangeAspect="1"/>
          </p:cNvPicPr>
          <p:nvPr>
            <p:ph idx="1"/>
          </p:nvPr>
        </p:nvPicPr>
        <p:blipFill>
          <a:blip r:embed="rId2"/>
          <a:stretch>
            <a:fillRect/>
          </a:stretch>
        </p:blipFill>
        <p:spPr>
          <a:xfrm>
            <a:off x="643467" y="2004834"/>
            <a:ext cx="10905066" cy="3734984"/>
          </a:xfrm>
          <a:prstGeom prst="rect">
            <a:avLst/>
          </a:prstGeom>
        </p:spPr>
      </p:pic>
    </p:spTree>
    <p:extLst>
      <p:ext uri="{BB962C8B-B14F-4D97-AF65-F5344CB8AC3E}">
        <p14:creationId xmlns:p14="http://schemas.microsoft.com/office/powerpoint/2010/main" val="625829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21C0C8-8EF9-47A9-ACA7-6CD29B578108}"/>
              </a:ext>
            </a:extLst>
          </p:cNvPr>
          <p:cNvPicPr>
            <a:picLocks noChangeAspect="1"/>
          </p:cNvPicPr>
          <p:nvPr/>
        </p:nvPicPr>
        <p:blipFill>
          <a:blip r:embed="rId2"/>
          <a:stretch>
            <a:fillRect/>
          </a:stretch>
        </p:blipFill>
        <p:spPr>
          <a:xfrm>
            <a:off x="2668014" y="163285"/>
            <a:ext cx="6855972" cy="6531429"/>
          </a:xfrm>
          <a:prstGeom prst="rect">
            <a:avLst/>
          </a:prstGeom>
        </p:spPr>
      </p:pic>
    </p:spTree>
    <p:extLst>
      <p:ext uri="{BB962C8B-B14F-4D97-AF65-F5344CB8AC3E}">
        <p14:creationId xmlns:p14="http://schemas.microsoft.com/office/powerpoint/2010/main" val="1067803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A480-AE48-458F-8456-440EA5BB17AA}"/>
              </a:ext>
            </a:extLst>
          </p:cNvPr>
          <p:cNvSpPr>
            <a:spLocks noGrp="1"/>
          </p:cNvSpPr>
          <p:nvPr>
            <p:ph type="title"/>
          </p:nvPr>
        </p:nvSpPr>
        <p:spPr/>
        <p:txBody>
          <a:bodyPr/>
          <a:lstStyle/>
          <a:p>
            <a:r>
              <a:rPr lang="en-US" dirty="0"/>
              <a:t>Courage exclusion criteria</a:t>
            </a:r>
          </a:p>
        </p:txBody>
      </p:sp>
      <p:sp>
        <p:nvSpPr>
          <p:cNvPr id="3" name="Content Placeholder 2">
            <a:extLst>
              <a:ext uri="{FF2B5EF4-FFF2-40B4-BE49-F238E27FC236}">
                <a16:creationId xmlns:a16="http://schemas.microsoft.com/office/drawing/2014/main" id="{0314E4C1-0A8B-449B-93BA-FC6E3E0433A9}"/>
              </a:ext>
            </a:extLst>
          </p:cNvPr>
          <p:cNvSpPr>
            <a:spLocks noGrp="1"/>
          </p:cNvSpPr>
          <p:nvPr>
            <p:ph idx="1"/>
          </p:nvPr>
        </p:nvSpPr>
        <p:spPr>
          <a:xfrm>
            <a:off x="838200" y="1831376"/>
            <a:ext cx="10515600" cy="4351338"/>
          </a:xfrm>
        </p:spPr>
        <p:txBody>
          <a:bodyPr>
            <a:normAutofit lnSpcReduction="10000"/>
          </a:bodyPr>
          <a:lstStyle/>
          <a:p>
            <a:r>
              <a:rPr lang="en-US" dirty="0"/>
              <a:t>Persistent CCS class IV angina</a:t>
            </a:r>
          </a:p>
          <a:p>
            <a:r>
              <a:rPr lang="en-US" dirty="0"/>
              <a:t>Markedly positive treadmill test (significant ST segment depressions and/or hypotensive response during stage I of Bruce protocol)</a:t>
            </a:r>
          </a:p>
          <a:p>
            <a:r>
              <a:rPr lang="en-US" dirty="0"/>
              <a:t>LVEF &lt;30%</a:t>
            </a:r>
          </a:p>
          <a:p>
            <a:r>
              <a:rPr lang="en-US" dirty="0"/>
              <a:t>Refractory CHF</a:t>
            </a:r>
          </a:p>
          <a:p>
            <a:r>
              <a:rPr lang="en-US" dirty="0"/>
              <a:t>Cardiogenic shock</a:t>
            </a:r>
          </a:p>
          <a:p>
            <a:r>
              <a:rPr lang="en-US" dirty="0"/>
              <a:t>≥50% left main disease</a:t>
            </a:r>
          </a:p>
          <a:p>
            <a:r>
              <a:rPr lang="en-US" dirty="0"/>
              <a:t>Revascularization within the previous 6 months</a:t>
            </a:r>
          </a:p>
          <a:p>
            <a:r>
              <a:rPr lang="en-US" dirty="0"/>
              <a:t>Coronary lesions deemed unsuitable for PCI</a:t>
            </a:r>
          </a:p>
          <a:p>
            <a:endParaRPr lang="en-US" dirty="0"/>
          </a:p>
        </p:txBody>
      </p:sp>
    </p:spTree>
    <p:extLst>
      <p:ext uri="{BB962C8B-B14F-4D97-AF65-F5344CB8AC3E}">
        <p14:creationId xmlns:p14="http://schemas.microsoft.com/office/powerpoint/2010/main" val="3745781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886A-25AF-4A83-9F10-A3C634103D0F}"/>
              </a:ext>
            </a:extLst>
          </p:cNvPr>
          <p:cNvSpPr>
            <a:spLocks noGrp="1"/>
          </p:cNvSpPr>
          <p:nvPr>
            <p:ph type="title"/>
          </p:nvPr>
        </p:nvSpPr>
        <p:spPr/>
        <p:txBody>
          <a:bodyPr/>
          <a:lstStyle/>
          <a:p>
            <a:r>
              <a:rPr lang="en-US" dirty="0"/>
              <a:t>COURAGE Baseline Characteristics</a:t>
            </a:r>
          </a:p>
        </p:txBody>
      </p:sp>
      <p:sp>
        <p:nvSpPr>
          <p:cNvPr id="8" name="Content Placeholder 7">
            <a:extLst>
              <a:ext uri="{FF2B5EF4-FFF2-40B4-BE49-F238E27FC236}">
                <a16:creationId xmlns:a16="http://schemas.microsoft.com/office/drawing/2014/main" id="{D7445769-D46C-429B-A4F4-5E3105BD0EEB}"/>
              </a:ext>
            </a:extLst>
          </p:cNvPr>
          <p:cNvSpPr>
            <a:spLocks noGrp="1"/>
          </p:cNvSpPr>
          <p:nvPr>
            <p:ph idx="1"/>
          </p:nvPr>
        </p:nvSpPr>
        <p:spPr/>
        <p:txBody>
          <a:bodyPr>
            <a:normAutofit/>
          </a:bodyPr>
          <a:lstStyle/>
          <a:p>
            <a:r>
              <a:rPr lang="en-US" sz="2000" dirty="0"/>
              <a:t>Age: 61.5 vs. 61.8</a:t>
            </a:r>
          </a:p>
          <a:p>
            <a:r>
              <a:rPr lang="en-US" sz="2000" dirty="0"/>
              <a:t>Sex: 85% male vs. 85% male</a:t>
            </a:r>
          </a:p>
          <a:p>
            <a:r>
              <a:rPr lang="en-US" sz="2000" dirty="0"/>
              <a:t>Race: 86% white vs. 86% white</a:t>
            </a:r>
          </a:p>
          <a:p>
            <a:pPr lvl="1"/>
            <a:r>
              <a:rPr lang="en-US" sz="1600" dirty="0"/>
              <a:t>5% black vs 5% black</a:t>
            </a:r>
          </a:p>
          <a:p>
            <a:pPr lvl="1"/>
            <a:r>
              <a:rPr lang="en-US" sz="1600" dirty="0"/>
              <a:t>6% Hispanic vs. 5% Hispanic</a:t>
            </a:r>
          </a:p>
          <a:p>
            <a:pPr lvl="1"/>
            <a:r>
              <a:rPr lang="en-US" sz="1600" dirty="0"/>
              <a:t>3% ‘other’ vs 4% ‘other’</a:t>
            </a:r>
          </a:p>
        </p:txBody>
      </p:sp>
      <p:sp>
        <p:nvSpPr>
          <p:cNvPr id="9" name="Rectangle 8">
            <a:extLst>
              <a:ext uri="{FF2B5EF4-FFF2-40B4-BE49-F238E27FC236}">
                <a16:creationId xmlns:a16="http://schemas.microsoft.com/office/drawing/2014/main" id="{09086BB1-D258-4064-B13A-1E19C9731EDC}"/>
              </a:ext>
            </a:extLst>
          </p:cNvPr>
          <p:cNvSpPr/>
          <p:nvPr/>
        </p:nvSpPr>
        <p:spPr>
          <a:xfrm>
            <a:off x="1012679" y="1321356"/>
            <a:ext cx="6184578" cy="369332"/>
          </a:xfrm>
          <a:prstGeom prst="rect">
            <a:avLst/>
          </a:prstGeom>
        </p:spPr>
        <p:txBody>
          <a:bodyPr wrap="none">
            <a:spAutoFit/>
          </a:bodyPr>
          <a:lstStyle/>
          <a:p>
            <a:r>
              <a:rPr lang="en-US" dirty="0"/>
              <a:t>All comparisons are in the format </a:t>
            </a:r>
            <a:r>
              <a:rPr lang="en-US" i="1" dirty="0"/>
              <a:t>PCI group</a:t>
            </a:r>
            <a:r>
              <a:rPr lang="en-US" dirty="0"/>
              <a:t> vs. </a:t>
            </a:r>
            <a:r>
              <a:rPr lang="en-US" i="1" dirty="0"/>
              <a:t>OMT only group </a:t>
            </a:r>
          </a:p>
        </p:txBody>
      </p:sp>
    </p:spTree>
    <p:extLst>
      <p:ext uri="{BB962C8B-B14F-4D97-AF65-F5344CB8AC3E}">
        <p14:creationId xmlns:p14="http://schemas.microsoft.com/office/powerpoint/2010/main" val="1843551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886A-25AF-4A83-9F10-A3C634103D0F}"/>
              </a:ext>
            </a:extLst>
          </p:cNvPr>
          <p:cNvSpPr>
            <a:spLocks noGrp="1"/>
          </p:cNvSpPr>
          <p:nvPr>
            <p:ph type="title"/>
          </p:nvPr>
        </p:nvSpPr>
        <p:spPr/>
        <p:txBody>
          <a:bodyPr/>
          <a:lstStyle/>
          <a:p>
            <a:r>
              <a:rPr lang="en-US" dirty="0"/>
              <a:t>COURAGE Baseline Characteristics</a:t>
            </a:r>
          </a:p>
        </p:txBody>
      </p:sp>
      <p:sp>
        <p:nvSpPr>
          <p:cNvPr id="8" name="Content Placeholder 7">
            <a:extLst>
              <a:ext uri="{FF2B5EF4-FFF2-40B4-BE49-F238E27FC236}">
                <a16:creationId xmlns:a16="http://schemas.microsoft.com/office/drawing/2014/main" id="{D7445769-D46C-429B-A4F4-5E3105BD0EEB}"/>
              </a:ext>
            </a:extLst>
          </p:cNvPr>
          <p:cNvSpPr>
            <a:spLocks noGrp="1"/>
          </p:cNvSpPr>
          <p:nvPr>
            <p:ph idx="1"/>
          </p:nvPr>
        </p:nvSpPr>
        <p:spPr/>
        <p:txBody>
          <a:bodyPr>
            <a:normAutofit fontScale="77500" lnSpcReduction="20000"/>
          </a:bodyPr>
          <a:lstStyle/>
          <a:p>
            <a:r>
              <a:rPr lang="en-US" sz="2000" dirty="0"/>
              <a:t>Past Medical History</a:t>
            </a:r>
          </a:p>
          <a:p>
            <a:pPr lvl="1"/>
            <a:r>
              <a:rPr lang="en-US" sz="1600" dirty="0"/>
              <a:t>Diabetes: 32% vs 35%</a:t>
            </a:r>
          </a:p>
          <a:p>
            <a:pPr lvl="1"/>
            <a:r>
              <a:rPr lang="en-US" sz="1600" dirty="0"/>
              <a:t>Hypertension: 66% vs 67%</a:t>
            </a:r>
          </a:p>
          <a:p>
            <a:pPr lvl="1"/>
            <a:r>
              <a:rPr lang="en-US" sz="1600" dirty="0"/>
              <a:t>Congestive Heart Failure: 5% vs 4%</a:t>
            </a:r>
          </a:p>
          <a:p>
            <a:pPr lvl="1"/>
            <a:r>
              <a:rPr lang="en-US" sz="1600" dirty="0"/>
              <a:t>Cerebrovascular Disease: 9% vs 9%</a:t>
            </a:r>
          </a:p>
          <a:p>
            <a:pPr lvl="1"/>
            <a:r>
              <a:rPr lang="en-US" sz="1600" dirty="0"/>
              <a:t>Myocardial Infarction: 38% vs 39%</a:t>
            </a:r>
          </a:p>
          <a:p>
            <a:pPr lvl="1"/>
            <a:r>
              <a:rPr lang="en-US" sz="1600" dirty="0"/>
              <a:t>Previous PCI: 15% vs 16%</a:t>
            </a:r>
          </a:p>
          <a:p>
            <a:pPr lvl="1"/>
            <a:r>
              <a:rPr lang="en-US" sz="1600" dirty="0"/>
              <a:t>Coronary Artery Bypass Graft: 11% vs 11%</a:t>
            </a:r>
          </a:p>
          <a:p>
            <a:r>
              <a:rPr lang="en-US" sz="2000" dirty="0"/>
              <a:t>Stress Test</a:t>
            </a:r>
          </a:p>
          <a:p>
            <a:pPr lvl="1"/>
            <a:r>
              <a:rPr lang="en-US" sz="1600" dirty="0"/>
              <a:t>Total: 85% vs 86%</a:t>
            </a:r>
          </a:p>
          <a:p>
            <a:pPr lvl="1"/>
            <a:r>
              <a:rPr lang="en-US" sz="1600" dirty="0"/>
              <a:t>Treadmill: 57% vs 57% (duration in both groups = 7 minutes)</a:t>
            </a:r>
          </a:p>
          <a:p>
            <a:pPr lvl="1"/>
            <a:r>
              <a:rPr lang="en-US" sz="1600" dirty="0"/>
              <a:t>Pharmacological stress test: 43% vs 43%</a:t>
            </a:r>
            <a:endParaRPr lang="en-US" sz="2000" dirty="0"/>
          </a:p>
          <a:p>
            <a:r>
              <a:rPr lang="en-US" sz="2000" dirty="0"/>
              <a:t>Nuclear Imaging</a:t>
            </a:r>
          </a:p>
          <a:p>
            <a:pPr lvl="1"/>
            <a:r>
              <a:rPr lang="en-US" sz="1600" dirty="0"/>
              <a:t>Single Reversible Defect: 22% vs 23%</a:t>
            </a:r>
          </a:p>
          <a:p>
            <a:pPr lvl="1"/>
            <a:r>
              <a:rPr lang="en-US" sz="1600" dirty="0"/>
              <a:t>Multiple Reversible Defect: 65% vs 68%</a:t>
            </a:r>
          </a:p>
          <a:p>
            <a:r>
              <a:rPr lang="en-US" sz="2000" dirty="0"/>
              <a:t>Angina class: </a:t>
            </a:r>
          </a:p>
          <a:p>
            <a:pPr lvl="1"/>
            <a:r>
              <a:rPr lang="en-US" sz="1600" dirty="0"/>
              <a:t>Class 0: 12% vs 13%</a:t>
            </a:r>
          </a:p>
          <a:p>
            <a:pPr lvl="1"/>
            <a:r>
              <a:rPr lang="en-US" sz="1600" dirty="0"/>
              <a:t>Class I: 30% vs 30%</a:t>
            </a:r>
          </a:p>
          <a:p>
            <a:pPr lvl="1"/>
            <a:r>
              <a:rPr lang="en-US" sz="1600" dirty="0"/>
              <a:t>Class II: 36% vs 37%</a:t>
            </a:r>
          </a:p>
          <a:p>
            <a:pPr lvl="1"/>
            <a:r>
              <a:rPr lang="en-US" sz="1600" dirty="0"/>
              <a:t>Class III: 23% vs 19%</a:t>
            </a:r>
          </a:p>
          <a:p>
            <a:pPr lvl="1"/>
            <a:endParaRPr lang="en-US" sz="1600" dirty="0"/>
          </a:p>
        </p:txBody>
      </p:sp>
      <p:sp>
        <p:nvSpPr>
          <p:cNvPr id="9" name="Rectangle 8">
            <a:extLst>
              <a:ext uri="{FF2B5EF4-FFF2-40B4-BE49-F238E27FC236}">
                <a16:creationId xmlns:a16="http://schemas.microsoft.com/office/drawing/2014/main" id="{09086BB1-D258-4064-B13A-1E19C9731EDC}"/>
              </a:ext>
            </a:extLst>
          </p:cNvPr>
          <p:cNvSpPr/>
          <p:nvPr/>
        </p:nvSpPr>
        <p:spPr>
          <a:xfrm>
            <a:off x="1012679" y="1321356"/>
            <a:ext cx="6184578" cy="369332"/>
          </a:xfrm>
          <a:prstGeom prst="rect">
            <a:avLst/>
          </a:prstGeom>
        </p:spPr>
        <p:txBody>
          <a:bodyPr wrap="none">
            <a:spAutoFit/>
          </a:bodyPr>
          <a:lstStyle/>
          <a:p>
            <a:r>
              <a:rPr lang="en-US" dirty="0"/>
              <a:t>All comparisons are in the format </a:t>
            </a:r>
            <a:r>
              <a:rPr lang="en-US" i="1" dirty="0"/>
              <a:t>PCI group</a:t>
            </a:r>
            <a:r>
              <a:rPr lang="en-US" dirty="0"/>
              <a:t> vs. </a:t>
            </a:r>
            <a:r>
              <a:rPr lang="en-US" i="1" dirty="0"/>
              <a:t>OMT only group </a:t>
            </a:r>
          </a:p>
        </p:txBody>
      </p:sp>
    </p:spTree>
    <p:extLst>
      <p:ext uri="{BB962C8B-B14F-4D97-AF65-F5344CB8AC3E}">
        <p14:creationId xmlns:p14="http://schemas.microsoft.com/office/powerpoint/2010/main" val="2825688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886A-25AF-4A83-9F10-A3C634103D0F}"/>
              </a:ext>
            </a:extLst>
          </p:cNvPr>
          <p:cNvSpPr>
            <a:spLocks noGrp="1"/>
          </p:cNvSpPr>
          <p:nvPr>
            <p:ph type="title"/>
          </p:nvPr>
        </p:nvSpPr>
        <p:spPr/>
        <p:txBody>
          <a:bodyPr/>
          <a:lstStyle/>
          <a:p>
            <a:r>
              <a:rPr lang="en-US" dirty="0"/>
              <a:t>COURAGE Baseline Characteristics</a:t>
            </a:r>
          </a:p>
        </p:txBody>
      </p:sp>
      <p:sp>
        <p:nvSpPr>
          <p:cNvPr id="8" name="Content Placeholder 7">
            <a:extLst>
              <a:ext uri="{FF2B5EF4-FFF2-40B4-BE49-F238E27FC236}">
                <a16:creationId xmlns:a16="http://schemas.microsoft.com/office/drawing/2014/main" id="{D7445769-D46C-429B-A4F4-5E3105BD0EEB}"/>
              </a:ext>
            </a:extLst>
          </p:cNvPr>
          <p:cNvSpPr>
            <a:spLocks noGrp="1"/>
          </p:cNvSpPr>
          <p:nvPr>
            <p:ph idx="1"/>
          </p:nvPr>
        </p:nvSpPr>
        <p:spPr/>
        <p:txBody>
          <a:bodyPr>
            <a:normAutofit/>
          </a:bodyPr>
          <a:lstStyle/>
          <a:p>
            <a:r>
              <a:rPr lang="en-US" sz="2000" dirty="0"/>
              <a:t>Ejection Fraction: 61% vs 61%</a:t>
            </a:r>
          </a:p>
          <a:p>
            <a:r>
              <a:rPr lang="en-US" sz="2000" dirty="0"/>
              <a:t>Disease in Graft: 62% vs 69%</a:t>
            </a:r>
          </a:p>
          <a:p>
            <a:r>
              <a:rPr lang="en-US" sz="2000" dirty="0"/>
              <a:t>One Vessel Disease: 31% vs 30%</a:t>
            </a:r>
          </a:p>
          <a:p>
            <a:r>
              <a:rPr lang="en-US" sz="2000" dirty="0"/>
              <a:t>Two Vessel Disease: 39% vs 39%</a:t>
            </a:r>
          </a:p>
          <a:p>
            <a:r>
              <a:rPr lang="en-US" sz="2000" dirty="0"/>
              <a:t>Three Vessel Disease: 30% vs 31%</a:t>
            </a:r>
          </a:p>
          <a:p>
            <a:r>
              <a:rPr lang="en-US" sz="2000" dirty="0"/>
              <a:t>Proximal LAD Disease: 31% vs 37% (p-value = 0.01) (worth noting) </a:t>
            </a:r>
            <a:endParaRPr lang="en-US" sz="1600" dirty="0"/>
          </a:p>
        </p:txBody>
      </p:sp>
      <p:sp>
        <p:nvSpPr>
          <p:cNvPr id="9" name="Rectangle 8">
            <a:extLst>
              <a:ext uri="{FF2B5EF4-FFF2-40B4-BE49-F238E27FC236}">
                <a16:creationId xmlns:a16="http://schemas.microsoft.com/office/drawing/2014/main" id="{09086BB1-D258-4064-B13A-1E19C9731EDC}"/>
              </a:ext>
            </a:extLst>
          </p:cNvPr>
          <p:cNvSpPr/>
          <p:nvPr/>
        </p:nvSpPr>
        <p:spPr>
          <a:xfrm>
            <a:off x="1012679" y="1321356"/>
            <a:ext cx="6184578" cy="369332"/>
          </a:xfrm>
          <a:prstGeom prst="rect">
            <a:avLst/>
          </a:prstGeom>
        </p:spPr>
        <p:txBody>
          <a:bodyPr wrap="none">
            <a:spAutoFit/>
          </a:bodyPr>
          <a:lstStyle/>
          <a:p>
            <a:r>
              <a:rPr lang="en-US" dirty="0"/>
              <a:t>All comparisons are in the format </a:t>
            </a:r>
            <a:r>
              <a:rPr lang="en-US" i="1" dirty="0"/>
              <a:t>PCI group</a:t>
            </a:r>
            <a:r>
              <a:rPr lang="en-US" dirty="0"/>
              <a:t> vs. </a:t>
            </a:r>
            <a:r>
              <a:rPr lang="en-US" i="1" dirty="0"/>
              <a:t>OMT only group </a:t>
            </a:r>
          </a:p>
        </p:txBody>
      </p:sp>
    </p:spTree>
    <p:extLst>
      <p:ext uri="{BB962C8B-B14F-4D97-AF65-F5344CB8AC3E}">
        <p14:creationId xmlns:p14="http://schemas.microsoft.com/office/powerpoint/2010/main" val="2578805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F35D-F014-44AC-B5CD-DA34C4C7D6A4}"/>
              </a:ext>
            </a:extLst>
          </p:cNvPr>
          <p:cNvSpPr>
            <a:spLocks noGrp="1"/>
          </p:cNvSpPr>
          <p:nvPr>
            <p:ph type="title"/>
          </p:nvPr>
        </p:nvSpPr>
        <p:spPr>
          <a:xfrm>
            <a:off x="838200" y="365125"/>
            <a:ext cx="10515600" cy="1325563"/>
          </a:xfrm>
        </p:spPr>
        <p:txBody>
          <a:bodyPr/>
          <a:lstStyle/>
          <a:p>
            <a:r>
              <a:rPr lang="en-US" dirty="0"/>
              <a:t>COURAGE control group</a:t>
            </a:r>
          </a:p>
        </p:txBody>
      </p:sp>
      <p:sp>
        <p:nvSpPr>
          <p:cNvPr id="3" name="Content Placeholder 2">
            <a:extLst>
              <a:ext uri="{FF2B5EF4-FFF2-40B4-BE49-F238E27FC236}">
                <a16:creationId xmlns:a16="http://schemas.microsoft.com/office/drawing/2014/main" id="{79BCC998-AA3F-4328-9F80-53A3D355F60A}"/>
              </a:ext>
            </a:extLst>
          </p:cNvPr>
          <p:cNvSpPr>
            <a:spLocks noGrp="1"/>
          </p:cNvSpPr>
          <p:nvPr>
            <p:ph idx="1"/>
          </p:nvPr>
        </p:nvSpPr>
        <p:spPr>
          <a:xfrm>
            <a:off x="838200" y="1825625"/>
            <a:ext cx="10515600" cy="4351338"/>
          </a:xfrm>
        </p:spPr>
        <p:txBody>
          <a:bodyPr/>
          <a:lstStyle/>
          <a:p>
            <a:r>
              <a:rPr lang="en-US" dirty="0"/>
              <a:t>The control group received:</a:t>
            </a:r>
          </a:p>
          <a:p>
            <a:pPr lvl="1"/>
            <a:r>
              <a:rPr lang="en-US" dirty="0"/>
              <a:t>Anti-ischemic: metoprolol, amlodipine, Isosorbide mononitrate</a:t>
            </a:r>
          </a:p>
          <a:p>
            <a:pPr lvl="1"/>
            <a:r>
              <a:rPr lang="en-US" dirty="0"/>
              <a:t>Antiplatelet: aspirin 81-325mg. Otherwise </a:t>
            </a:r>
            <a:r>
              <a:rPr lang="en-US" dirty="0" err="1"/>
              <a:t>clopidogrel</a:t>
            </a:r>
            <a:r>
              <a:rPr lang="en-US" dirty="0"/>
              <a:t> 75mg daily</a:t>
            </a:r>
          </a:p>
          <a:p>
            <a:pPr lvl="1"/>
            <a:r>
              <a:rPr lang="en-US" dirty="0"/>
              <a:t>BP control: Lisinopril or losartan</a:t>
            </a:r>
          </a:p>
          <a:p>
            <a:pPr lvl="1"/>
            <a:r>
              <a:rPr lang="en-US" dirty="0"/>
              <a:t>Niacin and/or fibrates with goal HDL &gt;40 mg/dl and TG &lt;150 mg/dl</a:t>
            </a:r>
          </a:p>
          <a:p>
            <a:pPr lvl="1"/>
            <a:r>
              <a:rPr lang="en-US" dirty="0"/>
              <a:t>Lipid control: Statins ± ezetimibe with goal of LDL 60-85 mg/dl</a:t>
            </a:r>
          </a:p>
          <a:p>
            <a:pPr lvl="1"/>
            <a:r>
              <a:rPr lang="en-US" dirty="0"/>
              <a:t>Exercise therapy recommended</a:t>
            </a:r>
          </a:p>
          <a:p>
            <a:endParaRPr lang="en-US" dirty="0"/>
          </a:p>
        </p:txBody>
      </p:sp>
    </p:spTree>
    <p:extLst>
      <p:ext uri="{BB962C8B-B14F-4D97-AF65-F5344CB8AC3E}">
        <p14:creationId xmlns:p14="http://schemas.microsoft.com/office/powerpoint/2010/main" val="2716078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F35D-F014-44AC-B5CD-DA34C4C7D6A4}"/>
              </a:ext>
            </a:extLst>
          </p:cNvPr>
          <p:cNvSpPr>
            <a:spLocks noGrp="1"/>
          </p:cNvSpPr>
          <p:nvPr>
            <p:ph type="title"/>
          </p:nvPr>
        </p:nvSpPr>
        <p:spPr>
          <a:xfrm>
            <a:off x="838200" y="365125"/>
            <a:ext cx="10515600" cy="1325563"/>
          </a:xfrm>
        </p:spPr>
        <p:txBody>
          <a:bodyPr/>
          <a:lstStyle/>
          <a:p>
            <a:r>
              <a:rPr lang="en-US" dirty="0"/>
              <a:t>COURAGE treatment group</a:t>
            </a:r>
          </a:p>
        </p:txBody>
      </p:sp>
      <p:sp>
        <p:nvSpPr>
          <p:cNvPr id="3" name="Content Placeholder 2">
            <a:extLst>
              <a:ext uri="{FF2B5EF4-FFF2-40B4-BE49-F238E27FC236}">
                <a16:creationId xmlns:a16="http://schemas.microsoft.com/office/drawing/2014/main" id="{79BCC998-AA3F-4328-9F80-53A3D355F60A}"/>
              </a:ext>
            </a:extLst>
          </p:cNvPr>
          <p:cNvSpPr>
            <a:spLocks noGrp="1"/>
          </p:cNvSpPr>
          <p:nvPr>
            <p:ph idx="1"/>
          </p:nvPr>
        </p:nvSpPr>
        <p:spPr>
          <a:xfrm>
            <a:off x="838200" y="1825625"/>
            <a:ext cx="10515600" cy="4351338"/>
          </a:xfrm>
        </p:spPr>
        <p:txBody>
          <a:bodyPr>
            <a:normAutofit fontScale="92500" lnSpcReduction="10000"/>
          </a:bodyPr>
          <a:lstStyle/>
          <a:p>
            <a:r>
              <a:rPr lang="en-US" dirty="0"/>
              <a:t>The treatment group received:</a:t>
            </a:r>
          </a:p>
          <a:p>
            <a:pPr lvl="1"/>
            <a:r>
              <a:rPr lang="en-US" dirty="0"/>
              <a:t>Anti-ischemic: metoprolol, amlodipine, Isosorbide mononitrate</a:t>
            </a:r>
          </a:p>
          <a:p>
            <a:pPr lvl="1"/>
            <a:r>
              <a:rPr lang="en-US" dirty="0"/>
              <a:t>Antiplatelet: aspirin 81-325mg</a:t>
            </a:r>
            <a:r>
              <a:rPr lang="en-US" u="sng" dirty="0"/>
              <a:t> AND </a:t>
            </a:r>
            <a:r>
              <a:rPr lang="en-US" dirty="0" err="1"/>
              <a:t>clopidogrel</a:t>
            </a:r>
            <a:r>
              <a:rPr lang="en-US" dirty="0"/>
              <a:t> 75mg daily (why)</a:t>
            </a:r>
          </a:p>
          <a:p>
            <a:pPr lvl="1"/>
            <a:r>
              <a:rPr lang="en-US" dirty="0"/>
              <a:t>BP control: Lisinopril or losartan</a:t>
            </a:r>
          </a:p>
          <a:p>
            <a:pPr lvl="1"/>
            <a:r>
              <a:rPr lang="en-US" dirty="0"/>
              <a:t>Niacin and/or fibrates with goal HDL &gt;40 mg/dl and TG &lt;150 mg/dl</a:t>
            </a:r>
          </a:p>
          <a:p>
            <a:pPr lvl="1"/>
            <a:r>
              <a:rPr lang="en-US" dirty="0"/>
              <a:t>Lipid control: Statins ± ezetimibe with goal of LDL 60-85 mg/dl</a:t>
            </a:r>
          </a:p>
          <a:p>
            <a:pPr lvl="1"/>
            <a:r>
              <a:rPr lang="en-US" dirty="0"/>
              <a:t>Exercise therapy recommended</a:t>
            </a:r>
          </a:p>
          <a:p>
            <a:pPr lvl="1"/>
            <a:r>
              <a:rPr lang="en-US" dirty="0"/>
              <a:t>PCI: </a:t>
            </a:r>
          </a:p>
          <a:p>
            <a:pPr lvl="2"/>
            <a:r>
              <a:rPr lang="en-US" dirty="0"/>
              <a:t>Clinical success of the PCI = procedural PCI success w/out in-hospital MI, emergent CABG, death</a:t>
            </a:r>
          </a:p>
          <a:p>
            <a:pPr lvl="2"/>
            <a:r>
              <a:rPr lang="en-US" dirty="0"/>
              <a:t>Procedural PCI success = normal coronary flow and &lt;50% stenosis after balloon angioplasty and &lt;20% after stent by visual interpretation on angiographic study</a:t>
            </a:r>
          </a:p>
          <a:p>
            <a:pPr lvl="2"/>
            <a:r>
              <a:rPr lang="en-US" dirty="0"/>
              <a:t>Every investigator tried to revascularize target lesion. Complete revascularization done at the discretion of the attending. </a:t>
            </a:r>
          </a:p>
          <a:p>
            <a:pPr lvl="2"/>
            <a:endParaRPr lang="en-US" dirty="0"/>
          </a:p>
          <a:p>
            <a:pPr lvl="2"/>
            <a:endParaRPr lang="en-US" dirty="0"/>
          </a:p>
          <a:p>
            <a:endParaRPr lang="en-US" dirty="0"/>
          </a:p>
        </p:txBody>
      </p:sp>
    </p:spTree>
    <p:extLst>
      <p:ext uri="{BB962C8B-B14F-4D97-AF65-F5344CB8AC3E}">
        <p14:creationId xmlns:p14="http://schemas.microsoft.com/office/powerpoint/2010/main" val="2337317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EFE47DF-F488-417C-99E2-F96953EB0CA6}"/>
              </a:ext>
            </a:extLst>
          </p:cNvPr>
          <p:cNvGraphicFramePr>
            <a:graphicFrameLocks noGrp="1"/>
          </p:cNvGraphicFramePr>
          <p:nvPr>
            <p:ph idx="1"/>
            <p:extLst>
              <p:ext uri="{D42A27DB-BD31-4B8C-83A1-F6EECF244321}">
                <p14:modId xmlns:p14="http://schemas.microsoft.com/office/powerpoint/2010/main" val="2496603932"/>
              </p:ext>
            </p:extLst>
          </p:nvPr>
        </p:nvGraphicFramePr>
        <p:xfrm>
          <a:off x="506082" y="931616"/>
          <a:ext cx="11204136" cy="5222240"/>
        </p:xfrm>
        <a:graphic>
          <a:graphicData uri="http://schemas.openxmlformats.org/drawingml/2006/table">
            <a:tbl>
              <a:tblPr firstRow="1" bandRow="1">
                <a:tableStyleId>{5C22544A-7EE6-4342-B048-85BDC9FD1C3A}</a:tableStyleId>
              </a:tblPr>
              <a:tblGrid>
                <a:gridCol w="2801034">
                  <a:extLst>
                    <a:ext uri="{9D8B030D-6E8A-4147-A177-3AD203B41FA5}">
                      <a16:colId xmlns:a16="http://schemas.microsoft.com/office/drawing/2014/main" val="3287439633"/>
                    </a:ext>
                  </a:extLst>
                </a:gridCol>
                <a:gridCol w="2801034">
                  <a:extLst>
                    <a:ext uri="{9D8B030D-6E8A-4147-A177-3AD203B41FA5}">
                      <a16:colId xmlns:a16="http://schemas.microsoft.com/office/drawing/2014/main" val="4216640102"/>
                    </a:ext>
                  </a:extLst>
                </a:gridCol>
                <a:gridCol w="2801034">
                  <a:extLst>
                    <a:ext uri="{9D8B030D-6E8A-4147-A177-3AD203B41FA5}">
                      <a16:colId xmlns:a16="http://schemas.microsoft.com/office/drawing/2014/main" val="2208408601"/>
                    </a:ext>
                  </a:extLst>
                </a:gridCol>
                <a:gridCol w="2801034">
                  <a:extLst>
                    <a:ext uri="{9D8B030D-6E8A-4147-A177-3AD203B41FA5}">
                      <a16:colId xmlns:a16="http://schemas.microsoft.com/office/drawing/2014/main" val="2061330618"/>
                    </a:ext>
                  </a:extLst>
                </a:gridCol>
              </a:tblGrid>
              <a:tr h="370840">
                <a:tc>
                  <a:txBody>
                    <a:bodyPr/>
                    <a:lstStyle/>
                    <a:p>
                      <a:r>
                        <a:rPr lang="en-US" dirty="0"/>
                        <a:t>Metric</a:t>
                      </a:r>
                    </a:p>
                  </a:txBody>
                  <a:tcPr>
                    <a:lnB w="12700" cap="flat" cmpd="sng" algn="ctr">
                      <a:solidFill>
                        <a:schemeClr val="tx1"/>
                      </a:solidFill>
                      <a:prstDash val="solid"/>
                      <a:round/>
                      <a:headEnd type="none" w="med" len="med"/>
                      <a:tailEnd type="none" w="med" len="med"/>
                    </a:lnB>
                    <a:solidFill>
                      <a:schemeClr val="tx1"/>
                    </a:solidFill>
                  </a:tcPr>
                </a:tc>
                <a:tc>
                  <a:txBody>
                    <a:bodyPr/>
                    <a:lstStyle/>
                    <a:p>
                      <a:r>
                        <a:rPr lang="en-US" dirty="0"/>
                        <a:t>PCI + OMT</a:t>
                      </a:r>
                    </a:p>
                  </a:txBody>
                  <a:tcPr>
                    <a:lnB w="12700" cap="flat" cmpd="sng" algn="ctr">
                      <a:solidFill>
                        <a:schemeClr val="tx1"/>
                      </a:solidFill>
                      <a:prstDash val="solid"/>
                      <a:round/>
                      <a:headEnd type="none" w="med" len="med"/>
                      <a:tailEnd type="none" w="med" len="med"/>
                    </a:lnB>
                    <a:solidFill>
                      <a:schemeClr val="tx1"/>
                    </a:solidFill>
                  </a:tcPr>
                </a:tc>
                <a:tc>
                  <a:txBody>
                    <a:bodyPr/>
                    <a:lstStyle/>
                    <a:p>
                      <a:r>
                        <a:rPr lang="en-US" dirty="0"/>
                        <a:t>OMT alone</a:t>
                      </a:r>
                    </a:p>
                  </a:txBody>
                  <a:tcPr>
                    <a:lnB w="12700" cap="flat" cmpd="sng" algn="ctr">
                      <a:solidFill>
                        <a:schemeClr val="tx1"/>
                      </a:solidFill>
                      <a:prstDash val="solid"/>
                      <a:round/>
                      <a:headEnd type="none" w="med" len="med"/>
                      <a:tailEnd type="none" w="med" len="med"/>
                    </a:lnB>
                    <a:solidFill>
                      <a:schemeClr val="tx1"/>
                    </a:solidFill>
                  </a:tcPr>
                </a:tc>
                <a:tc>
                  <a:txBody>
                    <a:bodyPr/>
                    <a:lstStyle/>
                    <a:p>
                      <a:r>
                        <a:rPr lang="en-US" dirty="0"/>
                        <a:t>Comparison</a:t>
                      </a:r>
                    </a:p>
                  </a:txBody>
                  <a:tcP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23460657"/>
                  </a:ext>
                </a:extLst>
              </a:tr>
              <a:tr h="370840">
                <a:tc>
                  <a:txBody>
                    <a:bodyPr/>
                    <a:lstStyle/>
                    <a:p>
                      <a:r>
                        <a:rPr lang="en-US" dirty="0"/>
                        <a:t>All cause mortality and nonfatal 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HR 1.05 (95% CI: 0.87 -1.27, p = 0.62)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7127905"/>
                  </a:ext>
                </a:extLst>
              </a:tr>
              <a:tr h="370840">
                <a:tc>
                  <a:txBody>
                    <a:bodyPr/>
                    <a:lstStyle/>
                    <a:p>
                      <a:r>
                        <a:rPr lang="en-US" dirty="0"/>
                        <a:t>Death, nonfatal MI, nonfatal 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HR 1.05 (95% CI: 0.87-1.27, p = 0.62)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377545"/>
                  </a:ext>
                </a:extLst>
              </a:tr>
              <a:tr h="370840">
                <a:tc>
                  <a:txBody>
                    <a:bodyPr/>
                    <a:lstStyle/>
                    <a:p>
                      <a:r>
                        <a:rPr lang="en-US" dirty="0"/>
                        <a:t>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HR 0.87 (95% CI: 0.65 – 1.16, p = 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38023"/>
                  </a:ext>
                </a:extLst>
              </a:tr>
              <a:tr h="370840">
                <a:tc>
                  <a:txBody>
                    <a:bodyPr/>
                    <a:lstStyle/>
                    <a:p>
                      <a:r>
                        <a:rPr lang="en-US" dirty="0"/>
                        <a:t>Nonfatal 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HR 1.13 (95% CI: 0.89-1.43, p = 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3750864"/>
                  </a:ext>
                </a:extLst>
              </a:tr>
              <a:tr h="370840">
                <a:tc>
                  <a:txBody>
                    <a:bodyPr/>
                    <a:lstStyle/>
                    <a:p>
                      <a:r>
                        <a:rPr lang="en-US" dirty="0"/>
                        <a:t>Nonfatal 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HR 1.56 (95% CI: 0.80-3.04, p = 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8697167"/>
                  </a:ext>
                </a:extLst>
              </a:tr>
              <a:tr h="370840">
                <a:tc>
                  <a:txBody>
                    <a:bodyPr/>
                    <a:lstStyle/>
                    <a:p>
                      <a:r>
                        <a:rPr lang="en-US" dirty="0"/>
                        <a:t>ACS hospitalization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HR 1.07 (95% CI: 0.84-1.37, p = 0.56)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4043170"/>
                  </a:ext>
                </a:extLst>
              </a:tr>
              <a:tr h="370840">
                <a:tc>
                  <a:txBody>
                    <a:bodyPr/>
                    <a:lstStyle/>
                    <a:p>
                      <a:r>
                        <a:rPr lang="en-US" dirty="0"/>
                        <a:t>Revascularization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HR 0.60 (95% CI: 0.51-0.71, p &lt; 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2829837"/>
                  </a:ext>
                </a:extLst>
              </a:tr>
              <a:tr h="370840">
                <a:tc>
                  <a:txBody>
                    <a:bodyPr/>
                    <a:lstStyle/>
                    <a:p>
                      <a:r>
                        <a:rPr lang="en-US" dirty="0"/>
                        <a:t>CABG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75918"/>
                  </a:ext>
                </a:extLst>
              </a:tr>
            </a:tbl>
          </a:graphicData>
        </a:graphic>
      </p:graphicFrame>
    </p:spTree>
    <p:extLst>
      <p:ext uri="{BB962C8B-B14F-4D97-AF65-F5344CB8AC3E}">
        <p14:creationId xmlns:p14="http://schemas.microsoft.com/office/powerpoint/2010/main" val="3714631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CE073-9FDB-4D66-9FEA-C8F7B269434B}"/>
              </a:ext>
            </a:extLst>
          </p:cNvPr>
          <p:cNvGrpSpPr/>
          <p:nvPr/>
        </p:nvGrpSpPr>
        <p:grpSpPr>
          <a:xfrm>
            <a:off x="61912" y="2372858"/>
            <a:ext cx="12068175" cy="2357215"/>
            <a:chOff x="61911" y="935944"/>
            <a:chExt cx="12068175" cy="2357215"/>
          </a:xfrm>
        </p:grpSpPr>
        <p:pic>
          <p:nvPicPr>
            <p:cNvPr id="4" name="Picture 3">
              <a:extLst>
                <a:ext uri="{FF2B5EF4-FFF2-40B4-BE49-F238E27FC236}">
                  <a16:creationId xmlns:a16="http://schemas.microsoft.com/office/drawing/2014/main" id="{44C9D08D-09BC-4435-87D8-BC80484D62C0}"/>
                </a:ext>
              </a:extLst>
            </p:cNvPr>
            <p:cNvPicPr>
              <a:picLocks noChangeAspect="1"/>
            </p:cNvPicPr>
            <p:nvPr/>
          </p:nvPicPr>
          <p:blipFill>
            <a:blip r:embed="rId2"/>
            <a:stretch>
              <a:fillRect/>
            </a:stretch>
          </p:blipFill>
          <p:spPr>
            <a:xfrm>
              <a:off x="71437" y="2940734"/>
              <a:ext cx="12049125" cy="352425"/>
            </a:xfrm>
            <a:prstGeom prst="rect">
              <a:avLst/>
            </a:prstGeom>
          </p:spPr>
        </p:pic>
        <p:pic>
          <p:nvPicPr>
            <p:cNvPr id="5" name="Picture 4">
              <a:extLst>
                <a:ext uri="{FF2B5EF4-FFF2-40B4-BE49-F238E27FC236}">
                  <a16:creationId xmlns:a16="http://schemas.microsoft.com/office/drawing/2014/main" id="{41BA7E8E-745B-42C7-B0E4-1D7C946F84FD}"/>
                </a:ext>
              </a:extLst>
            </p:cNvPr>
            <p:cNvPicPr>
              <a:picLocks noChangeAspect="1"/>
            </p:cNvPicPr>
            <p:nvPr/>
          </p:nvPicPr>
          <p:blipFill>
            <a:blip r:embed="rId3"/>
            <a:stretch>
              <a:fillRect/>
            </a:stretch>
          </p:blipFill>
          <p:spPr>
            <a:xfrm>
              <a:off x="61911" y="935944"/>
              <a:ext cx="12068175" cy="1952625"/>
            </a:xfrm>
            <a:prstGeom prst="rect">
              <a:avLst/>
            </a:prstGeom>
          </p:spPr>
        </p:pic>
      </p:grpSp>
      <p:sp>
        <p:nvSpPr>
          <p:cNvPr id="7" name="Oval 6">
            <a:extLst>
              <a:ext uri="{FF2B5EF4-FFF2-40B4-BE49-F238E27FC236}">
                <a16:creationId xmlns:a16="http://schemas.microsoft.com/office/drawing/2014/main" id="{76CF5B03-99F1-4287-A446-0A5D163818ED}"/>
              </a:ext>
            </a:extLst>
          </p:cNvPr>
          <p:cNvSpPr/>
          <p:nvPr/>
        </p:nvSpPr>
        <p:spPr>
          <a:xfrm>
            <a:off x="4659086" y="3178629"/>
            <a:ext cx="1654628" cy="551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186BA55-C729-4AF6-8AEC-82E799626DB7}"/>
              </a:ext>
            </a:extLst>
          </p:cNvPr>
          <p:cNvSpPr/>
          <p:nvPr/>
        </p:nvSpPr>
        <p:spPr>
          <a:xfrm>
            <a:off x="9085943" y="3153229"/>
            <a:ext cx="1654628" cy="551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459F2BC-5466-443A-8DDD-C7EC612CB75F}"/>
              </a:ext>
            </a:extLst>
          </p:cNvPr>
          <p:cNvSpPr/>
          <p:nvPr/>
        </p:nvSpPr>
        <p:spPr>
          <a:xfrm>
            <a:off x="4441370" y="4260171"/>
            <a:ext cx="2061029" cy="551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788F26D-3C15-4AD6-BF51-CD9ECF12B53E}"/>
              </a:ext>
            </a:extLst>
          </p:cNvPr>
          <p:cNvSpPr/>
          <p:nvPr/>
        </p:nvSpPr>
        <p:spPr>
          <a:xfrm>
            <a:off x="8882742" y="4260171"/>
            <a:ext cx="2061029" cy="551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76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67CB63-31E1-488F-BBF1-4D0A01EA2E50}"/>
              </a:ext>
            </a:extLst>
          </p:cNvPr>
          <p:cNvPicPr>
            <a:picLocks noChangeAspect="1"/>
          </p:cNvPicPr>
          <p:nvPr/>
        </p:nvPicPr>
        <p:blipFill>
          <a:blip r:embed="rId2"/>
          <a:stretch>
            <a:fillRect/>
          </a:stretch>
        </p:blipFill>
        <p:spPr>
          <a:xfrm>
            <a:off x="2401458" y="365420"/>
            <a:ext cx="7389083" cy="6307754"/>
          </a:xfrm>
          <a:prstGeom prst="rect">
            <a:avLst/>
          </a:prstGeom>
        </p:spPr>
      </p:pic>
    </p:spTree>
    <p:extLst>
      <p:ext uri="{BB962C8B-B14F-4D97-AF65-F5344CB8AC3E}">
        <p14:creationId xmlns:p14="http://schemas.microsoft.com/office/powerpoint/2010/main" val="35778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D84A5D-081E-4027-BCED-732F7DD3111F}"/>
              </a:ext>
            </a:extLst>
          </p:cNvPr>
          <p:cNvSpPr/>
          <p:nvPr/>
        </p:nvSpPr>
        <p:spPr>
          <a:xfrm>
            <a:off x="1791928" y="2580969"/>
            <a:ext cx="8908026" cy="1200329"/>
          </a:xfrm>
          <a:prstGeom prst="rect">
            <a:avLst/>
          </a:prstGeom>
        </p:spPr>
        <p:txBody>
          <a:bodyPr wrap="square">
            <a:spAutoFit/>
          </a:bodyPr>
          <a:lstStyle/>
          <a:p>
            <a:pPr algn="ctr"/>
            <a:r>
              <a:rPr lang="en-US" sz="3600" dirty="0">
                <a:solidFill>
                  <a:srgbClr val="4D4D4D"/>
                </a:solidFill>
                <a:latin typeface="ff-quadraat-web-pro"/>
              </a:rPr>
              <a:t>Clinical Outcomes Utilizing Revascularization and Aggressive Drug Evaluation</a:t>
            </a:r>
            <a:endParaRPr lang="en-US" sz="3600" dirty="0"/>
          </a:p>
        </p:txBody>
      </p:sp>
    </p:spTree>
    <p:extLst>
      <p:ext uri="{BB962C8B-B14F-4D97-AF65-F5344CB8AC3E}">
        <p14:creationId xmlns:p14="http://schemas.microsoft.com/office/powerpoint/2010/main" val="51880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34C4-774C-4CCB-9B9B-9876E25C58C0}"/>
              </a:ext>
            </a:extLst>
          </p:cNvPr>
          <p:cNvSpPr>
            <a:spLocks noGrp="1"/>
          </p:cNvSpPr>
          <p:nvPr>
            <p:ph type="title"/>
          </p:nvPr>
        </p:nvSpPr>
        <p:spPr>
          <a:xfrm>
            <a:off x="838200" y="365125"/>
            <a:ext cx="10515600" cy="1325563"/>
          </a:xfrm>
        </p:spPr>
        <p:txBody>
          <a:bodyPr/>
          <a:lstStyle/>
          <a:p>
            <a:r>
              <a:rPr lang="en-US"/>
              <a:t>COURAGE Criticisms</a:t>
            </a:r>
            <a:endParaRPr lang="en-US" dirty="0"/>
          </a:p>
        </p:txBody>
      </p:sp>
      <p:sp>
        <p:nvSpPr>
          <p:cNvPr id="3" name="Content Placeholder 2">
            <a:extLst>
              <a:ext uri="{FF2B5EF4-FFF2-40B4-BE49-F238E27FC236}">
                <a16:creationId xmlns:a16="http://schemas.microsoft.com/office/drawing/2014/main" id="{D83C47DB-23A5-43C8-A705-D8DC27CECBE2}"/>
              </a:ext>
            </a:extLst>
          </p:cNvPr>
          <p:cNvSpPr>
            <a:spLocks noGrp="1"/>
          </p:cNvSpPr>
          <p:nvPr>
            <p:ph idx="1"/>
          </p:nvPr>
        </p:nvSpPr>
        <p:spPr>
          <a:xfrm>
            <a:off x="838200" y="1825625"/>
            <a:ext cx="10515600" cy="4351338"/>
          </a:xfrm>
        </p:spPr>
        <p:txBody>
          <a:bodyPr>
            <a:normAutofit/>
          </a:bodyPr>
          <a:lstStyle/>
          <a:p>
            <a:r>
              <a:rPr lang="en-US" dirty="0"/>
              <a:t>Many Males, Many Whites</a:t>
            </a:r>
          </a:p>
          <a:p>
            <a:r>
              <a:rPr lang="en-US" dirty="0"/>
              <a:t>No FFR guidance (not their fault!)</a:t>
            </a:r>
          </a:p>
          <a:p>
            <a:r>
              <a:rPr lang="en-US" dirty="0"/>
              <a:t>Many patients excluded</a:t>
            </a:r>
          </a:p>
          <a:p>
            <a:r>
              <a:rPr lang="en-US" dirty="0"/>
              <a:t>Bare metal stents, not DES</a:t>
            </a:r>
          </a:p>
          <a:p>
            <a:r>
              <a:rPr lang="en-US" dirty="0"/>
              <a:t>How many stents</a:t>
            </a:r>
          </a:p>
          <a:p>
            <a:endParaRPr lang="en-US" dirty="0"/>
          </a:p>
        </p:txBody>
      </p:sp>
    </p:spTree>
    <p:extLst>
      <p:ext uri="{BB962C8B-B14F-4D97-AF65-F5344CB8AC3E}">
        <p14:creationId xmlns:p14="http://schemas.microsoft.com/office/powerpoint/2010/main" val="1382871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75AB-EB14-42A9-AE32-6A64A02BD1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CAEFB9-4AD4-4286-93BF-A3251ED07F1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ADB6EFA-B6EB-4C37-B72E-21AC70B8BD5C}"/>
              </a:ext>
            </a:extLst>
          </p:cNvPr>
          <p:cNvPicPr>
            <a:picLocks noChangeAspect="1"/>
          </p:cNvPicPr>
          <p:nvPr/>
        </p:nvPicPr>
        <p:blipFill>
          <a:blip r:embed="rId2"/>
          <a:stretch>
            <a:fillRect/>
          </a:stretch>
        </p:blipFill>
        <p:spPr>
          <a:xfrm>
            <a:off x="583658" y="1253401"/>
            <a:ext cx="11199779" cy="4838192"/>
          </a:xfrm>
          <a:prstGeom prst="rect">
            <a:avLst/>
          </a:prstGeom>
        </p:spPr>
      </p:pic>
    </p:spTree>
    <p:extLst>
      <p:ext uri="{BB962C8B-B14F-4D97-AF65-F5344CB8AC3E}">
        <p14:creationId xmlns:p14="http://schemas.microsoft.com/office/powerpoint/2010/main" val="1165937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34C4-774C-4CCB-9B9B-9876E25C58C0}"/>
              </a:ext>
            </a:extLst>
          </p:cNvPr>
          <p:cNvSpPr>
            <a:spLocks noGrp="1"/>
          </p:cNvSpPr>
          <p:nvPr>
            <p:ph type="title"/>
          </p:nvPr>
        </p:nvSpPr>
        <p:spPr>
          <a:xfrm>
            <a:off x="838200" y="365125"/>
            <a:ext cx="10515600" cy="1325563"/>
          </a:xfrm>
        </p:spPr>
        <p:txBody>
          <a:bodyPr/>
          <a:lstStyle/>
          <a:p>
            <a:r>
              <a:rPr lang="en-US"/>
              <a:t>COURAGE Criticisms</a:t>
            </a:r>
            <a:endParaRPr lang="en-US" dirty="0"/>
          </a:p>
        </p:txBody>
      </p:sp>
      <p:sp>
        <p:nvSpPr>
          <p:cNvPr id="3" name="Content Placeholder 2">
            <a:extLst>
              <a:ext uri="{FF2B5EF4-FFF2-40B4-BE49-F238E27FC236}">
                <a16:creationId xmlns:a16="http://schemas.microsoft.com/office/drawing/2014/main" id="{D83C47DB-23A5-43C8-A705-D8DC27CECBE2}"/>
              </a:ext>
            </a:extLst>
          </p:cNvPr>
          <p:cNvSpPr>
            <a:spLocks noGrp="1"/>
          </p:cNvSpPr>
          <p:nvPr>
            <p:ph idx="1"/>
          </p:nvPr>
        </p:nvSpPr>
        <p:spPr>
          <a:xfrm>
            <a:off x="838200" y="1825625"/>
            <a:ext cx="10515600" cy="4351338"/>
          </a:xfrm>
        </p:spPr>
        <p:txBody>
          <a:bodyPr>
            <a:normAutofit/>
          </a:bodyPr>
          <a:lstStyle/>
          <a:p>
            <a:r>
              <a:rPr lang="en-US" dirty="0"/>
              <a:t>Many Males, Many Whites</a:t>
            </a:r>
          </a:p>
          <a:p>
            <a:r>
              <a:rPr lang="en-US" dirty="0"/>
              <a:t>No FFR guidance (not their fault!)</a:t>
            </a:r>
          </a:p>
          <a:p>
            <a:r>
              <a:rPr lang="en-US" dirty="0"/>
              <a:t>Many patients excluded</a:t>
            </a:r>
          </a:p>
          <a:p>
            <a:r>
              <a:rPr lang="en-US" dirty="0"/>
              <a:t>Bare metal stents, not DES  (paclitaxel, sirolimus)</a:t>
            </a:r>
          </a:p>
          <a:p>
            <a:r>
              <a:rPr lang="en-US" dirty="0"/>
              <a:t>How many stents</a:t>
            </a:r>
          </a:p>
          <a:p>
            <a:endParaRPr lang="en-US" dirty="0"/>
          </a:p>
        </p:txBody>
      </p:sp>
    </p:spTree>
    <p:extLst>
      <p:ext uri="{BB962C8B-B14F-4D97-AF65-F5344CB8AC3E}">
        <p14:creationId xmlns:p14="http://schemas.microsoft.com/office/powerpoint/2010/main" val="50190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5C9B8F0-FF66-4C15-BD05-E86B8733184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4505C23-674B-4195-81D6-0C127FEAE3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4675D69-1333-4120-A861-AA1005A6E653}"/>
              </a:ext>
            </a:extLst>
          </p:cNvPr>
          <p:cNvGraphicFramePr>
            <a:graphicFrameLocks noGrp="1"/>
          </p:cNvGraphicFramePr>
          <p:nvPr>
            <p:ph idx="1"/>
            <p:extLst>
              <p:ext uri="{D42A27DB-BD31-4B8C-83A1-F6EECF244321}">
                <p14:modId xmlns:p14="http://schemas.microsoft.com/office/powerpoint/2010/main" val="1182212095"/>
              </p:ext>
            </p:extLst>
          </p:nvPr>
        </p:nvGraphicFramePr>
        <p:xfrm>
          <a:off x="256162" y="465168"/>
          <a:ext cx="11679676" cy="4437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447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56AE-4CC7-4871-A290-534F7617D1AA}"/>
              </a:ext>
            </a:extLst>
          </p:cNvPr>
          <p:cNvSpPr>
            <a:spLocks noGrp="1"/>
          </p:cNvSpPr>
          <p:nvPr>
            <p:ph type="title"/>
          </p:nvPr>
        </p:nvSpPr>
        <p:spPr/>
        <p:txBody>
          <a:bodyPr/>
          <a:lstStyle/>
          <a:p>
            <a:r>
              <a:rPr lang="en-US" dirty="0"/>
              <a:t>FAME-I Briefly</a:t>
            </a:r>
          </a:p>
        </p:txBody>
      </p:sp>
      <p:sp>
        <p:nvSpPr>
          <p:cNvPr id="3" name="Content Placeholder 2">
            <a:extLst>
              <a:ext uri="{FF2B5EF4-FFF2-40B4-BE49-F238E27FC236}">
                <a16:creationId xmlns:a16="http://schemas.microsoft.com/office/drawing/2014/main" id="{A6A54C5F-505B-484E-858A-805D5690D710}"/>
              </a:ext>
            </a:extLst>
          </p:cNvPr>
          <p:cNvSpPr>
            <a:spLocks noGrp="1"/>
          </p:cNvSpPr>
          <p:nvPr>
            <p:ph idx="1"/>
          </p:nvPr>
        </p:nvSpPr>
        <p:spPr/>
        <p:txBody>
          <a:bodyPr/>
          <a:lstStyle/>
          <a:p>
            <a:r>
              <a:rPr lang="en-US" dirty="0"/>
              <a:t>FFR guided PCI reduces composite outcome (death, nonfatal MI, and repeat revascularization) at one year compared to PCI alone in patients with multi-vessel CAD. </a:t>
            </a:r>
          </a:p>
        </p:txBody>
      </p:sp>
    </p:spTree>
    <p:extLst>
      <p:ext uri="{BB962C8B-B14F-4D97-AF65-F5344CB8AC3E}">
        <p14:creationId xmlns:p14="http://schemas.microsoft.com/office/powerpoint/2010/main" val="2849566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56AE-4CC7-4871-A290-534F7617D1AA}"/>
              </a:ext>
            </a:extLst>
          </p:cNvPr>
          <p:cNvSpPr>
            <a:spLocks noGrp="1"/>
          </p:cNvSpPr>
          <p:nvPr>
            <p:ph type="title"/>
          </p:nvPr>
        </p:nvSpPr>
        <p:spPr/>
        <p:txBody>
          <a:bodyPr/>
          <a:lstStyle/>
          <a:p>
            <a:r>
              <a:rPr lang="en-US" dirty="0"/>
              <a:t>FAME-I Briefly</a:t>
            </a:r>
          </a:p>
        </p:txBody>
      </p:sp>
      <p:pic>
        <p:nvPicPr>
          <p:cNvPr id="1026" name="Picture 2" descr="http://www.nejm.org/na101/home/literatum/publisher/mms/journals/content/nejm/2009/nejm_2009.360.issue-3/nejmoa0807611/production/images/img_large/nejmoa0807611_f3.jpeg">
            <a:extLst>
              <a:ext uri="{FF2B5EF4-FFF2-40B4-BE49-F238E27FC236}">
                <a16:creationId xmlns:a16="http://schemas.microsoft.com/office/drawing/2014/main" id="{5D898FFE-1324-4E55-8276-1DB3F77B8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573" y="1344210"/>
            <a:ext cx="6685238" cy="536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77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2" descr="Image result for ffr">
            <a:extLst>
              <a:ext uri="{FF2B5EF4-FFF2-40B4-BE49-F238E27FC236}">
                <a16:creationId xmlns:a16="http://schemas.microsoft.com/office/drawing/2014/main" id="{8F6AE535-2414-443F-ABE4-D5C4E3CEF5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467" y="1963940"/>
            <a:ext cx="10905066" cy="381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382AE0-7FAB-4FBC-B3D6-ECB9B4E11F7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FFR</a:t>
            </a:r>
          </a:p>
        </p:txBody>
      </p:sp>
      <p:sp>
        <p:nvSpPr>
          <p:cNvPr id="4" name="TextBox 3">
            <a:extLst>
              <a:ext uri="{FF2B5EF4-FFF2-40B4-BE49-F238E27FC236}">
                <a16:creationId xmlns:a16="http://schemas.microsoft.com/office/drawing/2014/main" id="{0635F201-9DE2-4A72-9C9F-25B646F2CDB6}"/>
              </a:ext>
            </a:extLst>
          </p:cNvPr>
          <p:cNvSpPr txBox="1"/>
          <p:nvPr/>
        </p:nvSpPr>
        <p:spPr>
          <a:xfrm>
            <a:off x="270289" y="6383550"/>
            <a:ext cx="8729932" cy="276999"/>
          </a:xfrm>
          <a:prstGeom prst="rect">
            <a:avLst/>
          </a:prstGeom>
          <a:noFill/>
        </p:spPr>
        <p:txBody>
          <a:bodyPr wrap="square" rtlCol="0">
            <a:spAutoFit/>
          </a:bodyPr>
          <a:lstStyle/>
          <a:p>
            <a:r>
              <a:rPr lang="en-US" sz="1200" dirty="0"/>
              <a:t>Source: https://www.radcliffecardiology.com/intervention/fractional-flow-reserve-ffr-0</a:t>
            </a:r>
          </a:p>
        </p:txBody>
      </p:sp>
    </p:spTree>
    <p:extLst>
      <p:ext uri="{BB962C8B-B14F-4D97-AF65-F5344CB8AC3E}">
        <p14:creationId xmlns:p14="http://schemas.microsoft.com/office/powerpoint/2010/main" val="2665564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310D-6505-4BBB-87FB-E9D7F740AA01}"/>
              </a:ext>
            </a:extLst>
          </p:cNvPr>
          <p:cNvSpPr>
            <a:spLocks noGrp="1"/>
          </p:cNvSpPr>
          <p:nvPr>
            <p:ph type="title"/>
          </p:nvPr>
        </p:nvSpPr>
        <p:spPr/>
        <p:txBody>
          <a:bodyPr/>
          <a:lstStyle/>
          <a:p>
            <a:r>
              <a:rPr lang="en-US" dirty="0"/>
              <a:t>FAME-II Briefly</a:t>
            </a:r>
          </a:p>
        </p:txBody>
      </p:sp>
      <p:sp>
        <p:nvSpPr>
          <p:cNvPr id="3" name="Content Placeholder 2">
            <a:extLst>
              <a:ext uri="{FF2B5EF4-FFF2-40B4-BE49-F238E27FC236}">
                <a16:creationId xmlns:a16="http://schemas.microsoft.com/office/drawing/2014/main" id="{8B699163-42B2-4C89-AE14-CFDC29DA62DD}"/>
              </a:ext>
            </a:extLst>
          </p:cNvPr>
          <p:cNvSpPr>
            <a:spLocks noGrp="1"/>
          </p:cNvSpPr>
          <p:nvPr>
            <p:ph idx="1"/>
          </p:nvPr>
        </p:nvSpPr>
        <p:spPr/>
        <p:txBody>
          <a:bodyPr/>
          <a:lstStyle/>
          <a:p>
            <a:r>
              <a:rPr lang="en-US" dirty="0"/>
              <a:t>PCI reduces composite outcome (death, nonfatal MI, urgent revascularization) compared to OMT alone when FFR ≤0.80 in stable CAD. Results driven primarily by reduction in need for urgent revascularization. </a:t>
            </a:r>
          </a:p>
        </p:txBody>
      </p:sp>
    </p:spTree>
    <p:extLst>
      <p:ext uri="{BB962C8B-B14F-4D97-AF65-F5344CB8AC3E}">
        <p14:creationId xmlns:p14="http://schemas.microsoft.com/office/powerpoint/2010/main" val="58606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20B1-D53A-4DB2-82F5-8866473CA014}"/>
              </a:ext>
            </a:extLst>
          </p:cNvPr>
          <p:cNvSpPr>
            <a:spLocks noGrp="1"/>
          </p:cNvSpPr>
          <p:nvPr>
            <p:ph type="title"/>
          </p:nvPr>
        </p:nvSpPr>
        <p:spPr/>
        <p:txBody>
          <a:bodyPr/>
          <a:lstStyle/>
          <a:p>
            <a:r>
              <a:rPr lang="en-US" dirty="0"/>
              <a:t>ORBITA Briefly</a:t>
            </a:r>
          </a:p>
        </p:txBody>
      </p:sp>
      <p:sp>
        <p:nvSpPr>
          <p:cNvPr id="3" name="Content Placeholder 2">
            <a:extLst>
              <a:ext uri="{FF2B5EF4-FFF2-40B4-BE49-F238E27FC236}">
                <a16:creationId xmlns:a16="http://schemas.microsoft.com/office/drawing/2014/main" id="{B7231F20-8B45-4FA4-8813-68309F115DEC}"/>
              </a:ext>
            </a:extLst>
          </p:cNvPr>
          <p:cNvSpPr>
            <a:spLocks noGrp="1"/>
          </p:cNvSpPr>
          <p:nvPr>
            <p:ph idx="1"/>
          </p:nvPr>
        </p:nvSpPr>
        <p:spPr/>
        <p:txBody>
          <a:bodyPr/>
          <a:lstStyle/>
          <a:p>
            <a:r>
              <a:rPr lang="en-US" dirty="0"/>
              <a:t>PCI does not improve angina (measured by treadmill exercise time) compared to sham procedure. Both arms received anti-anginal therapy. PCI did </a:t>
            </a:r>
            <a:r>
              <a:rPr lang="en-US" i="1" dirty="0"/>
              <a:t>not</a:t>
            </a:r>
            <a:r>
              <a:rPr lang="en-US" dirty="0"/>
              <a:t> improve angina (assessed through standard questionnaires) or quality of life. </a:t>
            </a:r>
          </a:p>
        </p:txBody>
      </p:sp>
    </p:spTree>
    <p:extLst>
      <p:ext uri="{BB962C8B-B14F-4D97-AF65-F5344CB8AC3E}">
        <p14:creationId xmlns:p14="http://schemas.microsoft.com/office/powerpoint/2010/main" val="162903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C594-5963-4D46-8E34-EF4A21F990D6}"/>
              </a:ext>
            </a:extLst>
          </p:cNvPr>
          <p:cNvSpPr>
            <a:spLocks noGrp="1"/>
          </p:cNvSpPr>
          <p:nvPr>
            <p:ph type="title"/>
          </p:nvPr>
        </p:nvSpPr>
        <p:spPr/>
        <p:txBody>
          <a:bodyPr/>
          <a:lstStyle/>
          <a:p>
            <a:r>
              <a:rPr lang="en-US" dirty="0"/>
              <a:t>COURAGE Guidelines</a:t>
            </a:r>
          </a:p>
        </p:txBody>
      </p:sp>
      <p:sp>
        <p:nvSpPr>
          <p:cNvPr id="3" name="Content Placeholder 2">
            <a:extLst>
              <a:ext uri="{FF2B5EF4-FFF2-40B4-BE49-F238E27FC236}">
                <a16:creationId xmlns:a16="http://schemas.microsoft.com/office/drawing/2014/main" id="{AAF91D45-B3BD-415C-991C-7326DB9CD2D2}"/>
              </a:ext>
            </a:extLst>
          </p:cNvPr>
          <p:cNvSpPr>
            <a:spLocks noGrp="1"/>
          </p:cNvSpPr>
          <p:nvPr>
            <p:ph idx="1"/>
          </p:nvPr>
        </p:nvSpPr>
        <p:spPr/>
        <p:txBody>
          <a:bodyPr/>
          <a:lstStyle/>
          <a:p>
            <a:r>
              <a:rPr lang="en-US" dirty="0"/>
              <a:t>ACC/AHA 2011:</a:t>
            </a:r>
          </a:p>
          <a:p>
            <a:r>
              <a:rPr lang="en-US" dirty="0"/>
              <a:t>Unless there is a clear indication for PCI or CABG, use FFR guidance to determine PCI vs. OMT</a:t>
            </a:r>
          </a:p>
        </p:txBody>
      </p:sp>
    </p:spTree>
    <p:extLst>
      <p:ext uri="{BB962C8B-B14F-4D97-AF65-F5344CB8AC3E}">
        <p14:creationId xmlns:p14="http://schemas.microsoft.com/office/powerpoint/2010/main" val="408153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D84A5D-081E-4027-BCED-732F7DD3111F}"/>
              </a:ext>
            </a:extLst>
          </p:cNvPr>
          <p:cNvSpPr/>
          <p:nvPr/>
        </p:nvSpPr>
        <p:spPr>
          <a:xfrm>
            <a:off x="1791928" y="2580969"/>
            <a:ext cx="8908026" cy="1200329"/>
          </a:xfrm>
          <a:prstGeom prst="rect">
            <a:avLst/>
          </a:prstGeom>
        </p:spPr>
        <p:txBody>
          <a:bodyPr wrap="square">
            <a:spAutoFit/>
          </a:bodyPr>
          <a:lstStyle/>
          <a:p>
            <a:pPr algn="ctr"/>
            <a:r>
              <a:rPr lang="en-US" sz="3600" b="1" dirty="0">
                <a:solidFill>
                  <a:srgbClr val="4D4D4D"/>
                </a:solidFill>
                <a:latin typeface="ff-quadraat-web-pro"/>
              </a:rPr>
              <a:t>C</a:t>
            </a:r>
            <a:r>
              <a:rPr lang="en-US" sz="3600" dirty="0">
                <a:solidFill>
                  <a:srgbClr val="4D4D4D"/>
                </a:solidFill>
                <a:latin typeface="ff-quadraat-web-pro"/>
              </a:rPr>
              <a:t>linical </a:t>
            </a:r>
            <a:r>
              <a:rPr lang="en-US" sz="3600" b="1" dirty="0">
                <a:solidFill>
                  <a:srgbClr val="4D4D4D"/>
                </a:solidFill>
                <a:latin typeface="ff-quadraat-web-pro"/>
              </a:rPr>
              <a:t>O</a:t>
            </a:r>
            <a:r>
              <a:rPr lang="en-US" sz="3600" dirty="0">
                <a:solidFill>
                  <a:srgbClr val="4D4D4D"/>
                </a:solidFill>
                <a:latin typeface="ff-quadraat-web-pro"/>
              </a:rPr>
              <a:t>utcomes </a:t>
            </a:r>
            <a:r>
              <a:rPr lang="en-US" sz="3600" b="1" dirty="0">
                <a:solidFill>
                  <a:srgbClr val="4D4D4D"/>
                </a:solidFill>
                <a:latin typeface="ff-quadraat-web-pro"/>
              </a:rPr>
              <a:t>U</a:t>
            </a:r>
            <a:r>
              <a:rPr lang="en-US" sz="3600" dirty="0">
                <a:solidFill>
                  <a:srgbClr val="4D4D4D"/>
                </a:solidFill>
                <a:latin typeface="ff-quadraat-web-pro"/>
              </a:rPr>
              <a:t>tilizing </a:t>
            </a:r>
            <a:r>
              <a:rPr lang="en-US" sz="3600" b="1" dirty="0">
                <a:solidFill>
                  <a:srgbClr val="4D4D4D"/>
                </a:solidFill>
                <a:latin typeface="ff-quadraat-web-pro"/>
              </a:rPr>
              <a:t>R</a:t>
            </a:r>
            <a:r>
              <a:rPr lang="en-US" sz="3600" dirty="0">
                <a:solidFill>
                  <a:srgbClr val="4D4D4D"/>
                </a:solidFill>
                <a:latin typeface="ff-quadraat-web-pro"/>
              </a:rPr>
              <a:t>evascularization and </a:t>
            </a:r>
            <a:r>
              <a:rPr lang="en-US" sz="3600" b="1" dirty="0">
                <a:solidFill>
                  <a:srgbClr val="4D4D4D"/>
                </a:solidFill>
                <a:latin typeface="ff-quadraat-web-pro"/>
              </a:rPr>
              <a:t>Ag(?)</a:t>
            </a:r>
            <a:r>
              <a:rPr lang="en-US" sz="3600" dirty="0" err="1">
                <a:solidFill>
                  <a:srgbClr val="4D4D4D"/>
                </a:solidFill>
                <a:latin typeface="ff-quadraat-web-pro"/>
              </a:rPr>
              <a:t>gressive</a:t>
            </a:r>
            <a:r>
              <a:rPr lang="en-US" sz="3600" dirty="0">
                <a:solidFill>
                  <a:srgbClr val="4D4D4D"/>
                </a:solidFill>
                <a:latin typeface="ff-quadraat-web-pro"/>
              </a:rPr>
              <a:t> Drug </a:t>
            </a:r>
            <a:r>
              <a:rPr lang="en-US" sz="3600" b="1" dirty="0">
                <a:solidFill>
                  <a:srgbClr val="4D4D4D"/>
                </a:solidFill>
                <a:latin typeface="ff-quadraat-web-pro"/>
              </a:rPr>
              <a:t>E</a:t>
            </a:r>
            <a:r>
              <a:rPr lang="en-US" sz="3600" dirty="0">
                <a:solidFill>
                  <a:srgbClr val="4D4D4D"/>
                </a:solidFill>
                <a:latin typeface="ff-quadraat-web-pro"/>
              </a:rPr>
              <a:t>valuation</a:t>
            </a:r>
            <a:endParaRPr lang="en-US" sz="3600" dirty="0"/>
          </a:p>
        </p:txBody>
      </p:sp>
    </p:spTree>
    <p:extLst>
      <p:ext uri="{BB962C8B-B14F-4D97-AF65-F5344CB8AC3E}">
        <p14:creationId xmlns:p14="http://schemas.microsoft.com/office/powerpoint/2010/main" val="1765123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7E836-A933-4506-9828-7EC9AF3828E5}"/>
              </a:ext>
            </a:extLst>
          </p:cNvPr>
          <p:cNvSpPr>
            <a:spLocks noGrp="1"/>
          </p:cNvSpPr>
          <p:nvPr>
            <p:ph idx="1"/>
          </p:nvPr>
        </p:nvSpPr>
        <p:spPr>
          <a:xfrm>
            <a:off x="772886" y="3523796"/>
            <a:ext cx="10515600" cy="4351338"/>
          </a:xfrm>
        </p:spPr>
        <p:txBody>
          <a:bodyPr/>
          <a:lstStyle/>
          <a:p>
            <a:pPr marL="0" indent="0">
              <a:buNone/>
            </a:pPr>
            <a:r>
              <a:rPr lang="en-US" i="1" dirty="0"/>
              <a:t>“The number of PCIs in patients without a diagnosis of AMI or unstable angina in Florida, Maryland, and New Jersey declined from 48,000 in 2006 to 40,000 in 2008 (17 percent). There was no change in the number of PCIs in patients with a diagnosis of AMI. We observed similar patterns in U.S. community hospitals. PCI volume did not decline in England.”</a:t>
            </a:r>
          </a:p>
        </p:txBody>
      </p:sp>
      <p:pic>
        <p:nvPicPr>
          <p:cNvPr id="4" name="Picture 3">
            <a:extLst>
              <a:ext uri="{FF2B5EF4-FFF2-40B4-BE49-F238E27FC236}">
                <a16:creationId xmlns:a16="http://schemas.microsoft.com/office/drawing/2014/main" id="{71A73691-8821-4C00-B7B0-234538BA0F1F}"/>
              </a:ext>
            </a:extLst>
          </p:cNvPr>
          <p:cNvPicPr>
            <a:picLocks noChangeAspect="1"/>
          </p:cNvPicPr>
          <p:nvPr/>
        </p:nvPicPr>
        <p:blipFill>
          <a:blip r:embed="rId2"/>
          <a:stretch>
            <a:fillRect/>
          </a:stretch>
        </p:blipFill>
        <p:spPr>
          <a:xfrm>
            <a:off x="3954916" y="605220"/>
            <a:ext cx="4151539" cy="2728984"/>
          </a:xfrm>
          <a:prstGeom prst="rect">
            <a:avLst/>
          </a:prstGeom>
        </p:spPr>
      </p:pic>
    </p:spTree>
    <p:extLst>
      <p:ext uri="{BB962C8B-B14F-4D97-AF65-F5344CB8AC3E}">
        <p14:creationId xmlns:p14="http://schemas.microsoft.com/office/powerpoint/2010/main" val="347349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34DFB2E-2F57-4CBD-9B67-72761BA8297C}"/>
              </a:ext>
            </a:extLst>
          </p:cNvPr>
          <p:cNvGraphicFramePr>
            <a:graphicFrameLocks noGrp="1"/>
          </p:cNvGraphicFramePr>
          <p:nvPr>
            <p:ph idx="1"/>
            <p:extLst>
              <p:ext uri="{D42A27DB-BD31-4B8C-83A1-F6EECF244321}">
                <p14:modId xmlns:p14="http://schemas.microsoft.com/office/powerpoint/2010/main" val="657847771"/>
              </p:ext>
            </p:extLst>
          </p:nvPr>
        </p:nvGraphicFramePr>
        <p:xfrm>
          <a:off x="838200" y="1132936"/>
          <a:ext cx="10515600" cy="5044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52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257994-BD97-4691-8B89-198A6D2BAB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generated with high confidence">
            <a:extLst>
              <a:ext uri="{FF2B5EF4-FFF2-40B4-BE49-F238E27FC236}">
                <a16:creationId xmlns:a16="http://schemas.microsoft.com/office/drawing/2014/main" id="{14B5F175-799F-48F3-9B7D-F60125DCF2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9923" y="468977"/>
            <a:ext cx="4718755" cy="3539066"/>
          </a:xfrm>
          <a:prstGeom prst="rect">
            <a:avLst/>
          </a:prstGeom>
        </p:spPr>
      </p:pic>
      <p:pic>
        <p:nvPicPr>
          <p:cNvPr id="5" name="Picture 4" descr="A close up of a toy&#10;&#10;Description generated with high confidence">
            <a:extLst>
              <a:ext uri="{FF2B5EF4-FFF2-40B4-BE49-F238E27FC236}">
                <a16:creationId xmlns:a16="http://schemas.microsoft.com/office/drawing/2014/main" id="{344A894D-B8C1-42F4-8247-686A74F7FD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56868" y="477456"/>
            <a:ext cx="5316388" cy="3522107"/>
          </a:xfrm>
          <a:prstGeom prst="rect">
            <a:avLst/>
          </a:prstGeom>
        </p:spPr>
      </p:pic>
      <p:sp>
        <p:nvSpPr>
          <p:cNvPr id="2" name="Title 1">
            <a:extLst>
              <a:ext uri="{FF2B5EF4-FFF2-40B4-BE49-F238E27FC236}">
                <a16:creationId xmlns:a16="http://schemas.microsoft.com/office/drawing/2014/main" id="{DC22495A-557A-4E59-BD3A-870A7F5D4636}"/>
              </a:ext>
            </a:extLst>
          </p:cNvPr>
          <p:cNvSpPr>
            <a:spLocks noGrp="1"/>
          </p:cNvSpPr>
          <p:nvPr>
            <p:ph type="title"/>
          </p:nvPr>
        </p:nvSpPr>
        <p:spPr>
          <a:xfrm>
            <a:off x="1600200" y="4269282"/>
            <a:ext cx="8991600" cy="1264762"/>
          </a:xfrm>
          <a:solidFill>
            <a:srgbClr val="FFFFFF"/>
          </a:solidFill>
          <a:ln w="38100">
            <a:solidFill>
              <a:srgbClr val="404040"/>
            </a:solidFill>
            <a:miter lim="800000"/>
          </a:ln>
        </p:spPr>
        <p:txBody>
          <a:bodyPr vert="horz" lIns="91440" tIns="45720" rIns="91440" bIns="45720" rtlCol="0" anchor="ctr">
            <a:normAutofit fontScale="90000"/>
          </a:bodyPr>
          <a:lstStyle/>
          <a:p>
            <a:pPr algn="ctr"/>
            <a:r>
              <a:rPr lang="en-US" sz="4000" dirty="0"/>
              <a:t>In patients with STABLE coronary artery disease (CAD), what treatment should I pursue initially?</a:t>
            </a:r>
            <a:endParaRPr lang="en-US" sz="4000" kern="1200" dirty="0"/>
          </a:p>
        </p:txBody>
      </p:sp>
      <p:pic>
        <p:nvPicPr>
          <p:cNvPr id="4" name="Picture 3" descr="A close up of a logo&#10;&#10;Description generated with high confidence">
            <a:extLst>
              <a:ext uri="{FF2B5EF4-FFF2-40B4-BE49-F238E27FC236}">
                <a16:creationId xmlns:a16="http://schemas.microsoft.com/office/drawing/2014/main" id="{05D3708E-6FB1-4CB5-8217-C4C8049A5F5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5643716"/>
            <a:ext cx="1681316" cy="1214284"/>
          </a:xfrm>
          <a:prstGeom prst="rect">
            <a:avLst/>
          </a:prstGeom>
        </p:spPr>
      </p:pic>
    </p:spTree>
    <p:extLst>
      <p:ext uri="{BB962C8B-B14F-4D97-AF65-F5344CB8AC3E}">
        <p14:creationId xmlns:p14="http://schemas.microsoft.com/office/powerpoint/2010/main" val="28602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257994-BD97-4691-8B89-198A6D2BAB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generated with high confidence">
            <a:extLst>
              <a:ext uri="{FF2B5EF4-FFF2-40B4-BE49-F238E27FC236}">
                <a16:creationId xmlns:a16="http://schemas.microsoft.com/office/drawing/2014/main" id="{14B5F175-799F-48F3-9B7D-F60125DCF2D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9923" y="468977"/>
            <a:ext cx="4718755" cy="3539066"/>
          </a:xfrm>
          <a:prstGeom prst="rect">
            <a:avLst/>
          </a:prstGeom>
        </p:spPr>
      </p:pic>
      <p:sp>
        <p:nvSpPr>
          <p:cNvPr id="2" name="Title 1">
            <a:extLst>
              <a:ext uri="{FF2B5EF4-FFF2-40B4-BE49-F238E27FC236}">
                <a16:creationId xmlns:a16="http://schemas.microsoft.com/office/drawing/2014/main" id="{DC22495A-557A-4E59-BD3A-870A7F5D4636}"/>
              </a:ext>
            </a:extLst>
          </p:cNvPr>
          <p:cNvSpPr>
            <a:spLocks noGrp="1"/>
          </p:cNvSpPr>
          <p:nvPr>
            <p:ph type="title"/>
          </p:nvPr>
        </p:nvSpPr>
        <p:spPr>
          <a:xfrm>
            <a:off x="1600200" y="4269282"/>
            <a:ext cx="8991600" cy="1264762"/>
          </a:xfrm>
          <a:solidFill>
            <a:srgbClr val="FFFFFF"/>
          </a:solidFill>
          <a:ln w="38100">
            <a:solidFill>
              <a:srgbClr val="404040"/>
            </a:solidFill>
            <a:miter lim="800000"/>
          </a:ln>
        </p:spPr>
        <p:txBody>
          <a:bodyPr vert="horz" lIns="91440" tIns="45720" rIns="91440" bIns="45720" rtlCol="0" anchor="ctr">
            <a:normAutofit/>
          </a:bodyPr>
          <a:lstStyle/>
          <a:p>
            <a:pPr algn="ctr"/>
            <a:r>
              <a:rPr lang="en-US" sz="4000" dirty="0">
                <a:latin typeface="Arial" panose="020B0604020202020204" pitchFamily="34" charset="0"/>
                <a:cs typeface="Arial" panose="020B0604020202020204" pitchFamily="34" charset="0"/>
              </a:rPr>
              <a:t>What is percutaneous coronary intervention?</a:t>
            </a:r>
            <a:endParaRPr lang="en-US" sz="4000" kern="1200" dirty="0"/>
          </a:p>
        </p:txBody>
      </p:sp>
      <p:pic>
        <p:nvPicPr>
          <p:cNvPr id="7" name="Picture 2" descr="http://www.secondscount.org/image.axd?id=c8a00122-bb66-46c6-8ab7-333a9a0cd46a&amp;t=635566481777430000">
            <a:extLst>
              <a:ext uri="{FF2B5EF4-FFF2-40B4-BE49-F238E27FC236}">
                <a16:creationId xmlns:a16="http://schemas.microsoft.com/office/drawing/2014/main" id="{E44DEBA3-F03B-46FC-A2C1-618471A730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661" y="468977"/>
            <a:ext cx="4718754" cy="37750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AF340FF-C661-4E99-BCEF-D9DEFA295F0F}"/>
              </a:ext>
            </a:extLst>
          </p:cNvPr>
          <p:cNvSpPr/>
          <p:nvPr/>
        </p:nvSpPr>
        <p:spPr>
          <a:xfrm>
            <a:off x="3071038" y="6079667"/>
            <a:ext cx="6096000" cy="430887"/>
          </a:xfrm>
          <a:prstGeom prst="rect">
            <a:avLst/>
          </a:prstGeom>
        </p:spPr>
        <p:txBody>
          <a:bodyPr>
            <a:spAutoFit/>
          </a:bodyPr>
          <a:lstStyle/>
          <a:p>
            <a:pPr algn="ctr"/>
            <a:r>
              <a:rPr lang="en-US" sz="1050" dirty="0"/>
              <a:t>Source: http://www.secondscount.org/treatments/treatments-detail-2/wrist-groin-risks-benefits-of-femoral-versus-trans#.Wqhag-jwbD4</a:t>
            </a:r>
          </a:p>
        </p:txBody>
      </p:sp>
    </p:spTree>
    <p:extLst>
      <p:ext uri="{BB962C8B-B14F-4D97-AF65-F5344CB8AC3E}">
        <p14:creationId xmlns:p14="http://schemas.microsoft.com/office/powerpoint/2010/main" val="115632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9920-803F-43D8-ACDA-2FAE8A36CA9B}"/>
              </a:ext>
            </a:extLst>
          </p:cNvPr>
          <p:cNvSpPr>
            <a:spLocks noGrp="1"/>
          </p:cNvSpPr>
          <p:nvPr>
            <p:ph type="title"/>
          </p:nvPr>
        </p:nvSpPr>
        <p:spPr/>
        <p:txBody>
          <a:bodyPr/>
          <a:lstStyle/>
          <a:p>
            <a:r>
              <a:rPr lang="en-US" dirty="0"/>
              <a:t>Oculo-Stenotic Reflex</a:t>
            </a:r>
          </a:p>
        </p:txBody>
      </p:sp>
      <p:sp>
        <p:nvSpPr>
          <p:cNvPr id="3" name="Content Placeholder 2">
            <a:extLst>
              <a:ext uri="{FF2B5EF4-FFF2-40B4-BE49-F238E27FC236}">
                <a16:creationId xmlns:a16="http://schemas.microsoft.com/office/drawing/2014/main" id="{C017D0BC-F2D8-4A1F-A937-DB52B435A509}"/>
              </a:ext>
            </a:extLst>
          </p:cNvPr>
          <p:cNvSpPr>
            <a:spLocks noGrp="1"/>
          </p:cNvSpPr>
          <p:nvPr>
            <p:ph idx="1"/>
          </p:nvPr>
        </p:nvSpPr>
        <p:spPr/>
        <p:txBody>
          <a:bodyPr/>
          <a:lstStyle/>
          <a:p>
            <a:r>
              <a:rPr lang="en-US" dirty="0"/>
              <a:t>You see stenosis, you stent it</a:t>
            </a:r>
          </a:p>
          <a:p>
            <a:r>
              <a:rPr lang="en-US" dirty="0"/>
              <a:t>For the purpose of patient outcomes…</a:t>
            </a:r>
          </a:p>
          <a:p>
            <a:r>
              <a:rPr lang="en-US" dirty="0"/>
              <a:t>It’s not that simple</a:t>
            </a:r>
          </a:p>
        </p:txBody>
      </p:sp>
    </p:spTree>
    <p:extLst>
      <p:ext uri="{BB962C8B-B14F-4D97-AF65-F5344CB8AC3E}">
        <p14:creationId xmlns:p14="http://schemas.microsoft.com/office/powerpoint/2010/main" val="275055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62E2-DB36-4353-8E2E-AE1D8FB961F3}"/>
              </a:ext>
            </a:extLst>
          </p:cNvPr>
          <p:cNvSpPr>
            <a:spLocks noGrp="1"/>
          </p:cNvSpPr>
          <p:nvPr>
            <p:ph type="title"/>
          </p:nvPr>
        </p:nvSpPr>
        <p:spPr>
          <a:xfrm>
            <a:off x="838200" y="365125"/>
            <a:ext cx="10515600" cy="1325563"/>
          </a:xfrm>
        </p:spPr>
        <p:txBody>
          <a:bodyPr>
            <a:normAutofit/>
          </a:bodyPr>
          <a:lstStyle/>
          <a:p>
            <a:r>
              <a:rPr lang="en-US"/>
              <a:t>What is optimal medical therapy in stable CAD?</a:t>
            </a:r>
            <a:endParaRPr lang="en-US" dirty="0"/>
          </a:p>
        </p:txBody>
      </p:sp>
      <p:graphicFrame>
        <p:nvGraphicFramePr>
          <p:cNvPr id="5" name="Content Placeholder 2">
            <a:extLst>
              <a:ext uri="{FF2B5EF4-FFF2-40B4-BE49-F238E27FC236}">
                <a16:creationId xmlns:a16="http://schemas.microsoft.com/office/drawing/2014/main" id="{35F3175E-BCDC-4D43-BFD9-DAB681D7157E}"/>
              </a:ext>
            </a:extLst>
          </p:cNvPr>
          <p:cNvGraphicFramePr>
            <a:graphicFrameLocks noGrp="1"/>
          </p:cNvGraphicFramePr>
          <p:nvPr>
            <p:ph idx="1"/>
            <p:extLst>
              <p:ext uri="{D42A27DB-BD31-4B8C-83A1-F6EECF244321}">
                <p14:modId xmlns:p14="http://schemas.microsoft.com/office/powerpoint/2010/main" val="1803198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696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12181</TotalTime>
  <Words>1843</Words>
  <Application>Microsoft Office PowerPoint</Application>
  <PresentationFormat>Widescreen</PresentationFormat>
  <Paragraphs>259</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ff-quadraat-web-pro</vt:lpstr>
      <vt:lpstr>Office Theme</vt:lpstr>
      <vt:lpstr>COURAGE</vt:lpstr>
      <vt:lpstr>PowerPoint Presentation</vt:lpstr>
      <vt:lpstr>PowerPoint Presentation</vt:lpstr>
      <vt:lpstr>PowerPoint Presentation</vt:lpstr>
      <vt:lpstr>PowerPoint Presentation</vt:lpstr>
      <vt:lpstr>In patients with STABLE coronary artery disease (CAD), what treatment should I pursue initially?</vt:lpstr>
      <vt:lpstr>What is percutaneous coronary intervention?</vt:lpstr>
      <vt:lpstr>Oculo-Stenotic Reflex</vt:lpstr>
      <vt:lpstr>What is optimal medical therapy in stable CAD?</vt:lpstr>
      <vt:lpstr>Background - COURAGE</vt:lpstr>
      <vt:lpstr>COURAGE design</vt:lpstr>
      <vt:lpstr>Composite Outcome</vt:lpstr>
      <vt:lpstr>Composite Outcome</vt:lpstr>
      <vt:lpstr>Example of Bad Composite</vt:lpstr>
      <vt:lpstr>TIME Trial</vt:lpstr>
      <vt:lpstr>PowerPoint Presentation</vt:lpstr>
      <vt:lpstr>PowerPoint Presentation</vt:lpstr>
      <vt:lpstr>PowerPoint Presentation</vt:lpstr>
      <vt:lpstr>COURAGE inclusion criteria</vt:lpstr>
      <vt:lpstr>PowerPoint Presentation</vt:lpstr>
      <vt:lpstr>Courage exclusion criteria</vt:lpstr>
      <vt:lpstr>COURAGE Baseline Characteristics</vt:lpstr>
      <vt:lpstr>COURAGE Baseline Characteristics</vt:lpstr>
      <vt:lpstr>COURAGE Baseline Characteristics</vt:lpstr>
      <vt:lpstr>COURAGE control group</vt:lpstr>
      <vt:lpstr>COURAGE treatment group</vt:lpstr>
      <vt:lpstr>PowerPoint Presentation</vt:lpstr>
      <vt:lpstr>PowerPoint Presentation</vt:lpstr>
      <vt:lpstr>PowerPoint Presentation</vt:lpstr>
      <vt:lpstr>COURAGE Criticisms</vt:lpstr>
      <vt:lpstr>PowerPoint Presentation</vt:lpstr>
      <vt:lpstr>COURAGE Criticisms</vt:lpstr>
      <vt:lpstr>PowerPoint Presentation</vt:lpstr>
      <vt:lpstr>FAME-I Briefly</vt:lpstr>
      <vt:lpstr>FAME-I Briefly</vt:lpstr>
      <vt:lpstr>FFR</vt:lpstr>
      <vt:lpstr>FAME-II Briefly</vt:lpstr>
      <vt:lpstr>ORBITA Briefly</vt:lpstr>
      <vt:lpstr>COURAGE Guidelines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dc:title>
  <dc:creator>Court Green</dc:creator>
  <cp:lastModifiedBy>Court Green</cp:lastModifiedBy>
  <cp:revision>126</cp:revision>
  <dcterms:created xsi:type="dcterms:W3CDTF">2018-03-03T17:48:55Z</dcterms:created>
  <dcterms:modified xsi:type="dcterms:W3CDTF">2018-04-25T01:22:28Z</dcterms:modified>
</cp:coreProperties>
</file>