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1" r:id="rId2"/>
    <p:sldId id="305" r:id="rId3"/>
    <p:sldId id="328" r:id="rId4"/>
    <p:sldId id="257" r:id="rId5"/>
    <p:sldId id="282" r:id="rId6"/>
    <p:sldId id="326" r:id="rId7"/>
    <p:sldId id="304" r:id="rId8"/>
    <p:sldId id="259" r:id="rId9"/>
    <p:sldId id="295" r:id="rId10"/>
    <p:sldId id="303" r:id="rId11"/>
    <p:sldId id="323" r:id="rId12"/>
    <p:sldId id="324" r:id="rId13"/>
    <p:sldId id="307" r:id="rId14"/>
    <p:sldId id="301" r:id="rId15"/>
    <p:sldId id="262" r:id="rId16"/>
    <p:sldId id="331" r:id="rId17"/>
    <p:sldId id="314" r:id="rId18"/>
    <p:sldId id="315" r:id="rId19"/>
    <p:sldId id="332" r:id="rId20"/>
    <p:sldId id="263" r:id="rId21"/>
    <p:sldId id="310" r:id="rId22"/>
    <p:sldId id="308" r:id="rId23"/>
    <p:sldId id="309" r:id="rId24"/>
    <p:sldId id="292" r:id="rId25"/>
    <p:sldId id="294" r:id="rId26"/>
    <p:sldId id="320" r:id="rId27"/>
    <p:sldId id="311" r:id="rId28"/>
    <p:sldId id="313" r:id="rId29"/>
    <p:sldId id="312" r:id="rId30"/>
    <p:sldId id="306" r:id="rId31"/>
    <p:sldId id="318" r:id="rId32"/>
    <p:sldId id="264" r:id="rId33"/>
    <p:sldId id="316" r:id="rId34"/>
    <p:sldId id="319" r:id="rId35"/>
    <p:sldId id="330" r:id="rId36"/>
    <p:sldId id="327" r:id="rId37"/>
    <p:sldId id="321" r:id="rId38"/>
    <p:sldId id="329" r:id="rId39"/>
    <p:sldId id="325" r:id="rId40"/>
    <p:sldId id="300" r:id="rId41"/>
    <p:sldId id="322" r:id="rId42"/>
    <p:sldId id="33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65" autoAdjust="0"/>
    <p:restoredTop sz="84787" autoAdjust="0"/>
  </p:normalViewPr>
  <p:slideViewPr>
    <p:cSldViewPr>
      <p:cViewPr varScale="1">
        <p:scale>
          <a:sx n="57" d="100"/>
          <a:sy n="57" d="100"/>
        </p:scale>
        <p:origin x="2052" y="78"/>
      </p:cViewPr>
      <p:guideLst>
        <p:guide orient="horz" pos="2160"/>
        <p:guide pos="2880"/>
      </p:guideLst>
    </p:cSldViewPr>
  </p:slideViewPr>
  <p:outlineViewPr>
    <p:cViewPr>
      <p:scale>
        <a:sx n="33" d="100"/>
        <a:sy n="33" d="100"/>
      </p:scale>
      <p:origin x="0" y="-1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39A3F-D1E6-44B9-860D-595F09C99556}" type="datetimeFigureOut">
              <a:rPr lang="en-US" smtClean="0"/>
              <a:t>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7A763-736A-451E-A826-54A9E377FA53}" type="slidenum">
              <a:rPr lang="en-US" smtClean="0"/>
              <a:t>‹#›</a:t>
            </a:fld>
            <a:endParaRPr lang="en-US"/>
          </a:p>
        </p:txBody>
      </p:sp>
    </p:spTree>
    <p:extLst>
      <p:ext uri="{BB962C8B-B14F-4D97-AF65-F5344CB8AC3E}">
        <p14:creationId xmlns:p14="http://schemas.microsoft.com/office/powerpoint/2010/main" val="288615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 very sick patient with a wide differential</a:t>
            </a:r>
          </a:p>
        </p:txBody>
      </p:sp>
      <p:sp>
        <p:nvSpPr>
          <p:cNvPr id="4" name="Slide Number Placeholder 3"/>
          <p:cNvSpPr>
            <a:spLocks noGrp="1"/>
          </p:cNvSpPr>
          <p:nvPr>
            <p:ph type="sldNum" sz="quarter" idx="10"/>
          </p:nvPr>
        </p:nvSpPr>
        <p:spPr/>
        <p:txBody>
          <a:bodyPr/>
          <a:lstStyle/>
          <a:p>
            <a:fld id="{6BF7A763-736A-451E-A826-54A9E377FA53}" type="slidenum">
              <a:rPr lang="en-US" smtClean="0"/>
              <a:t>4</a:t>
            </a:fld>
            <a:endParaRPr lang="en-US"/>
          </a:p>
        </p:txBody>
      </p:sp>
    </p:spTree>
    <p:extLst>
      <p:ext uri="{BB962C8B-B14F-4D97-AF65-F5344CB8AC3E}">
        <p14:creationId xmlns:p14="http://schemas.microsoft.com/office/powerpoint/2010/main" val="142575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A763-736A-451E-A826-54A9E377FA53}" type="slidenum">
              <a:rPr lang="en-US" smtClean="0"/>
              <a:t>17</a:t>
            </a:fld>
            <a:endParaRPr lang="en-US"/>
          </a:p>
        </p:txBody>
      </p:sp>
    </p:spTree>
    <p:extLst>
      <p:ext uri="{BB962C8B-B14F-4D97-AF65-F5344CB8AC3E}">
        <p14:creationId xmlns:p14="http://schemas.microsoft.com/office/powerpoint/2010/main" val="252623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me, these claims seem less likely than 1) their aim to conduct this study across a wide spectrum of centers 2) financial considerations</a:t>
            </a:r>
          </a:p>
        </p:txBody>
      </p:sp>
      <p:sp>
        <p:nvSpPr>
          <p:cNvPr id="4" name="Slide Number Placeholder 3"/>
          <p:cNvSpPr>
            <a:spLocks noGrp="1"/>
          </p:cNvSpPr>
          <p:nvPr>
            <p:ph type="sldNum" sz="quarter" idx="10"/>
          </p:nvPr>
        </p:nvSpPr>
        <p:spPr/>
        <p:txBody>
          <a:bodyPr/>
          <a:lstStyle/>
          <a:p>
            <a:fld id="{6BF7A763-736A-451E-A826-54A9E377FA53}" type="slidenum">
              <a:rPr lang="en-US" smtClean="0"/>
              <a:t>18</a:t>
            </a:fld>
            <a:endParaRPr lang="en-US"/>
          </a:p>
        </p:txBody>
      </p:sp>
    </p:spTree>
    <p:extLst>
      <p:ext uri="{BB962C8B-B14F-4D97-AF65-F5344CB8AC3E}">
        <p14:creationId xmlns:p14="http://schemas.microsoft.com/office/powerpoint/2010/main" val="824281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CKD stage 4-5 = at or nearing dialysis requirement</a:t>
            </a:r>
          </a:p>
          <a:p>
            <a:endParaRPr lang="en-US" dirty="0"/>
          </a:p>
        </p:txBody>
      </p:sp>
      <p:sp>
        <p:nvSpPr>
          <p:cNvPr id="4" name="Slide Number Placeholder 3"/>
          <p:cNvSpPr>
            <a:spLocks noGrp="1"/>
          </p:cNvSpPr>
          <p:nvPr>
            <p:ph type="sldNum" sz="quarter" idx="10"/>
          </p:nvPr>
        </p:nvSpPr>
        <p:spPr/>
        <p:txBody>
          <a:bodyPr/>
          <a:lstStyle/>
          <a:p>
            <a:fld id="{6BF7A763-736A-451E-A826-54A9E377FA53}" type="slidenum">
              <a:rPr lang="en-US" smtClean="0"/>
              <a:t>19</a:t>
            </a:fld>
            <a:endParaRPr lang="en-US"/>
          </a:p>
        </p:txBody>
      </p:sp>
    </p:spTree>
    <p:extLst>
      <p:ext uri="{BB962C8B-B14F-4D97-AF65-F5344CB8AC3E}">
        <p14:creationId xmlns:p14="http://schemas.microsoft.com/office/powerpoint/2010/main" val="242709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explanations for each one</a:t>
            </a:r>
          </a:p>
        </p:txBody>
      </p:sp>
      <p:sp>
        <p:nvSpPr>
          <p:cNvPr id="4" name="Slide Number Placeholder 3"/>
          <p:cNvSpPr>
            <a:spLocks noGrp="1"/>
          </p:cNvSpPr>
          <p:nvPr>
            <p:ph type="sldNum" sz="quarter" idx="10"/>
          </p:nvPr>
        </p:nvSpPr>
        <p:spPr/>
        <p:txBody>
          <a:bodyPr/>
          <a:lstStyle/>
          <a:p>
            <a:fld id="{6BF7A763-736A-451E-A826-54A9E377FA53}" type="slidenum">
              <a:rPr lang="en-US" smtClean="0"/>
              <a:t>20</a:t>
            </a:fld>
            <a:endParaRPr lang="en-US"/>
          </a:p>
        </p:txBody>
      </p:sp>
    </p:spTree>
    <p:extLst>
      <p:ext uri="{BB962C8B-B14F-4D97-AF65-F5344CB8AC3E}">
        <p14:creationId xmlns:p14="http://schemas.microsoft.com/office/powerpoint/2010/main" val="1219115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well-matched</a:t>
            </a:r>
          </a:p>
          <a:p>
            <a:pPr marL="171450" indent="-171450">
              <a:buFont typeface="Arial" panose="020B0604020202020204" pitchFamily="34" charset="0"/>
              <a:buChar char="•"/>
            </a:pPr>
            <a:r>
              <a:rPr lang="en-US" dirty="0"/>
              <a:t>No race/ethnicity but location is a decent surrogate</a:t>
            </a:r>
          </a:p>
          <a:p>
            <a:pPr marL="171450" indent="-171450">
              <a:buFont typeface="Arial" panose="020B0604020202020204" pitchFamily="34" charset="0"/>
              <a:buChar char="•"/>
            </a:pPr>
            <a:r>
              <a:rPr lang="en-US" dirty="0"/>
              <a:t>First box: look at how multinational this population is</a:t>
            </a:r>
          </a:p>
          <a:p>
            <a:pPr marL="171450" indent="-171450">
              <a:buFont typeface="Arial" panose="020B0604020202020204" pitchFamily="34" charset="0"/>
              <a:buChar char="•"/>
            </a:pPr>
            <a:r>
              <a:rPr lang="en-US" dirty="0"/>
              <a:t>Second box: Are these patients as sick as the cancer patients you see in MSH?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F7A763-736A-451E-A826-54A9E377FA53}" type="slidenum">
              <a:rPr lang="en-US" smtClean="0"/>
              <a:t>21</a:t>
            </a:fld>
            <a:endParaRPr lang="en-US"/>
          </a:p>
        </p:txBody>
      </p:sp>
    </p:spTree>
    <p:extLst>
      <p:ext uri="{BB962C8B-B14F-4D97-AF65-F5344CB8AC3E}">
        <p14:creationId xmlns:p14="http://schemas.microsoft.com/office/powerpoint/2010/main" val="83467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Mean time in INR therapeutic range is similar to that of other studies in cancer patients</a:t>
            </a:r>
          </a:p>
          <a:p>
            <a:pPr marL="171450" indent="-171450">
              <a:buFont typeface="Arial" panose="020B0604020202020204" pitchFamily="34" charset="0"/>
              <a:buChar char="•"/>
            </a:pPr>
            <a:r>
              <a:rPr lang="en-US" dirty="0" err="1"/>
              <a:t>Heparain</a:t>
            </a:r>
            <a:r>
              <a:rPr lang="en-US" dirty="0"/>
              <a:t> at Fixed dose </a:t>
            </a:r>
            <a:r>
              <a:rPr lang="en-US" dirty="0" err="1"/>
              <a:t>bc</a:t>
            </a:r>
            <a:r>
              <a:rPr lang="en-US" dirty="0"/>
              <a:t> it would be a simpler regimen. Also based off a smaller trial showing fixed dose led to less VTE w no safety concerns in cancer population</a:t>
            </a:r>
          </a:p>
        </p:txBody>
      </p:sp>
      <p:sp>
        <p:nvSpPr>
          <p:cNvPr id="4" name="Slide Number Placeholder 3"/>
          <p:cNvSpPr>
            <a:spLocks noGrp="1"/>
          </p:cNvSpPr>
          <p:nvPr>
            <p:ph type="sldNum" sz="quarter" idx="10"/>
          </p:nvPr>
        </p:nvSpPr>
        <p:spPr/>
        <p:txBody>
          <a:bodyPr/>
          <a:lstStyle/>
          <a:p>
            <a:fld id="{6BF7A763-736A-451E-A826-54A9E377FA53}" type="slidenum">
              <a:rPr lang="en-US" smtClean="0"/>
              <a:t>22</a:t>
            </a:fld>
            <a:endParaRPr lang="en-US"/>
          </a:p>
        </p:txBody>
      </p:sp>
    </p:spTree>
    <p:extLst>
      <p:ext uri="{BB962C8B-B14F-4D97-AF65-F5344CB8AC3E}">
        <p14:creationId xmlns:p14="http://schemas.microsoft.com/office/powerpoint/2010/main" val="285986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set a high bar for what was considered a major bleed. </a:t>
            </a:r>
          </a:p>
        </p:txBody>
      </p:sp>
      <p:sp>
        <p:nvSpPr>
          <p:cNvPr id="4" name="Slide Number Placeholder 3"/>
          <p:cNvSpPr>
            <a:spLocks noGrp="1"/>
          </p:cNvSpPr>
          <p:nvPr>
            <p:ph type="sldNum" sz="quarter" idx="10"/>
          </p:nvPr>
        </p:nvSpPr>
        <p:spPr/>
        <p:txBody>
          <a:bodyPr/>
          <a:lstStyle/>
          <a:p>
            <a:fld id="{6BF7A763-736A-451E-A826-54A9E377FA53}" type="slidenum">
              <a:rPr lang="en-US" smtClean="0"/>
              <a:t>23</a:t>
            </a:fld>
            <a:endParaRPr lang="en-US"/>
          </a:p>
        </p:txBody>
      </p:sp>
    </p:spTree>
    <p:extLst>
      <p:ext uri="{BB962C8B-B14F-4D97-AF65-F5344CB8AC3E}">
        <p14:creationId xmlns:p14="http://schemas.microsoft.com/office/powerpoint/2010/main" val="296995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period: monitoring for all endpoints including death and recurrent VTE</a:t>
            </a:r>
          </a:p>
          <a:p>
            <a:r>
              <a:rPr lang="en-US" dirty="0"/>
              <a:t>Follow-up: monitoring for safety outcomes + serious adverse events</a:t>
            </a:r>
          </a:p>
        </p:txBody>
      </p:sp>
      <p:sp>
        <p:nvSpPr>
          <p:cNvPr id="4" name="Slide Number Placeholder 3"/>
          <p:cNvSpPr>
            <a:spLocks noGrp="1"/>
          </p:cNvSpPr>
          <p:nvPr>
            <p:ph type="sldNum" sz="quarter" idx="10"/>
          </p:nvPr>
        </p:nvSpPr>
        <p:spPr/>
        <p:txBody>
          <a:bodyPr/>
          <a:lstStyle/>
          <a:p>
            <a:fld id="{6BF7A763-736A-451E-A826-54A9E377FA53}" type="slidenum">
              <a:rPr lang="en-US" smtClean="0"/>
              <a:t>24</a:t>
            </a:fld>
            <a:endParaRPr lang="en-US"/>
          </a:p>
        </p:txBody>
      </p:sp>
    </p:spTree>
    <p:extLst>
      <p:ext uri="{BB962C8B-B14F-4D97-AF65-F5344CB8AC3E}">
        <p14:creationId xmlns:p14="http://schemas.microsoft.com/office/powerpoint/2010/main" val="240411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had contraindication to anticoagulation in warfarin group vs 17 in heparin</a:t>
            </a:r>
          </a:p>
          <a:p>
            <a:r>
              <a:rPr lang="en-US" dirty="0"/>
              <a:t>Warfarin group had 18 people d/c due to trouble achieving therapeutic INR</a:t>
            </a:r>
          </a:p>
          <a:p>
            <a:endParaRPr lang="en-US" dirty="0"/>
          </a:p>
        </p:txBody>
      </p:sp>
      <p:sp>
        <p:nvSpPr>
          <p:cNvPr id="4" name="Slide Number Placeholder 3"/>
          <p:cNvSpPr>
            <a:spLocks noGrp="1"/>
          </p:cNvSpPr>
          <p:nvPr>
            <p:ph type="sldNum" sz="quarter" idx="10"/>
          </p:nvPr>
        </p:nvSpPr>
        <p:spPr/>
        <p:txBody>
          <a:bodyPr/>
          <a:lstStyle/>
          <a:p>
            <a:fld id="{6BF7A763-736A-451E-A826-54A9E377FA53}" type="slidenum">
              <a:rPr lang="en-US" smtClean="0"/>
              <a:t>25</a:t>
            </a:fld>
            <a:endParaRPr lang="en-US"/>
          </a:p>
        </p:txBody>
      </p:sp>
    </p:spTree>
    <p:extLst>
      <p:ext uri="{BB962C8B-B14F-4D97-AF65-F5344CB8AC3E}">
        <p14:creationId xmlns:p14="http://schemas.microsoft.com/office/powerpoint/2010/main" val="280860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 trend towards fewer recurrent VTE events but this was not statistically significant</a:t>
            </a:r>
          </a:p>
          <a:p>
            <a:pPr marL="171450" indent="-171450">
              <a:buFont typeface="Arial" panose="020B0604020202020204" pitchFamily="34" charset="0"/>
              <a:buChar char="•"/>
            </a:pPr>
            <a:r>
              <a:rPr lang="en-US" dirty="0"/>
              <a:t>The statistical significance of secondary efficacy outcomes is not conclusive, merely hypothesis generating </a:t>
            </a:r>
          </a:p>
        </p:txBody>
      </p:sp>
      <p:sp>
        <p:nvSpPr>
          <p:cNvPr id="4" name="Slide Number Placeholder 3"/>
          <p:cNvSpPr>
            <a:spLocks noGrp="1"/>
          </p:cNvSpPr>
          <p:nvPr>
            <p:ph type="sldNum" sz="quarter" idx="10"/>
          </p:nvPr>
        </p:nvSpPr>
        <p:spPr/>
        <p:txBody>
          <a:bodyPr/>
          <a:lstStyle/>
          <a:p>
            <a:fld id="{6BF7A763-736A-451E-A826-54A9E377FA53}" type="slidenum">
              <a:rPr lang="en-US" smtClean="0"/>
              <a:t>27</a:t>
            </a:fld>
            <a:endParaRPr lang="en-US"/>
          </a:p>
        </p:txBody>
      </p:sp>
    </p:spTree>
    <p:extLst>
      <p:ext uri="{BB962C8B-B14F-4D97-AF65-F5344CB8AC3E}">
        <p14:creationId xmlns:p14="http://schemas.microsoft.com/office/powerpoint/2010/main" val="214905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JVD </a:t>
            </a:r>
            <a:r>
              <a:rPr lang="en-US" dirty="0" err="1"/>
              <a:t>wnl</a:t>
            </a:r>
            <a:endParaRPr lang="en-US" dirty="0"/>
          </a:p>
          <a:p>
            <a:pPr marL="171450" indent="-171450">
              <a:buFont typeface="Arial" panose="020B0604020202020204" pitchFamily="34" charset="0"/>
              <a:buChar char="•"/>
            </a:pPr>
            <a:r>
              <a:rPr lang="en-US" dirty="0"/>
              <a:t>Cardio pulmonary exam largely benign</a:t>
            </a:r>
          </a:p>
          <a:p>
            <a:pPr marL="171450" indent="-171450">
              <a:buFont typeface="Arial" panose="020B0604020202020204" pitchFamily="34" charset="0"/>
              <a:buChar char="•"/>
            </a:pPr>
            <a:r>
              <a:rPr lang="en-US" dirty="0"/>
              <a:t>BUT unilateral lower extremity edema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BF7A763-736A-451E-A826-54A9E377FA53}" type="slidenum">
              <a:rPr lang="en-US" smtClean="0"/>
              <a:t>5</a:t>
            </a:fld>
            <a:endParaRPr lang="en-US"/>
          </a:p>
        </p:txBody>
      </p:sp>
    </p:spTree>
    <p:extLst>
      <p:ext uri="{BB962C8B-B14F-4D97-AF65-F5344CB8AC3E}">
        <p14:creationId xmlns:p14="http://schemas.microsoft.com/office/powerpoint/2010/main" val="1627349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Chemo is thrombogenic, pts getting chemo are at much higher risk</a:t>
            </a:r>
          </a:p>
        </p:txBody>
      </p:sp>
      <p:sp>
        <p:nvSpPr>
          <p:cNvPr id="4" name="Slide Number Placeholder 3"/>
          <p:cNvSpPr>
            <a:spLocks noGrp="1"/>
          </p:cNvSpPr>
          <p:nvPr>
            <p:ph type="sldNum" sz="quarter" idx="10"/>
          </p:nvPr>
        </p:nvSpPr>
        <p:spPr/>
        <p:txBody>
          <a:bodyPr/>
          <a:lstStyle/>
          <a:p>
            <a:fld id="{6BF7A763-736A-451E-A826-54A9E377FA53}" type="slidenum">
              <a:rPr lang="en-US" smtClean="0"/>
              <a:t>32</a:t>
            </a:fld>
            <a:endParaRPr lang="en-US"/>
          </a:p>
        </p:txBody>
      </p:sp>
    </p:spTree>
    <p:extLst>
      <p:ext uri="{BB962C8B-B14F-4D97-AF65-F5344CB8AC3E}">
        <p14:creationId xmlns:p14="http://schemas.microsoft.com/office/powerpoint/2010/main" val="295041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 morbidity patient. Can extrapolate to say LMWH would be more effective and safer</a:t>
            </a:r>
          </a:p>
        </p:txBody>
      </p:sp>
      <p:sp>
        <p:nvSpPr>
          <p:cNvPr id="4" name="Slide Number Placeholder 3"/>
          <p:cNvSpPr>
            <a:spLocks noGrp="1"/>
          </p:cNvSpPr>
          <p:nvPr>
            <p:ph type="sldNum" sz="quarter" idx="10"/>
          </p:nvPr>
        </p:nvSpPr>
        <p:spPr/>
        <p:txBody>
          <a:bodyPr/>
          <a:lstStyle/>
          <a:p>
            <a:fld id="{6BF7A763-736A-451E-A826-54A9E377FA53}" type="slidenum">
              <a:rPr lang="en-US" smtClean="0"/>
              <a:t>36</a:t>
            </a:fld>
            <a:endParaRPr lang="en-US"/>
          </a:p>
        </p:txBody>
      </p:sp>
    </p:spTree>
    <p:extLst>
      <p:ext uri="{BB962C8B-B14F-4D97-AF65-F5344CB8AC3E}">
        <p14:creationId xmlns:p14="http://schemas.microsoft.com/office/powerpoint/2010/main" val="172111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Doesn’t apply because patient is ESRD so can’t give LMWH</a:t>
            </a:r>
          </a:p>
        </p:txBody>
      </p:sp>
      <p:sp>
        <p:nvSpPr>
          <p:cNvPr id="4" name="Slide Number Placeholder 3"/>
          <p:cNvSpPr>
            <a:spLocks noGrp="1"/>
          </p:cNvSpPr>
          <p:nvPr>
            <p:ph type="sldNum" sz="quarter" idx="10"/>
          </p:nvPr>
        </p:nvSpPr>
        <p:spPr/>
        <p:txBody>
          <a:bodyPr/>
          <a:lstStyle/>
          <a:p>
            <a:fld id="{6BF7A763-736A-451E-A826-54A9E377FA53}" type="slidenum">
              <a:rPr lang="en-US" smtClean="0"/>
              <a:t>37</a:t>
            </a:fld>
            <a:endParaRPr lang="en-US"/>
          </a:p>
        </p:txBody>
      </p:sp>
    </p:spTree>
    <p:extLst>
      <p:ext uri="{BB962C8B-B14F-4D97-AF65-F5344CB8AC3E}">
        <p14:creationId xmlns:p14="http://schemas.microsoft.com/office/powerpoint/2010/main" val="326156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Low morbidity patient, fits CATCH population. LMWH might not be significantly more effective than Warfarin but can certainly say would be safer</a:t>
            </a:r>
          </a:p>
        </p:txBody>
      </p:sp>
      <p:sp>
        <p:nvSpPr>
          <p:cNvPr id="4" name="Slide Number Placeholder 3"/>
          <p:cNvSpPr>
            <a:spLocks noGrp="1"/>
          </p:cNvSpPr>
          <p:nvPr>
            <p:ph type="sldNum" sz="quarter" idx="10"/>
          </p:nvPr>
        </p:nvSpPr>
        <p:spPr/>
        <p:txBody>
          <a:bodyPr/>
          <a:lstStyle/>
          <a:p>
            <a:fld id="{6BF7A763-736A-451E-A826-54A9E377FA53}" type="slidenum">
              <a:rPr lang="en-US" smtClean="0"/>
              <a:t>38</a:t>
            </a:fld>
            <a:endParaRPr lang="en-US"/>
          </a:p>
        </p:txBody>
      </p:sp>
    </p:spTree>
    <p:extLst>
      <p:ext uri="{BB962C8B-B14F-4D97-AF65-F5344CB8AC3E}">
        <p14:creationId xmlns:p14="http://schemas.microsoft.com/office/powerpoint/2010/main" val="318606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Patient had VTE while on warfarin thus would be excluded from CATCH and would require more aggressive treatment</a:t>
            </a:r>
          </a:p>
        </p:txBody>
      </p:sp>
      <p:sp>
        <p:nvSpPr>
          <p:cNvPr id="4" name="Slide Number Placeholder 3"/>
          <p:cNvSpPr>
            <a:spLocks noGrp="1"/>
          </p:cNvSpPr>
          <p:nvPr>
            <p:ph type="sldNum" sz="quarter" idx="10"/>
          </p:nvPr>
        </p:nvSpPr>
        <p:spPr/>
        <p:txBody>
          <a:bodyPr/>
          <a:lstStyle/>
          <a:p>
            <a:fld id="{6BF7A763-736A-451E-A826-54A9E377FA53}" type="slidenum">
              <a:rPr lang="en-US" smtClean="0"/>
              <a:t>39</a:t>
            </a:fld>
            <a:endParaRPr lang="en-US"/>
          </a:p>
        </p:txBody>
      </p:sp>
    </p:spTree>
    <p:extLst>
      <p:ext uri="{BB962C8B-B14F-4D97-AF65-F5344CB8AC3E}">
        <p14:creationId xmlns:p14="http://schemas.microsoft.com/office/powerpoint/2010/main" val="10558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 angiogram: large pulmonary embolism</a:t>
            </a:r>
          </a:p>
        </p:txBody>
      </p:sp>
      <p:sp>
        <p:nvSpPr>
          <p:cNvPr id="4" name="Slide Number Placeholder 3"/>
          <p:cNvSpPr>
            <a:spLocks noGrp="1"/>
          </p:cNvSpPr>
          <p:nvPr>
            <p:ph type="sldNum" sz="quarter" idx="10"/>
          </p:nvPr>
        </p:nvSpPr>
        <p:spPr/>
        <p:txBody>
          <a:bodyPr/>
          <a:lstStyle/>
          <a:p>
            <a:fld id="{6BF7A763-736A-451E-A826-54A9E377FA53}" type="slidenum">
              <a:rPr lang="en-US" smtClean="0"/>
              <a:t>6</a:t>
            </a:fld>
            <a:endParaRPr lang="en-US"/>
          </a:p>
        </p:txBody>
      </p:sp>
    </p:spTree>
    <p:extLst>
      <p:ext uri="{BB962C8B-B14F-4D97-AF65-F5344CB8AC3E}">
        <p14:creationId xmlns:p14="http://schemas.microsoft.com/office/powerpoint/2010/main" val="40685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population is a broad cancer </a:t>
            </a:r>
          </a:p>
        </p:txBody>
      </p:sp>
      <p:sp>
        <p:nvSpPr>
          <p:cNvPr id="4" name="Slide Number Placeholder 3"/>
          <p:cNvSpPr>
            <a:spLocks noGrp="1"/>
          </p:cNvSpPr>
          <p:nvPr>
            <p:ph type="sldNum" sz="quarter" idx="10"/>
          </p:nvPr>
        </p:nvSpPr>
        <p:spPr/>
        <p:txBody>
          <a:bodyPr/>
          <a:lstStyle/>
          <a:p>
            <a:fld id="{6BF7A763-736A-451E-A826-54A9E377FA53}" type="slidenum">
              <a:rPr lang="en-US" smtClean="0"/>
              <a:t>7</a:t>
            </a:fld>
            <a:endParaRPr lang="en-US"/>
          </a:p>
        </p:txBody>
      </p:sp>
    </p:spTree>
    <p:extLst>
      <p:ext uri="{BB962C8B-B14F-4D97-AF65-F5344CB8AC3E}">
        <p14:creationId xmlns:p14="http://schemas.microsoft.com/office/powerpoint/2010/main" val="116368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Chemo increases thrombosis risk, some more than others</a:t>
            </a:r>
          </a:p>
          <a:p>
            <a:r>
              <a:rPr lang="en-US" dirty="0"/>
              <a:t>Some cancers are more thrombogenic than others</a:t>
            </a:r>
          </a:p>
        </p:txBody>
      </p:sp>
      <p:sp>
        <p:nvSpPr>
          <p:cNvPr id="4" name="Slide Number Placeholder 3"/>
          <p:cNvSpPr>
            <a:spLocks noGrp="1"/>
          </p:cNvSpPr>
          <p:nvPr>
            <p:ph type="sldNum" sz="quarter" idx="10"/>
          </p:nvPr>
        </p:nvSpPr>
        <p:spPr/>
        <p:txBody>
          <a:bodyPr/>
          <a:lstStyle/>
          <a:p>
            <a:fld id="{6BF7A763-736A-451E-A826-54A9E377FA53}" type="slidenum">
              <a:rPr lang="en-US" smtClean="0"/>
              <a:t>8</a:t>
            </a:fld>
            <a:endParaRPr lang="en-US"/>
          </a:p>
        </p:txBody>
      </p:sp>
    </p:spTree>
    <p:extLst>
      <p:ext uri="{BB962C8B-B14F-4D97-AF65-F5344CB8AC3E}">
        <p14:creationId xmlns:p14="http://schemas.microsoft.com/office/powerpoint/2010/main" val="82527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here about the reasons we can think of why warfarin is inferior: relies on oral intake, intact GI system, functioning liver… and INR is harder to maintain in therapeutic window in cancer patients</a:t>
            </a:r>
          </a:p>
          <a:p>
            <a:r>
              <a:rPr lang="en-US" dirty="0"/>
              <a:t>Mention cyp-450</a:t>
            </a:r>
          </a:p>
        </p:txBody>
      </p:sp>
      <p:sp>
        <p:nvSpPr>
          <p:cNvPr id="4" name="Slide Number Placeholder 3"/>
          <p:cNvSpPr>
            <a:spLocks noGrp="1"/>
          </p:cNvSpPr>
          <p:nvPr>
            <p:ph type="sldNum" sz="quarter" idx="10"/>
          </p:nvPr>
        </p:nvSpPr>
        <p:spPr/>
        <p:txBody>
          <a:bodyPr/>
          <a:lstStyle/>
          <a:p>
            <a:fld id="{6BF7A763-736A-451E-A826-54A9E377FA53}" type="slidenum">
              <a:rPr lang="en-US" smtClean="0"/>
              <a:t>9</a:t>
            </a:fld>
            <a:endParaRPr lang="en-US"/>
          </a:p>
        </p:txBody>
      </p:sp>
    </p:spTree>
    <p:extLst>
      <p:ext uri="{BB962C8B-B14F-4D97-AF65-F5344CB8AC3E}">
        <p14:creationId xmlns:p14="http://schemas.microsoft.com/office/powerpoint/2010/main" val="410626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largest, most comprehensive trial before CATCH</a:t>
            </a:r>
          </a:p>
        </p:txBody>
      </p:sp>
      <p:sp>
        <p:nvSpPr>
          <p:cNvPr id="4" name="Slide Number Placeholder 3"/>
          <p:cNvSpPr>
            <a:spLocks noGrp="1"/>
          </p:cNvSpPr>
          <p:nvPr>
            <p:ph type="sldNum" sz="quarter" idx="10"/>
          </p:nvPr>
        </p:nvSpPr>
        <p:spPr/>
        <p:txBody>
          <a:bodyPr/>
          <a:lstStyle/>
          <a:p>
            <a:fld id="{6BF7A763-736A-451E-A826-54A9E377FA53}" type="slidenum">
              <a:rPr lang="en-US" smtClean="0"/>
              <a:t>10</a:t>
            </a:fld>
            <a:endParaRPr lang="en-US"/>
          </a:p>
        </p:txBody>
      </p:sp>
    </p:spTree>
    <p:extLst>
      <p:ext uri="{BB962C8B-B14F-4D97-AF65-F5344CB8AC3E}">
        <p14:creationId xmlns:p14="http://schemas.microsoft.com/office/powerpoint/2010/main" val="175235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trial (n=200)</a:t>
            </a:r>
          </a:p>
        </p:txBody>
      </p:sp>
      <p:sp>
        <p:nvSpPr>
          <p:cNvPr id="4" name="Slide Number Placeholder 3"/>
          <p:cNvSpPr>
            <a:spLocks noGrp="1"/>
          </p:cNvSpPr>
          <p:nvPr>
            <p:ph type="sldNum" sz="quarter" idx="10"/>
          </p:nvPr>
        </p:nvSpPr>
        <p:spPr/>
        <p:txBody>
          <a:bodyPr/>
          <a:lstStyle/>
          <a:p>
            <a:fld id="{6BF7A763-736A-451E-A826-54A9E377FA53}" type="slidenum">
              <a:rPr lang="en-US" smtClean="0"/>
              <a:t>11</a:t>
            </a:fld>
            <a:endParaRPr lang="en-US"/>
          </a:p>
        </p:txBody>
      </p:sp>
    </p:spTree>
    <p:extLst>
      <p:ext uri="{BB962C8B-B14F-4D97-AF65-F5344CB8AC3E}">
        <p14:creationId xmlns:p14="http://schemas.microsoft.com/office/powerpoint/2010/main" val="118026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7A763-736A-451E-A826-54A9E377FA53}" type="slidenum">
              <a:rPr lang="en-US" smtClean="0"/>
              <a:t>12</a:t>
            </a:fld>
            <a:endParaRPr lang="en-US"/>
          </a:p>
        </p:txBody>
      </p:sp>
    </p:spTree>
    <p:extLst>
      <p:ext uri="{BB962C8B-B14F-4D97-AF65-F5344CB8AC3E}">
        <p14:creationId xmlns:p14="http://schemas.microsoft.com/office/powerpoint/2010/main" val="77688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C77B03-2122-42DE-96E5-7B5E2F1EB7D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213631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77B03-2122-42DE-96E5-7B5E2F1EB7D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334728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77B03-2122-42DE-96E5-7B5E2F1EB7D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14323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77B03-2122-42DE-96E5-7B5E2F1EB7D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314175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C77B03-2122-42DE-96E5-7B5E2F1EB7D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9002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C77B03-2122-42DE-96E5-7B5E2F1EB7D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277765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77B03-2122-42DE-96E5-7B5E2F1EB7D5}"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337950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77B03-2122-42DE-96E5-7B5E2F1EB7D5}"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387329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77B03-2122-42DE-96E5-7B5E2F1EB7D5}"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270090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77B03-2122-42DE-96E5-7B5E2F1EB7D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379348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77B03-2122-42DE-96E5-7B5E2F1EB7D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67EB-E0F0-4A6C-97FE-8278BF16D143}" type="slidenum">
              <a:rPr lang="en-US" smtClean="0"/>
              <a:t>‹#›</a:t>
            </a:fld>
            <a:endParaRPr lang="en-US"/>
          </a:p>
        </p:txBody>
      </p:sp>
    </p:spTree>
    <p:extLst>
      <p:ext uri="{BB962C8B-B14F-4D97-AF65-F5344CB8AC3E}">
        <p14:creationId xmlns:p14="http://schemas.microsoft.com/office/powerpoint/2010/main" val="115611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77B03-2122-42DE-96E5-7B5E2F1EB7D5}" type="datetimeFigureOut">
              <a:rPr lang="en-US" smtClean="0"/>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A67EB-E0F0-4A6C-97FE-8278BF16D143}" type="slidenum">
              <a:rPr lang="en-US" smtClean="0"/>
              <a:t>‹#›</a:t>
            </a:fld>
            <a:endParaRPr lang="en-US"/>
          </a:p>
        </p:txBody>
      </p:sp>
    </p:spTree>
    <p:extLst>
      <p:ext uri="{BB962C8B-B14F-4D97-AF65-F5344CB8AC3E}">
        <p14:creationId xmlns:p14="http://schemas.microsoft.com/office/powerpoint/2010/main" val="168760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1285358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1714525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2167836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pubmed/2560584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2390846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ncbi.nlm.nih.gov/pubmed/1111797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44287"/>
            <a:ext cx="8229600" cy="2083724"/>
          </a:xfrm>
        </p:spPr>
        <p:txBody>
          <a:bodyPr>
            <a:normAutofit/>
          </a:bodyPr>
          <a:lstStyle/>
          <a:p>
            <a:r>
              <a:rPr lang="en-US" sz="2800" dirty="0"/>
              <a:t>JAMA, August 18, 2015</a:t>
            </a:r>
            <a:br>
              <a:rPr lang="en-US" sz="2800" dirty="0"/>
            </a:br>
            <a:br>
              <a:rPr lang="en-US" sz="3200" dirty="0"/>
            </a:br>
            <a:r>
              <a:rPr lang="en-US" sz="3200" dirty="0"/>
              <a:t>John Power, MS4</a:t>
            </a:r>
            <a:br>
              <a:rPr lang="en-US" sz="3200" dirty="0"/>
            </a:br>
            <a:r>
              <a:rPr lang="en-US" sz="3200" dirty="0"/>
              <a:t>1/15/18</a:t>
            </a:r>
            <a:endParaRPr lang="en-US" dirty="0"/>
          </a:p>
        </p:txBody>
      </p:sp>
      <p:pic>
        <p:nvPicPr>
          <p:cNvPr id="5" name="Picture 4">
            <a:extLst>
              <a:ext uri="{FF2B5EF4-FFF2-40B4-BE49-F238E27FC236}">
                <a16:creationId xmlns:a16="http://schemas.microsoft.com/office/drawing/2014/main" id="{7079C824-63CA-4C7D-B326-E97A13334150}"/>
              </a:ext>
            </a:extLst>
          </p:cNvPr>
          <p:cNvPicPr>
            <a:picLocks noChangeAspect="1"/>
          </p:cNvPicPr>
          <p:nvPr/>
        </p:nvPicPr>
        <p:blipFill>
          <a:blip r:embed="rId2"/>
          <a:stretch>
            <a:fillRect/>
          </a:stretch>
        </p:blipFill>
        <p:spPr>
          <a:xfrm>
            <a:off x="304800" y="1062962"/>
            <a:ext cx="8534400" cy="2981325"/>
          </a:xfrm>
          <a:prstGeom prst="rect">
            <a:avLst/>
          </a:prstGeom>
          <a:ln>
            <a:solidFill>
              <a:schemeClr val="tx1"/>
            </a:solidFill>
          </a:ln>
        </p:spPr>
      </p:pic>
    </p:spTree>
    <p:extLst>
      <p:ext uri="{BB962C8B-B14F-4D97-AF65-F5344CB8AC3E}">
        <p14:creationId xmlns:p14="http://schemas.microsoft.com/office/powerpoint/2010/main" val="67373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2B01-8F68-415B-8A22-3EBFC8CF56DA}"/>
              </a:ext>
            </a:extLst>
          </p:cNvPr>
          <p:cNvSpPr>
            <a:spLocks noGrp="1"/>
          </p:cNvSpPr>
          <p:nvPr>
            <p:ph type="title"/>
          </p:nvPr>
        </p:nvSpPr>
        <p:spPr/>
        <p:txBody>
          <a:bodyPr/>
          <a:lstStyle/>
          <a:p>
            <a:r>
              <a:rPr lang="en-US" dirty="0"/>
              <a:t>Background: Literature</a:t>
            </a:r>
          </a:p>
        </p:txBody>
      </p:sp>
      <p:sp>
        <p:nvSpPr>
          <p:cNvPr id="3" name="Content Placeholder 2">
            <a:extLst>
              <a:ext uri="{FF2B5EF4-FFF2-40B4-BE49-F238E27FC236}">
                <a16:creationId xmlns:a16="http://schemas.microsoft.com/office/drawing/2014/main" id="{CAFEE147-9766-454E-B4F0-448468856F35}"/>
              </a:ext>
            </a:extLst>
          </p:cNvPr>
          <p:cNvSpPr>
            <a:spLocks noGrp="1"/>
          </p:cNvSpPr>
          <p:nvPr>
            <p:ph idx="1"/>
          </p:nvPr>
        </p:nvSpPr>
        <p:spPr>
          <a:xfrm>
            <a:off x="457200" y="1600201"/>
            <a:ext cx="8229600" cy="4419600"/>
          </a:xfrm>
        </p:spPr>
        <p:txBody>
          <a:bodyPr>
            <a:noAutofit/>
          </a:bodyPr>
          <a:lstStyle/>
          <a:p>
            <a:r>
              <a:rPr lang="en-US" sz="2500" dirty="0"/>
              <a:t>CLOT Trial (NEJM, 2003)</a:t>
            </a:r>
            <a:r>
              <a:rPr lang="en-US" sz="2500" baseline="30000" dirty="0"/>
              <a:t> 1</a:t>
            </a:r>
            <a:r>
              <a:rPr lang="en-US" sz="2500" dirty="0"/>
              <a:t>: Multicenter, open-label, Randomized Control Trial (RCT) (n=676)</a:t>
            </a:r>
          </a:p>
          <a:p>
            <a:pPr lvl="1"/>
            <a:r>
              <a:rPr lang="en-US" sz="2500" dirty="0"/>
              <a:t>6 month trial duration </a:t>
            </a:r>
          </a:p>
          <a:p>
            <a:pPr lvl="1"/>
            <a:r>
              <a:rPr lang="en-US" sz="2500" dirty="0"/>
              <a:t>Recurrent VTE was less common in patients receiving LMWH compared to Warfarin (HR = 0.48)</a:t>
            </a:r>
          </a:p>
          <a:p>
            <a:pPr lvl="1"/>
            <a:r>
              <a:rPr lang="en-US" sz="2500" dirty="0"/>
              <a:t>No significant difference in bleeding events or mortality</a:t>
            </a:r>
          </a:p>
          <a:p>
            <a:pPr lvl="1"/>
            <a:r>
              <a:rPr lang="en-US" sz="2500" dirty="0"/>
              <a:t>Patients overwhelmingly from N America, W Europe</a:t>
            </a:r>
          </a:p>
        </p:txBody>
      </p:sp>
      <p:sp>
        <p:nvSpPr>
          <p:cNvPr id="4" name="TextBox 3">
            <a:extLst>
              <a:ext uri="{FF2B5EF4-FFF2-40B4-BE49-F238E27FC236}">
                <a16:creationId xmlns:a16="http://schemas.microsoft.com/office/drawing/2014/main" id="{D46AB627-3E3B-4658-996A-1B4B12EF6ACC}"/>
              </a:ext>
            </a:extLst>
          </p:cNvPr>
          <p:cNvSpPr txBox="1"/>
          <p:nvPr/>
        </p:nvSpPr>
        <p:spPr>
          <a:xfrm>
            <a:off x="457200" y="5893226"/>
            <a:ext cx="8229600" cy="461665"/>
          </a:xfrm>
          <a:prstGeom prst="rect">
            <a:avLst/>
          </a:prstGeom>
          <a:noFill/>
        </p:spPr>
        <p:txBody>
          <a:bodyPr wrap="square" rtlCol="0">
            <a:spAutoFit/>
          </a:bodyPr>
          <a:lstStyle/>
          <a:p>
            <a:pPr marL="342900" indent="-342900">
              <a:buFontTx/>
              <a:buAutoNum type="arabicPeriod"/>
            </a:pPr>
            <a:r>
              <a:rPr lang="en-US" sz="1200" dirty="0"/>
              <a:t>Lee AY et al. </a:t>
            </a:r>
            <a:r>
              <a:rPr lang="en-US" sz="1200" u="sng" dirty="0">
                <a:hlinkClick r:id="rId3"/>
              </a:rPr>
              <a:t>Low-molecular-weight heparin versus a coumarin for the prevention of recurrent venous thromboembolism in patients with cancer.</a:t>
            </a:r>
            <a:r>
              <a:rPr lang="en-US" sz="1200" dirty="0"/>
              <a:t> N </a:t>
            </a:r>
            <a:r>
              <a:rPr lang="en-US" sz="1200" dirty="0" err="1"/>
              <a:t>Engl</a:t>
            </a:r>
            <a:r>
              <a:rPr lang="en-US" sz="1200" dirty="0"/>
              <a:t> J Med. 2003 Jul 10;349(2):146-53. </a:t>
            </a:r>
          </a:p>
        </p:txBody>
      </p:sp>
    </p:spTree>
    <p:extLst>
      <p:ext uri="{BB962C8B-B14F-4D97-AF65-F5344CB8AC3E}">
        <p14:creationId xmlns:p14="http://schemas.microsoft.com/office/powerpoint/2010/main" val="132476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2B01-8F68-415B-8A22-3EBFC8CF56DA}"/>
              </a:ext>
            </a:extLst>
          </p:cNvPr>
          <p:cNvSpPr>
            <a:spLocks noGrp="1"/>
          </p:cNvSpPr>
          <p:nvPr>
            <p:ph type="title"/>
          </p:nvPr>
        </p:nvSpPr>
        <p:spPr/>
        <p:txBody>
          <a:bodyPr/>
          <a:lstStyle/>
          <a:p>
            <a:r>
              <a:rPr lang="en-US" dirty="0"/>
              <a:t>Background: Literature</a:t>
            </a:r>
          </a:p>
        </p:txBody>
      </p:sp>
      <p:sp>
        <p:nvSpPr>
          <p:cNvPr id="3" name="Content Placeholder 2">
            <a:extLst>
              <a:ext uri="{FF2B5EF4-FFF2-40B4-BE49-F238E27FC236}">
                <a16:creationId xmlns:a16="http://schemas.microsoft.com/office/drawing/2014/main" id="{CAFEE147-9766-454E-B4F0-448468856F35}"/>
              </a:ext>
            </a:extLst>
          </p:cNvPr>
          <p:cNvSpPr>
            <a:spLocks noGrp="1"/>
          </p:cNvSpPr>
          <p:nvPr>
            <p:ph idx="1"/>
          </p:nvPr>
        </p:nvSpPr>
        <p:spPr/>
        <p:txBody>
          <a:bodyPr>
            <a:noAutofit/>
          </a:bodyPr>
          <a:lstStyle/>
          <a:p>
            <a:r>
              <a:rPr lang="en-US" sz="3000" dirty="0"/>
              <a:t>LITE Trial (Am J Med, 2006)</a:t>
            </a:r>
            <a:r>
              <a:rPr lang="en-US" sz="3000" baseline="30000" dirty="0"/>
              <a:t>1</a:t>
            </a:r>
            <a:r>
              <a:rPr lang="en-US" sz="3000" dirty="0"/>
              <a:t>: Multicenter, open-label, RCT (n=200)</a:t>
            </a:r>
          </a:p>
          <a:p>
            <a:pPr lvl="1"/>
            <a:r>
              <a:rPr lang="en-US" sz="3000" dirty="0"/>
              <a:t>12 month trial duration </a:t>
            </a:r>
          </a:p>
          <a:p>
            <a:pPr lvl="1"/>
            <a:r>
              <a:rPr lang="en-US" sz="3000" dirty="0"/>
              <a:t>Recurrent VTE was less common in patients receiving LMWH compared to Warfarin (RR = 0.44)</a:t>
            </a:r>
          </a:p>
          <a:p>
            <a:pPr lvl="1"/>
            <a:r>
              <a:rPr lang="en-US" sz="3000" dirty="0"/>
              <a:t>No significant difference in bleeding events or mortality</a:t>
            </a:r>
          </a:p>
        </p:txBody>
      </p:sp>
      <p:sp>
        <p:nvSpPr>
          <p:cNvPr id="4" name="TextBox 3">
            <a:extLst>
              <a:ext uri="{FF2B5EF4-FFF2-40B4-BE49-F238E27FC236}">
                <a16:creationId xmlns:a16="http://schemas.microsoft.com/office/drawing/2014/main" id="{D46AB627-3E3B-4658-996A-1B4B12EF6ACC}"/>
              </a:ext>
            </a:extLst>
          </p:cNvPr>
          <p:cNvSpPr txBox="1"/>
          <p:nvPr/>
        </p:nvSpPr>
        <p:spPr>
          <a:xfrm>
            <a:off x="457200" y="6126163"/>
            <a:ext cx="8229600" cy="461665"/>
          </a:xfrm>
          <a:prstGeom prst="rect">
            <a:avLst/>
          </a:prstGeom>
          <a:noFill/>
        </p:spPr>
        <p:txBody>
          <a:bodyPr wrap="square" rtlCol="0">
            <a:spAutoFit/>
          </a:bodyPr>
          <a:lstStyle/>
          <a:p>
            <a:pPr marL="342900" indent="-342900">
              <a:buFontTx/>
              <a:buAutoNum type="arabicPeriod"/>
            </a:pPr>
            <a:r>
              <a:rPr lang="en-US" sz="1200" dirty="0"/>
              <a:t>Hull RD et al. </a:t>
            </a:r>
            <a:r>
              <a:rPr lang="en-US" sz="1200" u="sng" dirty="0">
                <a:hlinkClick r:id="rId3"/>
              </a:rPr>
              <a:t>Long-term low-molecular-weight heparin versus usual care in proximal-vein thrombosis patients with cancer.</a:t>
            </a:r>
            <a:r>
              <a:rPr lang="en-US" sz="1200" dirty="0"/>
              <a:t> Am J Med. 2006 Dec;119(12):1062-72. </a:t>
            </a:r>
          </a:p>
        </p:txBody>
      </p:sp>
    </p:spTree>
    <p:extLst>
      <p:ext uri="{BB962C8B-B14F-4D97-AF65-F5344CB8AC3E}">
        <p14:creationId xmlns:p14="http://schemas.microsoft.com/office/powerpoint/2010/main" val="376967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2B01-8F68-415B-8A22-3EBFC8CF56DA}"/>
              </a:ext>
            </a:extLst>
          </p:cNvPr>
          <p:cNvSpPr>
            <a:spLocks noGrp="1"/>
          </p:cNvSpPr>
          <p:nvPr>
            <p:ph type="title"/>
          </p:nvPr>
        </p:nvSpPr>
        <p:spPr/>
        <p:txBody>
          <a:bodyPr/>
          <a:lstStyle/>
          <a:p>
            <a:r>
              <a:rPr lang="en-US" dirty="0"/>
              <a:t>Background: Literature</a:t>
            </a:r>
          </a:p>
        </p:txBody>
      </p:sp>
      <p:sp>
        <p:nvSpPr>
          <p:cNvPr id="3" name="Content Placeholder 2">
            <a:extLst>
              <a:ext uri="{FF2B5EF4-FFF2-40B4-BE49-F238E27FC236}">
                <a16:creationId xmlns:a16="http://schemas.microsoft.com/office/drawing/2014/main" id="{CAFEE147-9766-454E-B4F0-448468856F35}"/>
              </a:ext>
            </a:extLst>
          </p:cNvPr>
          <p:cNvSpPr>
            <a:spLocks noGrp="1"/>
          </p:cNvSpPr>
          <p:nvPr>
            <p:ph idx="1"/>
          </p:nvPr>
        </p:nvSpPr>
        <p:spPr/>
        <p:txBody>
          <a:bodyPr>
            <a:noAutofit/>
          </a:bodyPr>
          <a:lstStyle/>
          <a:p>
            <a:r>
              <a:rPr lang="en-US" sz="3000" dirty="0"/>
              <a:t>Cochran Review (2011):</a:t>
            </a:r>
            <a:r>
              <a:rPr lang="en-US" sz="3000" baseline="30000" dirty="0"/>
              <a:t>1</a:t>
            </a:r>
            <a:r>
              <a:rPr lang="en-US" sz="3000" dirty="0"/>
              <a:t> Metanalysis of 7 RCTs</a:t>
            </a:r>
          </a:p>
          <a:p>
            <a:pPr lvl="1"/>
            <a:r>
              <a:rPr lang="en-US" sz="3000" dirty="0"/>
              <a:t>VTE was less likely in patients receiving LMWH compared to those receiving Warfarin (HR 0.47) (moderate quality evidence)</a:t>
            </a:r>
          </a:p>
          <a:p>
            <a:pPr lvl="1"/>
            <a:r>
              <a:rPr lang="en-US" sz="3000" dirty="0"/>
              <a:t>No significant difference in bleeding events or mortality (low quality evidence)</a:t>
            </a:r>
          </a:p>
        </p:txBody>
      </p:sp>
      <p:sp>
        <p:nvSpPr>
          <p:cNvPr id="4" name="TextBox 3">
            <a:extLst>
              <a:ext uri="{FF2B5EF4-FFF2-40B4-BE49-F238E27FC236}">
                <a16:creationId xmlns:a16="http://schemas.microsoft.com/office/drawing/2014/main" id="{D46AB627-3E3B-4658-996A-1B4B12EF6ACC}"/>
              </a:ext>
            </a:extLst>
          </p:cNvPr>
          <p:cNvSpPr txBox="1"/>
          <p:nvPr/>
        </p:nvSpPr>
        <p:spPr>
          <a:xfrm>
            <a:off x="457200" y="6121697"/>
            <a:ext cx="8229600" cy="461665"/>
          </a:xfrm>
          <a:prstGeom prst="rect">
            <a:avLst/>
          </a:prstGeom>
          <a:noFill/>
        </p:spPr>
        <p:txBody>
          <a:bodyPr wrap="square" rtlCol="0">
            <a:spAutoFit/>
          </a:bodyPr>
          <a:lstStyle/>
          <a:p>
            <a:pPr marL="342900" indent="-342900">
              <a:buFontTx/>
              <a:buAutoNum type="arabicPeriod"/>
            </a:pPr>
            <a:r>
              <a:rPr lang="en-US" sz="1200" dirty="0" err="1"/>
              <a:t>Akl</a:t>
            </a:r>
            <a:r>
              <a:rPr lang="en-US" sz="1200" dirty="0"/>
              <a:t> EA et al. </a:t>
            </a:r>
            <a:r>
              <a:rPr lang="en-US" sz="1200" u="sng" dirty="0">
                <a:hlinkClick r:id="rId3"/>
              </a:rPr>
              <a:t>Anticoagulation for the long-term treatment of venous thromboembolism in patients with cancer.</a:t>
            </a:r>
            <a:r>
              <a:rPr lang="en-US" sz="1200" dirty="0"/>
              <a:t> Cochrane Database </a:t>
            </a:r>
            <a:r>
              <a:rPr lang="en-US" sz="1200" dirty="0" err="1"/>
              <a:t>Syst</a:t>
            </a:r>
            <a:r>
              <a:rPr lang="en-US" sz="1200" dirty="0"/>
              <a:t> Rev. 2011 Jun 15;(6):CD006650.</a:t>
            </a:r>
          </a:p>
        </p:txBody>
      </p:sp>
    </p:spTree>
    <p:extLst>
      <p:ext uri="{BB962C8B-B14F-4D97-AF65-F5344CB8AC3E}">
        <p14:creationId xmlns:p14="http://schemas.microsoft.com/office/powerpoint/2010/main" val="1472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A932-4EE4-47D7-BF85-0D96C53E10DB}"/>
              </a:ext>
            </a:extLst>
          </p:cNvPr>
          <p:cNvSpPr>
            <a:spLocks noGrp="1"/>
          </p:cNvSpPr>
          <p:nvPr>
            <p:ph type="title"/>
          </p:nvPr>
        </p:nvSpPr>
        <p:spPr/>
        <p:txBody>
          <a:bodyPr/>
          <a:lstStyle/>
          <a:p>
            <a:r>
              <a:rPr lang="en-US" dirty="0"/>
              <a:t>Background: Guidelines</a:t>
            </a:r>
          </a:p>
        </p:txBody>
      </p:sp>
      <p:sp>
        <p:nvSpPr>
          <p:cNvPr id="3" name="Content Placeholder 2">
            <a:extLst>
              <a:ext uri="{FF2B5EF4-FFF2-40B4-BE49-F238E27FC236}">
                <a16:creationId xmlns:a16="http://schemas.microsoft.com/office/drawing/2014/main" id="{2FF03383-03F5-446B-9BBC-390065188465}"/>
              </a:ext>
            </a:extLst>
          </p:cNvPr>
          <p:cNvSpPr>
            <a:spLocks noGrp="1"/>
          </p:cNvSpPr>
          <p:nvPr>
            <p:ph idx="1"/>
          </p:nvPr>
        </p:nvSpPr>
        <p:spPr>
          <a:xfrm>
            <a:off x="457200" y="1600200"/>
            <a:ext cx="8229600" cy="4521497"/>
          </a:xfrm>
        </p:spPr>
        <p:txBody>
          <a:bodyPr>
            <a:normAutofit lnSpcReduction="10000"/>
          </a:bodyPr>
          <a:lstStyle/>
          <a:p>
            <a:r>
              <a:rPr lang="en-US" dirty="0"/>
              <a:t>Warfarin, LMWH, and DOACs are all equally recommended for VTE prevention in the general population</a:t>
            </a:r>
          </a:p>
          <a:p>
            <a:r>
              <a:rPr lang="en-US" dirty="0"/>
              <a:t>At time of CATCH’s publication, LMWH was recommended as the treatment of choice for VTE prevention in cancer patients</a:t>
            </a:r>
            <a:r>
              <a:rPr lang="en-US" baseline="30000" dirty="0"/>
              <a:t>1</a:t>
            </a:r>
            <a:endParaRPr lang="en-US" dirty="0"/>
          </a:p>
          <a:p>
            <a:r>
              <a:rPr lang="en-US" dirty="0"/>
              <a:t>However, Warfarin was frequently used worldwide in cancer patients for VTE prevention due to cost considerations</a:t>
            </a:r>
          </a:p>
          <a:p>
            <a:pPr marL="0" indent="0">
              <a:buNone/>
            </a:pPr>
            <a:endParaRPr lang="en-US" dirty="0"/>
          </a:p>
        </p:txBody>
      </p:sp>
      <p:sp>
        <p:nvSpPr>
          <p:cNvPr id="4" name="TextBox 3">
            <a:extLst>
              <a:ext uri="{FF2B5EF4-FFF2-40B4-BE49-F238E27FC236}">
                <a16:creationId xmlns:a16="http://schemas.microsoft.com/office/drawing/2014/main" id="{24E4B6F8-762C-447F-AC8D-5D5794A68B77}"/>
              </a:ext>
            </a:extLst>
          </p:cNvPr>
          <p:cNvSpPr txBox="1"/>
          <p:nvPr/>
        </p:nvSpPr>
        <p:spPr>
          <a:xfrm>
            <a:off x="453656" y="6121697"/>
            <a:ext cx="8229600" cy="461665"/>
          </a:xfrm>
          <a:prstGeom prst="rect">
            <a:avLst/>
          </a:prstGeom>
          <a:noFill/>
        </p:spPr>
        <p:txBody>
          <a:bodyPr wrap="square" rtlCol="0">
            <a:spAutoFit/>
          </a:bodyPr>
          <a:lstStyle/>
          <a:p>
            <a:pPr marL="342900" indent="-342900">
              <a:buFontTx/>
              <a:buAutoNum type="arabicPeriod"/>
            </a:pPr>
            <a:r>
              <a:rPr lang="en-US" sz="1200" dirty="0"/>
              <a:t>Lyman GH et al. </a:t>
            </a:r>
            <a:r>
              <a:rPr lang="en-US" sz="1200" u="sng" dirty="0">
                <a:hlinkClick r:id="rId2"/>
              </a:rPr>
              <a:t>Venous thromboembolism prophylaxis and treatment in patients with cancer: </a:t>
            </a:r>
            <a:r>
              <a:rPr lang="en-US" sz="1200" u="sng" dirty="0" err="1">
                <a:hlinkClick r:id="rId2"/>
              </a:rPr>
              <a:t>american</a:t>
            </a:r>
            <a:r>
              <a:rPr lang="en-US" sz="1200" u="sng" dirty="0">
                <a:hlinkClick r:id="rId2"/>
              </a:rPr>
              <a:t> society of clinical oncology clinical practice guideline update 2014.</a:t>
            </a:r>
            <a:r>
              <a:rPr lang="en-US" sz="1200" dirty="0"/>
              <a:t> J </a:t>
            </a:r>
            <a:r>
              <a:rPr lang="en-US" sz="1200" dirty="0" err="1"/>
              <a:t>Clin</a:t>
            </a:r>
            <a:r>
              <a:rPr lang="en-US" sz="1200" dirty="0"/>
              <a:t> </a:t>
            </a:r>
            <a:r>
              <a:rPr lang="en-US" sz="1200" dirty="0" err="1"/>
              <a:t>Oncol</a:t>
            </a:r>
            <a:r>
              <a:rPr lang="en-US" sz="1200" dirty="0"/>
              <a:t>. 2015 Feb 20;33(6):654-6.</a:t>
            </a:r>
          </a:p>
        </p:txBody>
      </p:sp>
    </p:spTree>
    <p:extLst>
      <p:ext uri="{BB962C8B-B14F-4D97-AF65-F5344CB8AC3E}">
        <p14:creationId xmlns:p14="http://schemas.microsoft.com/office/powerpoint/2010/main" val="110001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02D1-E3CA-47AB-9538-6528C1F01B9D}"/>
              </a:ext>
            </a:extLst>
          </p:cNvPr>
          <p:cNvSpPr>
            <a:spLocks noGrp="1"/>
          </p:cNvSpPr>
          <p:nvPr>
            <p:ph type="title"/>
          </p:nvPr>
        </p:nvSpPr>
        <p:spPr/>
        <p:txBody>
          <a:bodyPr/>
          <a:lstStyle/>
          <a:p>
            <a:r>
              <a:rPr lang="en-US" dirty="0"/>
              <a:t>We’re ready for CATCH!</a:t>
            </a:r>
          </a:p>
        </p:txBody>
      </p:sp>
      <p:pic>
        <p:nvPicPr>
          <p:cNvPr id="9" name="Picture 8">
            <a:extLst>
              <a:ext uri="{FF2B5EF4-FFF2-40B4-BE49-F238E27FC236}">
                <a16:creationId xmlns:a16="http://schemas.microsoft.com/office/drawing/2014/main" id="{2D564DEF-DDF9-4746-9306-5BAEB2E0C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75" y="1295400"/>
            <a:ext cx="4819650" cy="4819650"/>
          </a:xfrm>
          <a:prstGeom prst="rect">
            <a:avLst/>
          </a:prstGeom>
        </p:spPr>
      </p:pic>
    </p:spTree>
    <p:extLst>
      <p:ext uri="{BB962C8B-B14F-4D97-AF65-F5344CB8AC3E}">
        <p14:creationId xmlns:p14="http://schemas.microsoft.com/office/powerpoint/2010/main" val="274684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(1/2)</a:t>
            </a:r>
          </a:p>
        </p:txBody>
      </p:sp>
      <p:sp>
        <p:nvSpPr>
          <p:cNvPr id="3" name="Content Placeholder 2"/>
          <p:cNvSpPr>
            <a:spLocks noGrp="1"/>
          </p:cNvSpPr>
          <p:nvPr>
            <p:ph idx="1"/>
          </p:nvPr>
        </p:nvSpPr>
        <p:spPr/>
        <p:txBody>
          <a:bodyPr>
            <a:normAutofit/>
          </a:bodyPr>
          <a:lstStyle/>
          <a:p>
            <a:r>
              <a:rPr lang="en-US" dirty="0"/>
              <a:t>Population: 900 patients in 164 centers across 32 countries </a:t>
            </a:r>
          </a:p>
          <a:p>
            <a:pPr lvl="1"/>
            <a:r>
              <a:rPr lang="en-US" dirty="0"/>
              <a:t>Powered to demonstrate superiority of LMWH over Warfarin</a:t>
            </a:r>
          </a:p>
          <a:p>
            <a:r>
              <a:rPr lang="en-US" dirty="0"/>
              <a:t>Analysis:</a:t>
            </a:r>
          </a:p>
          <a:p>
            <a:pPr lvl="1"/>
            <a:r>
              <a:rPr lang="en-US" dirty="0"/>
              <a:t>Prospective study</a:t>
            </a:r>
          </a:p>
          <a:p>
            <a:pPr lvl="1"/>
            <a:r>
              <a:rPr lang="en-US" dirty="0"/>
              <a:t>Intention-to-Treat Analysis (prespecified per-protocol analysis also conducted for efficacy analysis)</a:t>
            </a:r>
          </a:p>
        </p:txBody>
      </p:sp>
    </p:spTree>
    <p:extLst>
      <p:ext uri="{BB962C8B-B14F-4D97-AF65-F5344CB8AC3E}">
        <p14:creationId xmlns:p14="http://schemas.microsoft.com/office/powerpoint/2010/main" val="404974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(2/2)</a:t>
            </a:r>
          </a:p>
        </p:txBody>
      </p:sp>
      <p:sp>
        <p:nvSpPr>
          <p:cNvPr id="3" name="Content Placeholder 2"/>
          <p:cNvSpPr>
            <a:spLocks noGrp="1"/>
          </p:cNvSpPr>
          <p:nvPr>
            <p:ph idx="1"/>
          </p:nvPr>
        </p:nvSpPr>
        <p:spPr/>
        <p:txBody>
          <a:bodyPr>
            <a:normAutofit lnSpcReduction="10000"/>
          </a:bodyPr>
          <a:lstStyle/>
          <a:p>
            <a:r>
              <a:rPr lang="en-US" dirty="0"/>
              <a:t>Randomization: </a:t>
            </a:r>
          </a:p>
          <a:p>
            <a:pPr lvl="1"/>
            <a:r>
              <a:rPr lang="en-US" dirty="0"/>
              <a:t>Concealed computer-generated randomization schedule </a:t>
            </a:r>
          </a:p>
          <a:p>
            <a:pPr lvl="1"/>
            <a:r>
              <a:rPr lang="en-US" dirty="0"/>
              <a:t>Randomization stratified by tumor extent, geographic region, and history of VTE </a:t>
            </a:r>
          </a:p>
          <a:p>
            <a:r>
              <a:rPr lang="en-US" dirty="0"/>
              <a:t>Blinding:</a:t>
            </a:r>
          </a:p>
          <a:p>
            <a:pPr lvl="1"/>
            <a:r>
              <a:rPr lang="en-US" dirty="0"/>
              <a:t>“Open label”</a:t>
            </a:r>
          </a:p>
          <a:p>
            <a:pPr lvl="1"/>
            <a:r>
              <a:rPr lang="en-US" dirty="0"/>
              <a:t>Patient and providers not blinded (PROBE design)</a:t>
            </a:r>
          </a:p>
          <a:p>
            <a:pPr lvl="1"/>
            <a:r>
              <a:rPr lang="en-US" dirty="0"/>
              <a:t>Blinded central adjudication committee</a:t>
            </a:r>
          </a:p>
        </p:txBody>
      </p:sp>
    </p:spTree>
    <p:extLst>
      <p:ext uri="{BB962C8B-B14F-4D97-AF65-F5344CB8AC3E}">
        <p14:creationId xmlns:p14="http://schemas.microsoft.com/office/powerpoint/2010/main" val="22869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16D0-4F4A-45BE-B54E-A54056D56F6C}"/>
              </a:ext>
            </a:extLst>
          </p:cNvPr>
          <p:cNvSpPr>
            <a:spLocks noGrp="1"/>
          </p:cNvSpPr>
          <p:nvPr>
            <p:ph type="title"/>
          </p:nvPr>
        </p:nvSpPr>
        <p:spPr>
          <a:xfrm>
            <a:off x="457200" y="274638"/>
            <a:ext cx="8229600" cy="1143000"/>
          </a:xfrm>
        </p:spPr>
        <p:txBody>
          <a:bodyPr>
            <a:normAutofit fontScale="90000"/>
          </a:bodyPr>
          <a:lstStyle/>
          <a:p>
            <a:r>
              <a:rPr lang="en-US" sz="4000" dirty="0">
                <a:solidFill>
                  <a:srgbClr val="0070C0"/>
                </a:solidFill>
              </a:rPr>
              <a:t>P</a:t>
            </a:r>
            <a:r>
              <a:rPr lang="en-US" sz="4000" dirty="0"/>
              <a:t>rospective </a:t>
            </a:r>
            <a:r>
              <a:rPr lang="en-US" sz="4000" dirty="0">
                <a:solidFill>
                  <a:srgbClr val="0070C0"/>
                </a:solidFill>
              </a:rPr>
              <a:t>r</a:t>
            </a:r>
            <a:r>
              <a:rPr lang="en-US" sz="4000" dirty="0"/>
              <a:t>andomized </a:t>
            </a:r>
            <a:r>
              <a:rPr lang="en-US" sz="4000" dirty="0">
                <a:solidFill>
                  <a:srgbClr val="0070C0"/>
                </a:solidFill>
              </a:rPr>
              <a:t>o</a:t>
            </a:r>
            <a:r>
              <a:rPr lang="en-US" sz="4000" dirty="0"/>
              <a:t>pen </a:t>
            </a:r>
            <a:r>
              <a:rPr lang="en-US" sz="4000" dirty="0">
                <a:solidFill>
                  <a:srgbClr val="0070C0"/>
                </a:solidFill>
              </a:rPr>
              <a:t>b</a:t>
            </a:r>
            <a:r>
              <a:rPr lang="en-US" sz="4000" dirty="0"/>
              <a:t>linded </a:t>
            </a:r>
            <a:r>
              <a:rPr lang="en-US" sz="4000" dirty="0">
                <a:solidFill>
                  <a:srgbClr val="0070C0"/>
                </a:solidFill>
              </a:rPr>
              <a:t>e</a:t>
            </a:r>
            <a:r>
              <a:rPr lang="en-US" sz="4000" dirty="0"/>
              <a:t>nd-point (</a:t>
            </a:r>
            <a:r>
              <a:rPr lang="en-US" sz="4000" dirty="0">
                <a:solidFill>
                  <a:srgbClr val="0070C0"/>
                </a:solidFill>
              </a:rPr>
              <a:t>PROBE</a:t>
            </a:r>
            <a:r>
              <a:rPr lang="en-US" sz="4000" dirty="0"/>
              <a:t>) vs Double-Blinded Design</a:t>
            </a:r>
            <a:r>
              <a:rPr lang="en-US" dirty="0"/>
              <a:t> </a:t>
            </a:r>
          </a:p>
        </p:txBody>
      </p:sp>
      <p:sp>
        <p:nvSpPr>
          <p:cNvPr id="3" name="Text Placeholder 2">
            <a:extLst>
              <a:ext uri="{FF2B5EF4-FFF2-40B4-BE49-F238E27FC236}">
                <a16:creationId xmlns:a16="http://schemas.microsoft.com/office/drawing/2014/main" id="{DF181A48-3783-4F06-B67B-44EBCABAA52B}"/>
              </a:ext>
            </a:extLst>
          </p:cNvPr>
          <p:cNvSpPr>
            <a:spLocks noGrp="1"/>
          </p:cNvSpPr>
          <p:nvPr>
            <p:ph type="body" idx="1"/>
          </p:nvPr>
        </p:nvSpPr>
        <p:spPr/>
        <p:txBody>
          <a:bodyPr/>
          <a:lstStyle/>
          <a:p>
            <a:r>
              <a:rPr lang="en-US" dirty="0"/>
              <a:t>Pro’s</a:t>
            </a:r>
          </a:p>
        </p:txBody>
      </p:sp>
      <p:sp>
        <p:nvSpPr>
          <p:cNvPr id="4" name="Content Placeholder 3">
            <a:extLst>
              <a:ext uri="{FF2B5EF4-FFF2-40B4-BE49-F238E27FC236}">
                <a16:creationId xmlns:a16="http://schemas.microsoft.com/office/drawing/2014/main" id="{71366774-4FB9-4FBD-97BB-86AC4F066948}"/>
              </a:ext>
            </a:extLst>
          </p:cNvPr>
          <p:cNvSpPr>
            <a:spLocks noGrp="1"/>
          </p:cNvSpPr>
          <p:nvPr>
            <p:ph sz="half" idx="2"/>
          </p:nvPr>
        </p:nvSpPr>
        <p:spPr>
          <a:xfrm>
            <a:off x="457199" y="2174875"/>
            <a:ext cx="4343401" cy="3951288"/>
          </a:xfrm>
        </p:spPr>
        <p:txBody>
          <a:bodyPr>
            <a:noAutofit/>
          </a:bodyPr>
          <a:lstStyle/>
          <a:p>
            <a:r>
              <a:rPr lang="en-US" sz="2500" dirty="0"/>
              <a:t>Lower cost since interventions aren’t masked</a:t>
            </a:r>
          </a:p>
          <a:p>
            <a:r>
              <a:rPr lang="en-US" sz="2500" dirty="0"/>
              <a:t>Easier to conduct than a double-blind study </a:t>
            </a:r>
            <a:r>
              <a:rPr lang="en-US" sz="2500" dirty="0">
                <a:sym typeface="Wingdings" panose="05000000000000000000" pitchFamily="2" charset="2"/>
              </a:rPr>
              <a:t> can take place in less academic settings  more applicable</a:t>
            </a:r>
          </a:p>
          <a:p>
            <a:r>
              <a:rPr lang="en-US" sz="2500" dirty="0"/>
              <a:t>Similar strength to a double-blinded trial in terms of randomization, end-point evaluation by a blinded adjudication committee</a:t>
            </a:r>
          </a:p>
        </p:txBody>
      </p:sp>
      <p:sp>
        <p:nvSpPr>
          <p:cNvPr id="5" name="Text Placeholder 4">
            <a:extLst>
              <a:ext uri="{FF2B5EF4-FFF2-40B4-BE49-F238E27FC236}">
                <a16:creationId xmlns:a16="http://schemas.microsoft.com/office/drawing/2014/main" id="{94733793-7A28-4AEF-9E3F-9226FE7E398C}"/>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D7922AD4-3A9A-45D4-B99B-9CE3BFEDABDD}"/>
              </a:ext>
            </a:extLst>
          </p:cNvPr>
          <p:cNvSpPr>
            <a:spLocks noGrp="1"/>
          </p:cNvSpPr>
          <p:nvPr>
            <p:ph sz="quarter" idx="4"/>
          </p:nvPr>
        </p:nvSpPr>
        <p:spPr/>
        <p:txBody>
          <a:bodyPr>
            <a:normAutofit/>
          </a:bodyPr>
          <a:lstStyle/>
          <a:p>
            <a:r>
              <a:rPr lang="en-US" sz="2500" dirty="0"/>
              <a:t>Potential investigator bias since intervention is known</a:t>
            </a:r>
          </a:p>
          <a:p>
            <a:r>
              <a:rPr lang="en-US" sz="2500" dirty="0"/>
              <a:t>Differences in interventions can drive preferential compliance by patients</a:t>
            </a:r>
          </a:p>
        </p:txBody>
      </p:sp>
    </p:spTree>
    <p:extLst>
      <p:ext uri="{BB962C8B-B14F-4D97-AF65-F5344CB8AC3E}">
        <p14:creationId xmlns:p14="http://schemas.microsoft.com/office/powerpoint/2010/main" val="145903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3ADD-3E10-4FAA-8149-A9F8222215F9}"/>
              </a:ext>
            </a:extLst>
          </p:cNvPr>
          <p:cNvSpPr>
            <a:spLocks noGrp="1"/>
          </p:cNvSpPr>
          <p:nvPr>
            <p:ph type="title"/>
          </p:nvPr>
        </p:nvSpPr>
        <p:spPr/>
        <p:txBody>
          <a:bodyPr>
            <a:normAutofit fontScale="90000"/>
          </a:bodyPr>
          <a:lstStyle/>
          <a:p>
            <a:r>
              <a:rPr lang="en-US" dirty="0"/>
              <a:t>Why did CATCH use PROBE instead of double-blinding?</a:t>
            </a:r>
          </a:p>
        </p:txBody>
      </p:sp>
      <p:sp>
        <p:nvSpPr>
          <p:cNvPr id="3" name="Content Placeholder 2">
            <a:extLst>
              <a:ext uri="{FF2B5EF4-FFF2-40B4-BE49-F238E27FC236}">
                <a16:creationId xmlns:a16="http://schemas.microsoft.com/office/drawing/2014/main" id="{3BFCF636-2217-4B8C-B72E-6728338F6FA1}"/>
              </a:ext>
            </a:extLst>
          </p:cNvPr>
          <p:cNvSpPr>
            <a:spLocks noGrp="1"/>
          </p:cNvSpPr>
          <p:nvPr>
            <p:ph idx="1"/>
          </p:nvPr>
        </p:nvSpPr>
        <p:spPr/>
        <p:txBody>
          <a:bodyPr>
            <a:normAutofit/>
          </a:bodyPr>
          <a:lstStyle/>
          <a:p>
            <a:r>
              <a:rPr lang="en-US" sz="3000" dirty="0"/>
              <a:t>“to avoid sham INR testing and sham injections, which increase patient anxiety.” </a:t>
            </a:r>
          </a:p>
          <a:p>
            <a:r>
              <a:rPr lang="en-US" sz="3000" dirty="0"/>
              <a:t>“Providing realistic sham INR values is particularly challenging in an oncology population”</a:t>
            </a:r>
          </a:p>
          <a:p>
            <a:r>
              <a:rPr lang="en-US" sz="3000" dirty="0"/>
              <a:t>“Blinding might also compromise patient safety during episodes of thrombocytopenia and invasive procedures, and assessment of quality of life.”</a:t>
            </a:r>
          </a:p>
        </p:txBody>
      </p:sp>
    </p:spTree>
    <p:extLst>
      <p:ext uri="{BB962C8B-B14F-4D97-AF65-F5344CB8AC3E}">
        <p14:creationId xmlns:p14="http://schemas.microsoft.com/office/powerpoint/2010/main" val="302689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Inclusion Criteria</a:t>
            </a:r>
          </a:p>
        </p:txBody>
      </p:sp>
      <p:sp>
        <p:nvSpPr>
          <p:cNvPr id="3" name="Content Placeholder 2"/>
          <p:cNvSpPr>
            <a:spLocks noGrp="1"/>
          </p:cNvSpPr>
          <p:nvPr>
            <p:ph idx="1"/>
          </p:nvPr>
        </p:nvSpPr>
        <p:spPr>
          <a:xfrm>
            <a:off x="457200" y="1371600"/>
            <a:ext cx="8229600" cy="5211762"/>
          </a:xfrm>
        </p:spPr>
        <p:txBody>
          <a:bodyPr>
            <a:normAutofit/>
          </a:bodyPr>
          <a:lstStyle/>
          <a:p>
            <a:pPr algn="just"/>
            <a:r>
              <a:rPr lang="en-US" sz="2500" dirty="0"/>
              <a:t>Age ≥ 18</a:t>
            </a:r>
          </a:p>
          <a:p>
            <a:pPr algn="just"/>
            <a:r>
              <a:rPr lang="en-US" sz="2500" dirty="0"/>
              <a:t>Diagnosis of active cancer</a:t>
            </a:r>
          </a:p>
          <a:p>
            <a:pPr lvl="1" algn="just"/>
            <a:r>
              <a:rPr lang="en-US" sz="2500" dirty="0"/>
              <a:t>Confirmed via histology or cytology</a:t>
            </a:r>
          </a:p>
          <a:p>
            <a:pPr lvl="1" algn="just"/>
            <a:r>
              <a:rPr lang="en-US" sz="2500" dirty="0"/>
              <a:t>Diagnosed or treated within the last 6 months OR advanced disease</a:t>
            </a:r>
          </a:p>
          <a:p>
            <a:pPr algn="just"/>
            <a:r>
              <a:rPr lang="en-US" sz="2500" dirty="0"/>
              <a:t>Acute symptomatic VTE confirmed via standard imaging modalities</a:t>
            </a:r>
          </a:p>
          <a:p>
            <a:pPr algn="just"/>
            <a:r>
              <a:rPr lang="en-US" sz="2500" dirty="0"/>
              <a:t>Able to perform self-care and remain ambulatory at least 50% of waking hours (ECOG ≤ 2)</a:t>
            </a:r>
          </a:p>
        </p:txBody>
      </p:sp>
    </p:spTree>
    <p:extLst>
      <p:ext uri="{BB962C8B-B14F-4D97-AF65-F5344CB8AC3E}">
        <p14:creationId xmlns:p14="http://schemas.microsoft.com/office/powerpoint/2010/main" val="119039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FE2D-8F2A-44E7-901A-13763733CA14}"/>
              </a:ext>
            </a:extLst>
          </p:cNvPr>
          <p:cNvSpPr>
            <a:spLocks noGrp="1"/>
          </p:cNvSpPr>
          <p:nvPr>
            <p:ph type="ctrTitle"/>
          </p:nvPr>
        </p:nvSpPr>
        <p:spPr>
          <a:xfrm>
            <a:off x="685800" y="2130425"/>
            <a:ext cx="7772400" cy="1470025"/>
          </a:xfrm>
        </p:spPr>
        <p:txBody>
          <a:bodyPr/>
          <a:lstStyle/>
          <a:p>
            <a:r>
              <a:rPr lang="en-US" dirty="0">
                <a:solidFill>
                  <a:srgbClr val="0070C0"/>
                </a:solidFill>
              </a:rPr>
              <a:t>C</a:t>
            </a:r>
            <a:r>
              <a:rPr lang="en-US" dirty="0"/>
              <a:t>omparison of </a:t>
            </a:r>
            <a:r>
              <a:rPr lang="en-US" dirty="0">
                <a:solidFill>
                  <a:srgbClr val="0070C0"/>
                </a:solidFill>
              </a:rPr>
              <a:t>A</a:t>
            </a:r>
            <a:r>
              <a:rPr lang="en-US" dirty="0"/>
              <a:t>cute </a:t>
            </a:r>
            <a:r>
              <a:rPr lang="en-US" dirty="0">
                <a:solidFill>
                  <a:srgbClr val="0070C0"/>
                </a:solidFill>
              </a:rPr>
              <a:t>T</a:t>
            </a:r>
            <a:r>
              <a:rPr lang="en-US" dirty="0"/>
              <a:t>reatments in </a:t>
            </a:r>
            <a:r>
              <a:rPr lang="en-US" dirty="0">
                <a:solidFill>
                  <a:srgbClr val="0070C0"/>
                </a:solidFill>
              </a:rPr>
              <a:t>C</a:t>
            </a:r>
            <a:r>
              <a:rPr lang="en-US" dirty="0"/>
              <a:t>ancer </a:t>
            </a:r>
            <a:r>
              <a:rPr lang="en-US" dirty="0">
                <a:solidFill>
                  <a:srgbClr val="0070C0"/>
                </a:solidFill>
              </a:rPr>
              <a:t>H</a:t>
            </a:r>
            <a:r>
              <a:rPr lang="en-US" dirty="0"/>
              <a:t>emostasis Trial</a:t>
            </a:r>
          </a:p>
        </p:txBody>
      </p:sp>
    </p:spTree>
    <p:extLst>
      <p:ext uri="{BB962C8B-B14F-4D97-AF65-F5344CB8AC3E}">
        <p14:creationId xmlns:p14="http://schemas.microsoft.com/office/powerpoint/2010/main" val="203167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Exclusion Criteria</a:t>
            </a:r>
          </a:p>
        </p:txBody>
      </p:sp>
      <p:sp>
        <p:nvSpPr>
          <p:cNvPr id="4" name="Content Placeholder 2"/>
          <p:cNvSpPr txBox="1">
            <a:spLocks/>
          </p:cNvSpPr>
          <p:nvPr/>
        </p:nvSpPr>
        <p:spPr>
          <a:xfrm>
            <a:off x="457200" y="1371600"/>
            <a:ext cx="8229600" cy="5211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Severe Chronic Kidney Disease (</a:t>
            </a:r>
            <a:r>
              <a:rPr lang="en-US" sz="2500" dirty="0" err="1"/>
              <a:t>CLCr</a:t>
            </a:r>
            <a:r>
              <a:rPr lang="en-US" sz="2500" dirty="0"/>
              <a:t> ≤ 20)</a:t>
            </a:r>
          </a:p>
          <a:p>
            <a:r>
              <a:rPr lang="en-US" sz="2500" dirty="0"/>
              <a:t>Contraindication to Anticoagulation</a:t>
            </a:r>
          </a:p>
          <a:p>
            <a:r>
              <a:rPr lang="en-US" sz="2500" dirty="0"/>
              <a:t>Known hypersensitivity to LMWH or Warfarin</a:t>
            </a:r>
          </a:p>
          <a:p>
            <a:r>
              <a:rPr lang="en-US" sz="2500" dirty="0"/>
              <a:t>History of Heparin-Induced Thrombocytopenia</a:t>
            </a:r>
          </a:p>
          <a:p>
            <a:r>
              <a:rPr lang="en-US" sz="2500" dirty="0"/>
              <a:t>Already on anticoagulation for &gt;72 hours before randomization</a:t>
            </a:r>
          </a:p>
          <a:p>
            <a:r>
              <a:rPr lang="en-US" sz="2500" dirty="0"/>
              <a:t>Was on anticoagulation at time of initial VTE</a:t>
            </a:r>
          </a:p>
          <a:p>
            <a:r>
              <a:rPr lang="en-US" sz="2500" dirty="0"/>
              <a:t>Life expectancy &lt; 6 months</a:t>
            </a:r>
          </a:p>
          <a:p>
            <a:r>
              <a:rPr lang="en-US" sz="2500" dirty="0"/>
              <a:t>Unlikely to comply with study protocol</a:t>
            </a:r>
          </a:p>
          <a:p>
            <a:r>
              <a:rPr lang="en-US" sz="2500" dirty="0"/>
              <a:t>On another trial</a:t>
            </a:r>
          </a:p>
          <a:p>
            <a:r>
              <a:rPr lang="en-US" sz="2500" dirty="0"/>
              <a:t>Women of childbearing potential / fertile men not using effective contraception</a:t>
            </a:r>
          </a:p>
        </p:txBody>
      </p:sp>
    </p:spTree>
    <p:extLst>
      <p:ext uri="{BB962C8B-B14F-4D97-AF65-F5344CB8AC3E}">
        <p14:creationId xmlns:p14="http://schemas.microsoft.com/office/powerpoint/2010/main" val="369756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6DC6-3739-403A-A2FA-F5B9B25D0B95}"/>
              </a:ext>
            </a:extLst>
          </p:cNvPr>
          <p:cNvSpPr>
            <a:spLocks noGrp="1"/>
          </p:cNvSpPr>
          <p:nvPr>
            <p:ph type="title"/>
          </p:nvPr>
        </p:nvSpPr>
        <p:spPr>
          <a:xfrm>
            <a:off x="457200" y="274638"/>
            <a:ext cx="8229600" cy="1143000"/>
          </a:xfrm>
        </p:spPr>
        <p:txBody>
          <a:bodyPr/>
          <a:lstStyle/>
          <a:p>
            <a:r>
              <a:rPr lang="en-US" dirty="0"/>
              <a:t>Table 1: Baseline Characteristics</a:t>
            </a:r>
          </a:p>
        </p:txBody>
      </p:sp>
      <p:grpSp>
        <p:nvGrpSpPr>
          <p:cNvPr id="4" name="Group 3">
            <a:extLst>
              <a:ext uri="{FF2B5EF4-FFF2-40B4-BE49-F238E27FC236}">
                <a16:creationId xmlns:a16="http://schemas.microsoft.com/office/drawing/2014/main" id="{7599B3A6-066C-4621-9E98-47744212BD0E}"/>
              </a:ext>
            </a:extLst>
          </p:cNvPr>
          <p:cNvGrpSpPr/>
          <p:nvPr/>
        </p:nvGrpSpPr>
        <p:grpSpPr>
          <a:xfrm>
            <a:off x="457200" y="1171074"/>
            <a:ext cx="7981950" cy="5686926"/>
            <a:chOff x="628650" y="533400"/>
            <a:chExt cx="7981950" cy="5753100"/>
          </a:xfrm>
        </p:grpSpPr>
        <p:pic>
          <p:nvPicPr>
            <p:cNvPr id="5" name="Picture 4">
              <a:extLst>
                <a:ext uri="{FF2B5EF4-FFF2-40B4-BE49-F238E27FC236}">
                  <a16:creationId xmlns:a16="http://schemas.microsoft.com/office/drawing/2014/main" id="{874A67F2-7699-4D28-A96F-F77ADDED4388}"/>
                </a:ext>
              </a:extLst>
            </p:cNvPr>
            <p:cNvPicPr>
              <a:picLocks noChangeAspect="1"/>
            </p:cNvPicPr>
            <p:nvPr/>
          </p:nvPicPr>
          <p:blipFill>
            <a:blip r:embed="rId3"/>
            <a:stretch>
              <a:fillRect/>
            </a:stretch>
          </p:blipFill>
          <p:spPr>
            <a:xfrm>
              <a:off x="4648200" y="1098373"/>
              <a:ext cx="3962400" cy="3930827"/>
            </a:xfrm>
            <a:prstGeom prst="rect">
              <a:avLst/>
            </a:prstGeom>
          </p:spPr>
        </p:pic>
        <p:pic>
          <p:nvPicPr>
            <p:cNvPr id="6" name="Picture 5">
              <a:extLst>
                <a:ext uri="{FF2B5EF4-FFF2-40B4-BE49-F238E27FC236}">
                  <a16:creationId xmlns:a16="http://schemas.microsoft.com/office/drawing/2014/main" id="{7DAB7668-B95A-4ADA-88F1-5E84EEB9BC48}"/>
                </a:ext>
              </a:extLst>
            </p:cNvPr>
            <p:cNvPicPr>
              <a:picLocks noChangeAspect="1"/>
            </p:cNvPicPr>
            <p:nvPr/>
          </p:nvPicPr>
          <p:blipFill>
            <a:blip r:embed="rId4"/>
            <a:stretch>
              <a:fillRect/>
            </a:stretch>
          </p:blipFill>
          <p:spPr>
            <a:xfrm>
              <a:off x="4695825" y="533400"/>
              <a:ext cx="3914775" cy="609600"/>
            </a:xfrm>
            <a:prstGeom prst="rect">
              <a:avLst/>
            </a:prstGeom>
          </p:spPr>
        </p:pic>
        <p:pic>
          <p:nvPicPr>
            <p:cNvPr id="7" name="Picture 6">
              <a:extLst>
                <a:ext uri="{FF2B5EF4-FFF2-40B4-BE49-F238E27FC236}">
                  <a16:creationId xmlns:a16="http://schemas.microsoft.com/office/drawing/2014/main" id="{2E34E77D-96C1-462C-87A0-0FBBF709A7E2}"/>
                </a:ext>
              </a:extLst>
            </p:cNvPr>
            <p:cNvPicPr>
              <a:picLocks noChangeAspect="1"/>
            </p:cNvPicPr>
            <p:nvPr/>
          </p:nvPicPr>
          <p:blipFill>
            <a:blip r:embed="rId5"/>
            <a:stretch>
              <a:fillRect/>
            </a:stretch>
          </p:blipFill>
          <p:spPr>
            <a:xfrm>
              <a:off x="628650" y="533400"/>
              <a:ext cx="3943350" cy="5753100"/>
            </a:xfrm>
            <a:prstGeom prst="rect">
              <a:avLst/>
            </a:prstGeom>
          </p:spPr>
        </p:pic>
      </p:grpSp>
      <p:sp>
        <p:nvSpPr>
          <p:cNvPr id="8" name="Rectangle 7">
            <a:extLst>
              <a:ext uri="{FF2B5EF4-FFF2-40B4-BE49-F238E27FC236}">
                <a16:creationId xmlns:a16="http://schemas.microsoft.com/office/drawing/2014/main" id="{A70813BD-B0EC-4B1F-900B-BF5BC54BFC4D}"/>
              </a:ext>
            </a:extLst>
          </p:cNvPr>
          <p:cNvSpPr/>
          <p:nvPr/>
        </p:nvSpPr>
        <p:spPr>
          <a:xfrm>
            <a:off x="457200" y="2590800"/>
            <a:ext cx="3886200" cy="1143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4C5501A-EFB7-49D4-9B77-74B4AEED36BF}"/>
              </a:ext>
            </a:extLst>
          </p:cNvPr>
          <p:cNvSpPr/>
          <p:nvPr/>
        </p:nvSpPr>
        <p:spPr>
          <a:xfrm>
            <a:off x="4495800" y="2766886"/>
            <a:ext cx="3886200" cy="134791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438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7C63-2202-450E-B3FD-21906D4C5E90}"/>
              </a:ext>
            </a:extLst>
          </p:cNvPr>
          <p:cNvSpPr>
            <a:spLocks noGrp="1"/>
          </p:cNvSpPr>
          <p:nvPr>
            <p:ph type="title"/>
          </p:nvPr>
        </p:nvSpPr>
        <p:spPr/>
        <p:txBody>
          <a:bodyPr/>
          <a:lstStyle/>
          <a:p>
            <a:r>
              <a:rPr lang="en-US" dirty="0"/>
              <a:t>Study Treatments</a:t>
            </a:r>
          </a:p>
        </p:txBody>
      </p:sp>
      <p:sp>
        <p:nvSpPr>
          <p:cNvPr id="4" name="Text Placeholder 3">
            <a:extLst>
              <a:ext uri="{FF2B5EF4-FFF2-40B4-BE49-F238E27FC236}">
                <a16:creationId xmlns:a16="http://schemas.microsoft.com/office/drawing/2014/main" id="{4D0283EA-3DDE-41C0-AFCB-B32F1869F92C}"/>
              </a:ext>
            </a:extLst>
          </p:cNvPr>
          <p:cNvSpPr>
            <a:spLocks noGrp="1"/>
          </p:cNvSpPr>
          <p:nvPr>
            <p:ph type="body" idx="1"/>
          </p:nvPr>
        </p:nvSpPr>
        <p:spPr>
          <a:xfrm>
            <a:off x="457200" y="895351"/>
            <a:ext cx="4040188" cy="639762"/>
          </a:xfrm>
        </p:spPr>
        <p:txBody>
          <a:bodyPr/>
          <a:lstStyle/>
          <a:p>
            <a:r>
              <a:rPr lang="en-US" dirty="0"/>
              <a:t>LMWH Group</a:t>
            </a:r>
          </a:p>
        </p:txBody>
      </p:sp>
      <p:sp>
        <p:nvSpPr>
          <p:cNvPr id="5" name="Content Placeholder 4">
            <a:extLst>
              <a:ext uri="{FF2B5EF4-FFF2-40B4-BE49-F238E27FC236}">
                <a16:creationId xmlns:a16="http://schemas.microsoft.com/office/drawing/2014/main" id="{F14B990D-1B3C-4B97-AA62-23378E020FC3}"/>
              </a:ext>
            </a:extLst>
          </p:cNvPr>
          <p:cNvSpPr>
            <a:spLocks noGrp="1"/>
          </p:cNvSpPr>
          <p:nvPr>
            <p:ph sz="half" idx="2"/>
          </p:nvPr>
        </p:nvSpPr>
        <p:spPr>
          <a:xfrm>
            <a:off x="179706" y="1535113"/>
            <a:ext cx="4040188" cy="5048248"/>
          </a:xfrm>
        </p:spPr>
        <p:txBody>
          <a:bodyPr>
            <a:noAutofit/>
          </a:bodyPr>
          <a:lstStyle/>
          <a:p>
            <a:r>
              <a:rPr lang="en-US" dirty="0"/>
              <a:t>Subcutaneous LMWH (tinzaparin) injections once daily for 6 months at fixed dose</a:t>
            </a:r>
          </a:p>
          <a:p>
            <a:pPr marL="0" indent="0">
              <a:buNone/>
            </a:pPr>
            <a:r>
              <a:rPr lang="en-US" dirty="0"/>
              <a:t> </a:t>
            </a:r>
          </a:p>
          <a:p>
            <a:pPr marL="0" indent="0">
              <a:buNone/>
            </a:pPr>
            <a:endParaRPr lang="en-US" dirty="0"/>
          </a:p>
          <a:p>
            <a:pPr marL="0" indent="0">
              <a:buNone/>
            </a:pPr>
            <a:endParaRPr lang="en-US" sz="1200" dirty="0"/>
          </a:p>
          <a:p>
            <a:pPr marL="0" indent="0">
              <a:buNone/>
            </a:pPr>
            <a:endParaRPr lang="en-US" dirty="0"/>
          </a:p>
          <a:p>
            <a:pPr marL="0" indent="0">
              <a:buNone/>
            </a:pPr>
            <a:endParaRPr lang="en-US" dirty="0"/>
          </a:p>
          <a:p>
            <a:r>
              <a:rPr lang="en-US" dirty="0"/>
              <a:t>Median treatment duration=168/180d</a:t>
            </a:r>
          </a:p>
          <a:p>
            <a:r>
              <a:rPr lang="en-US" dirty="0"/>
              <a:t>86% received an injection for ≥75% of treatment days</a:t>
            </a:r>
          </a:p>
        </p:txBody>
      </p:sp>
      <p:sp>
        <p:nvSpPr>
          <p:cNvPr id="6" name="Text Placeholder 5">
            <a:extLst>
              <a:ext uri="{FF2B5EF4-FFF2-40B4-BE49-F238E27FC236}">
                <a16:creationId xmlns:a16="http://schemas.microsoft.com/office/drawing/2014/main" id="{E42E39FF-2D28-4074-BBF5-230C2668D93B}"/>
              </a:ext>
            </a:extLst>
          </p:cNvPr>
          <p:cNvSpPr>
            <a:spLocks noGrp="1"/>
          </p:cNvSpPr>
          <p:nvPr>
            <p:ph type="body" sz="quarter" idx="3"/>
          </p:nvPr>
        </p:nvSpPr>
        <p:spPr>
          <a:xfrm>
            <a:off x="4645025" y="895351"/>
            <a:ext cx="4041775" cy="639762"/>
          </a:xfrm>
        </p:spPr>
        <p:txBody>
          <a:bodyPr/>
          <a:lstStyle/>
          <a:p>
            <a:r>
              <a:rPr lang="en-US" dirty="0"/>
              <a:t>Warfarin Group</a:t>
            </a:r>
          </a:p>
        </p:txBody>
      </p:sp>
      <p:sp>
        <p:nvSpPr>
          <p:cNvPr id="7" name="Content Placeholder 6">
            <a:extLst>
              <a:ext uri="{FF2B5EF4-FFF2-40B4-BE49-F238E27FC236}">
                <a16:creationId xmlns:a16="http://schemas.microsoft.com/office/drawing/2014/main" id="{C7257A50-4F78-4896-B241-CFEC84D5E887}"/>
              </a:ext>
            </a:extLst>
          </p:cNvPr>
          <p:cNvSpPr>
            <a:spLocks noGrp="1"/>
          </p:cNvSpPr>
          <p:nvPr>
            <p:ph sz="quarter" idx="4"/>
          </p:nvPr>
        </p:nvSpPr>
        <p:spPr>
          <a:xfrm>
            <a:off x="4038600" y="1535114"/>
            <a:ext cx="4648201" cy="5048248"/>
          </a:xfrm>
        </p:spPr>
        <p:txBody>
          <a:bodyPr>
            <a:noAutofit/>
          </a:bodyPr>
          <a:lstStyle/>
          <a:p>
            <a:r>
              <a:rPr lang="en-US" dirty="0"/>
              <a:t>Oral Warfarin pill for 6 months following standard protocol:</a:t>
            </a:r>
          </a:p>
          <a:p>
            <a:r>
              <a:rPr lang="en-US" dirty="0"/>
              <a:t>Patients also received LMWH for the first 5-10 days until Warfarin was therapeutic (INR&gt;2.0)</a:t>
            </a:r>
          </a:p>
          <a:p>
            <a:r>
              <a:rPr lang="en-US" dirty="0"/>
              <a:t>Dose adjusting every 2 weeks based off INR</a:t>
            </a:r>
          </a:p>
          <a:p>
            <a:endParaRPr lang="en-US" dirty="0"/>
          </a:p>
          <a:p>
            <a:pPr marL="0" indent="0">
              <a:buNone/>
            </a:pPr>
            <a:endParaRPr lang="en-US" sz="600" dirty="0"/>
          </a:p>
          <a:p>
            <a:pPr marL="0" indent="0">
              <a:buNone/>
            </a:pPr>
            <a:endParaRPr lang="en-US" sz="600" dirty="0"/>
          </a:p>
          <a:p>
            <a:pPr marL="0" indent="0">
              <a:buNone/>
            </a:pPr>
            <a:endParaRPr lang="en-US" sz="600" dirty="0"/>
          </a:p>
          <a:p>
            <a:r>
              <a:rPr lang="en-US" dirty="0"/>
              <a:t>Median treatment duration=127/180d</a:t>
            </a:r>
          </a:p>
          <a:p>
            <a:r>
              <a:rPr lang="en-US" dirty="0"/>
              <a:t>Mean time in INR therapeutic range = 47.0%</a:t>
            </a:r>
          </a:p>
        </p:txBody>
      </p:sp>
      <p:sp>
        <p:nvSpPr>
          <p:cNvPr id="8" name="TextBox 7">
            <a:extLst>
              <a:ext uri="{FF2B5EF4-FFF2-40B4-BE49-F238E27FC236}">
                <a16:creationId xmlns:a16="http://schemas.microsoft.com/office/drawing/2014/main" id="{648FD2EF-474F-4214-98FE-DADFA7E3720F}"/>
              </a:ext>
            </a:extLst>
          </p:cNvPr>
          <p:cNvSpPr txBox="1"/>
          <p:nvPr/>
        </p:nvSpPr>
        <p:spPr>
          <a:xfrm>
            <a:off x="457199" y="4343400"/>
            <a:ext cx="8229600"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900" dirty="0"/>
              <a:t>Temporary interruption of ≤ 3 weeks allowed for bleeding events, invasive procedures, or low platelet count</a:t>
            </a:r>
          </a:p>
        </p:txBody>
      </p:sp>
    </p:spTree>
    <p:extLst>
      <p:ext uri="{BB962C8B-B14F-4D97-AF65-F5344CB8AC3E}">
        <p14:creationId xmlns:p14="http://schemas.microsoft.com/office/powerpoint/2010/main" val="353273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7842-017F-48AC-8F2B-62A6B4A7D451}"/>
              </a:ext>
            </a:extLst>
          </p:cNvPr>
          <p:cNvSpPr>
            <a:spLocks noGrp="1"/>
          </p:cNvSpPr>
          <p:nvPr>
            <p:ph type="title"/>
          </p:nvPr>
        </p:nvSpPr>
        <p:spPr/>
        <p:txBody>
          <a:bodyPr/>
          <a:lstStyle/>
          <a:p>
            <a:r>
              <a:rPr lang="en-US" dirty="0"/>
              <a:t>Endpoints: Same as CLOT Trial</a:t>
            </a:r>
          </a:p>
        </p:txBody>
      </p:sp>
      <p:sp>
        <p:nvSpPr>
          <p:cNvPr id="3" name="Text Placeholder 2">
            <a:extLst>
              <a:ext uri="{FF2B5EF4-FFF2-40B4-BE49-F238E27FC236}">
                <a16:creationId xmlns:a16="http://schemas.microsoft.com/office/drawing/2014/main" id="{7D315EDD-EBF0-4992-AC41-DBAA17DFE079}"/>
              </a:ext>
            </a:extLst>
          </p:cNvPr>
          <p:cNvSpPr>
            <a:spLocks noGrp="1"/>
          </p:cNvSpPr>
          <p:nvPr>
            <p:ph type="body" idx="1"/>
          </p:nvPr>
        </p:nvSpPr>
        <p:spPr/>
        <p:txBody>
          <a:bodyPr/>
          <a:lstStyle/>
          <a:p>
            <a:r>
              <a:rPr lang="en-US" dirty="0"/>
              <a:t>Efficacy</a:t>
            </a:r>
          </a:p>
        </p:txBody>
      </p:sp>
      <p:sp>
        <p:nvSpPr>
          <p:cNvPr id="4" name="Content Placeholder 3">
            <a:extLst>
              <a:ext uri="{FF2B5EF4-FFF2-40B4-BE49-F238E27FC236}">
                <a16:creationId xmlns:a16="http://schemas.microsoft.com/office/drawing/2014/main" id="{2DE2F55C-0E75-4D8D-92FF-F1CA78765FBF}"/>
              </a:ext>
            </a:extLst>
          </p:cNvPr>
          <p:cNvSpPr>
            <a:spLocks noGrp="1"/>
          </p:cNvSpPr>
          <p:nvPr>
            <p:ph sz="half" idx="2"/>
          </p:nvPr>
        </p:nvSpPr>
        <p:spPr>
          <a:xfrm>
            <a:off x="457200" y="2174874"/>
            <a:ext cx="4343400" cy="4408487"/>
          </a:xfrm>
        </p:spPr>
        <p:txBody>
          <a:bodyPr>
            <a:normAutofit/>
          </a:bodyPr>
          <a:lstStyle/>
          <a:p>
            <a:r>
              <a:rPr lang="en-US" sz="2500" dirty="0"/>
              <a:t>Primary: Composite of symptomatic DVT + symptomatic nonfatal PE + fatal PE + incidental DVT + incidental PE</a:t>
            </a:r>
          </a:p>
          <a:p>
            <a:r>
              <a:rPr lang="en-US" sz="2500" dirty="0"/>
              <a:t>Secondary: each of the above outcomes separately (the study wasn’t powered for secondary endpoints so these are meant to be hypothesis generating only)</a:t>
            </a:r>
          </a:p>
          <a:p>
            <a:pPr marL="0" indent="0">
              <a:buNone/>
            </a:pPr>
            <a:endParaRPr lang="en-US" sz="2500" dirty="0"/>
          </a:p>
        </p:txBody>
      </p:sp>
      <p:sp>
        <p:nvSpPr>
          <p:cNvPr id="5" name="Text Placeholder 4">
            <a:extLst>
              <a:ext uri="{FF2B5EF4-FFF2-40B4-BE49-F238E27FC236}">
                <a16:creationId xmlns:a16="http://schemas.microsoft.com/office/drawing/2014/main" id="{D9BAD833-306C-41A9-8458-E83709716BD9}"/>
              </a:ext>
            </a:extLst>
          </p:cNvPr>
          <p:cNvSpPr>
            <a:spLocks noGrp="1"/>
          </p:cNvSpPr>
          <p:nvPr>
            <p:ph type="body" sz="quarter" idx="3"/>
          </p:nvPr>
        </p:nvSpPr>
        <p:spPr/>
        <p:txBody>
          <a:bodyPr/>
          <a:lstStyle/>
          <a:p>
            <a:r>
              <a:rPr lang="en-US" dirty="0"/>
              <a:t>Safety</a:t>
            </a:r>
          </a:p>
        </p:txBody>
      </p:sp>
      <p:sp>
        <p:nvSpPr>
          <p:cNvPr id="6" name="Content Placeholder 5">
            <a:extLst>
              <a:ext uri="{FF2B5EF4-FFF2-40B4-BE49-F238E27FC236}">
                <a16:creationId xmlns:a16="http://schemas.microsoft.com/office/drawing/2014/main" id="{2065FD3E-2AB6-4A07-95F8-37147C65CB10}"/>
              </a:ext>
            </a:extLst>
          </p:cNvPr>
          <p:cNvSpPr>
            <a:spLocks noGrp="1"/>
          </p:cNvSpPr>
          <p:nvPr>
            <p:ph sz="quarter" idx="4"/>
          </p:nvPr>
        </p:nvSpPr>
        <p:spPr>
          <a:xfrm>
            <a:off x="4645025" y="2174875"/>
            <a:ext cx="4343400" cy="4408486"/>
          </a:xfrm>
        </p:spPr>
        <p:txBody>
          <a:bodyPr>
            <a:normAutofit/>
          </a:bodyPr>
          <a:lstStyle/>
          <a:p>
            <a:r>
              <a:rPr lang="en-US" sz="2500" dirty="0"/>
              <a:t>Major bleeding (fatal, in critical organ, drop in hemoglobin by ≥2 g/</a:t>
            </a:r>
            <a:r>
              <a:rPr lang="en-US" sz="2500" dirty="0" err="1"/>
              <a:t>dL</a:t>
            </a:r>
            <a:r>
              <a:rPr lang="en-US" sz="2500" dirty="0"/>
              <a:t>, or led to transfusion of ≥2 units of blood)</a:t>
            </a:r>
          </a:p>
          <a:p>
            <a:r>
              <a:rPr lang="en-US" sz="2500" dirty="0"/>
              <a:t>Clinically relevant nonmajor bleeding (non-major but required medical or surgical intervention)</a:t>
            </a:r>
          </a:p>
          <a:p>
            <a:r>
              <a:rPr lang="en-US" sz="2500" dirty="0"/>
              <a:t>All-cause mortality</a:t>
            </a:r>
          </a:p>
        </p:txBody>
      </p:sp>
    </p:spTree>
    <p:extLst>
      <p:ext uri="{BB962C8B-B14F-4D97-AF65-F5344CB8AC3E}">
        <p14:creationId xmlns:p14="http://schemas.microsoft.com/office/powerpoint/2010/main" val="331329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Monitoring</a:t>
            </a:r>
          </a:p>
        </p:txBody>
      </p:sp>
      <p:pic>
        <p:nvPicPr>
          <p:cNvPr id="6" name="Picture 5">
            <a:extLst>
              <a:ext uri="{FF2B5EF4-FFF2-40B4-BE49-F238E27FC236}">
                <a16:creationId xmlns:a16="http://schemas.microsoft.com/office/drawing/2014/main" id="{A36E443A-F8FD-4DA8-9C79-6D208D4D4DF7}"/>
              </a:ext>
            </a:extLst>
          </p:cNvPr>
          <p:cNvPicPr>
            <a:picLocks noChangeAspect="1"/>
          </p:cNvPicPr>
          <p:nvPr/>
        </p:nvPicPr>
        <p:blipFill>
          <a:blip r:embed="rId3"/>
          <a:stretch>
            <a:fillRect/>
          </a:stretch>
        </p:blipFill>
        <p:spPr>
          <a:xfrm>
            <a:off x="330673" y="1828800"/>
            <a:ext cx="8482654" cy="3717896"/>
          </a:xfrm>
          <a:prstGeom prst="rect">
            <a:avLst/>
          </a:prstGeom>
        </p:spPr>
      </p:pic>
    </p:spTree>
    <p:extLst>
      <p:ext uri="{BB962C8B-B14F-4D97-AF65-F5344CB8AC3E}">
        <p14:creationId xmlns:p14="http://schemas.microsoft.com/office/powerpoint/2010/main" val="271780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Consort Diagram</a:t>
            </a:r>
          </a:p>
        </p:txBody>
      </p:sp>
      <p:pic>
        <p:nvPicPr>
          <p:cNvPr id="1026" name="Picture 2" descr="Patient Screening, Enrollment, Follow-up, and Analysis of the CATCH Trial">
            <a:extLst>
              <a:ext uri="{FF2B5EF4-FFF2-40B4-BE49-F238E27FC236}">
                <a16:creationId xmlns:a16="http://schemas.microsoft.com/office/drawing/2014/main" id="{0E568048-DB48-498C-A5AD-08B039F6C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370" y="1310346"/>
            <a:ext cx="4011259" cy="5105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A4231DB-AFE3-4AF2-A4BD-68674F080605}"/>
              </a:ext>
            </a:extLst>
          </p:cNvPr>
          <p:cNvPicPr>
            <a:picLocks noChangeAspect="1"/>
          </p:cNvPicPr>
          <p:nvPr/>
        </p:nvPicPr>
        <p:blipFill>
          <a:blip r:embed="rId4"/>
          <a:stretch>
            <a:fillRect/>
          </a:stretch>
        </p:blipFill>
        <p:spPr>
          <a:xfrm>
            <a:off x="2566370" y="2409603"/>
            <a:ext cx="4011259" cy="263995"/>
          </a:xfrm>
          <a:prstGeom prst="rect">
            <a:avLst/>
          </a:prstGeom>
        </p:spPr>
      </p:pic>
      <p:pic>
        <p:nvPicPr>
          <p:cNvPr id="4" name="Picture 3">
            <a:extLst>
              <a:ext uri="{FF2B5EF4-FFF2-40B4-BE49-F238E27FC236}">
                <a16:creationId xmlns:a16="http://schemas.microsoft.com/office/drawing/2014/main" id="{0E0A19F0-68E8-47BE-9CE5-2BA0986C9856}"/>
              </a:ext>
            </a:extLst>
          </p:cNvPr>
          <p:cNvPicPr>
            <a:picLocks noChangeAspect="1"/>
          </p:cNvPicPr>
          <p:nvPr/>
        </p:nvPicPr>
        <p:blipFill>
          <a:blip r:embed="rId5"/>
          <a:stretch>
            <a:fillRect/>
          </a:stretch>
        </p:blipFill>
        <p:spPr>
          <a:xfrm>
            <a:off x="2566370" y="2758449"/>
            <a:ext cx="4011259" cy="1129312"/>
          </a:xfrm>
          <a:prstGeom prst="rect">
            <a:avLst/>
          </a:prstGeom>
        </p:spPr>
      </p:pic>
      <p:pic>
        <p:nvPicPr>
          <p:cNvPr id="7" name="Picture 6">
            <a:extLst>
              <a:ext uri="{FF2B5EF4-FFF2-40B4-BE49-F238E27FC236}">
                <a16:creationId xmlns:a16="http://schemas.microsoft.com/office/drawing/2014/main" id="{D42F69C6-203C-4131-8CB1-5A79312D0AFF}"/>
              </a:ext>
            </a:extLst>
          </p:cNvPr>
          <p:cNvPicPr>
            <a:picLocks noChangeAspect="1"/>
          </p:cNvPicPr>
          <p:nvPr/>
        </p:nvPicPr>
        <p:blipFill>
          <a:blip r:embed="rId6"/>
          <a:stretch>
            <a:fillRect/>
          </a:stretch>
        </p:blipFill>
        <p:spPr>
          <a:xfrm>
            <a:off x="2566370" y="3999651"/>
            <a:ext cx="4011259" cy="359327"/>
          </a:xfrm>
          <a:prstGeom prst="rect">
            <a:avLst/>
          </a:prstGeom>
        </p:spPr>
      </p:pic>
      <p:pic>
        <p:nvPicPr>
          <p:cNvPr id="10" name="Picture 9">
            <a:extLst>
              <a:ext uri="{FF2B5EF4-FFF2-40B4-BE49-F238E27FC236}">
                <a16:creationId xmlns:a16="http://schemas.microsoft.com/office/drawing/2014/main" id="{9319ABE1-FABD-4863-A285-CDB8FBE72D97}"/>
              </a:ext>
            </a:extLst>
          </p:cNvPr>
          <p:cNvPicPr>
            <a:picLocks noChangeAspect="1"/>
          </p:cNvPicPr>
          <p:nvPr/>
        </p:nvPicPr>
        <p:blipFill>
          <a:blip r:embed="rId7"/>
          <a:stretch>
            <a:fillRect/>
          </a:stretch>
        </p:blipFill>
        <p:spPr>
          <a:xfrm>
            <a:off x="2566370" y="4447055"/>
            <a:ext cx="4011259" cy="256662"/>
          </a:xfrm>
          <a:prstGeom prst="rect">
            <a:avLst/>
          </a:prstGeom>
        </p:spPr>
      </p:pic>
      <p:pic>
        <p:nvPicPr>
          <p:cNvPr id="11" name="Picture 10">
            <a:extLst>
              <a:ext uri="{FF2B5EF4-FFF2-40B4-BE49-F238E27FC236}">
                <a16:creationId xmlns:a16="http://schemas.microsoft.com/office/drawing/2014/main" id="{0BEF6190-E8DA-41C1-A3D4-8B658358AFB3}"/>
              </a:ext>
            </a:extLst>
          </p:cNvPr>
          <p:cNvPicPr>
            <a:picLocks noChangeAspect="1"/>
          </p:cNvPicPr>
          <p:nvPr/>
        </p:nvPicPr>
        <p:blipFill>
          <a:blip r:embed="rId8"/>
          <a:stretch>
            <a:fillRect/>
          </a:stretch>
        </p:blipFill>
        <p:spPr>
          <a:xfrm>
            <a:off x="2566369" y="4800600"/>
            <a:ext cx="4011259" cy="1613303"/>
          </a:xfrm>
          <a:prstGeom prst="rect">
            <a:avLst/>
          </a:prstGeom>
        </p:spPr>
      </p:pic>
    </p:spTree>
    <p:extLst>
      <p:ext uri="{BB962C8B-B14F-4D97-AF65-F5344CB8AC3E}">
        <p14:creationId xmlns:p14="http://schemas.microsoft.com/office/powerpoint/2010/main" val="31765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1CD4-8AFF-4980-98BB-98ED320E4BBA}"/>
              </a:ext>
            </a:extLst>
          </p:cNvPr>
          <p:cNvSpPr>
            <a:spLocks noGrp="1"/>
          </p:cNvSpPr>
          <p:nvPr>
            <p:ph type="ctrTitle"/>
          </p:nvPr>
        </p:nvSpPr>
        <p:spPr/>
        <p:txBody>
          <a:bodyPr/>
          <a:lstStyle/>
          <a:p>
            <a:r>
              <a:rPr lang="en-US" dirty="0"/>
              <a:t>Results</a:t>
            </a:r>
          </a:p>
        </p:txBody>
      </p:sp>
    </p:spTree>
    <p:extLst>
      <p:ext uri="{BB962C8B-B14F-4D97-AF65-F5344CB8AC3E}">
        <p14:creationId xmlns:p14="http://schemas.microsoft.com/office/powerpoint/2010/main" val="3655841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A30FE9-92EC-4D04-B9F3-04A3A7A25EB9}"/>
              </a:ext>
            </a:extLst>
          </p:cNvPr>
          <p:cNvPicPr>
            <a:picLocks noChangeAspect="1"/>
          </p:cNvPicPr>
          <p:nvPr/>
        </p:nvPicPr>
        <p:blipFill>
          <a:blip r:embed="rId3"/>
          <a:stretch>
            <a:fillRect/>
          </a:stretch>
        </p:blipFill>
        <p:spPr>
          <a:xfrm>
            <a:off x="2305050" y="381000"/>
            <a:ext cx="4533900" cy="3137936"/>
          </a:xfrm>
          <a:prstGeom prst="rect">
            <a:avLst/>
          </a:prstGeom>
        </p:spPr>
      </p:pic>
      <p:pic>
        <p:nvPicPr>
          <p:cNvPr id="6" name="Picture 5">
            <a:extLst>
              <a:ext uri="{FF2B5EF4-FFF2-40B4-BE49-F238E27FC236}">
                <a16:creationId xmlns:a16="http://schemas.microsoft.com/office/drawing/2014/main" id="{018E55B4-5FD8-4BE3-97D5-C2EA74456ABD}"/>
              </a:ext>
            </a:extLst>
          </p:cNvPr>
          <p:cNvPicPr>
            <a:picLocks noChangeAspect="1"/>
          </p:cNvPicPr>
          <p:nvPr/>
        </p:nvPicPr>
        <p:blipFill>
          <a:blip r:embed="rId4"/>
          <a:stretch>
            <a:fillRect/>
          </a:stretch>
        </p:blipFill>
        <p:spPr>
          <a:xfrm>
            <a:off x="507955" y="3582404"/>
            <a:ext cx="8128090" cy="2894596"/>
          </a:xfrm>
          <a:prstGeom prst="rect">
            <a:avLst/>
          </a:prstGeom>
        </p:spPr>
      </p:pic>
      <p:sp>
        <p:nvSpPr>
          <p:cNvPr id="9" name="Oval 8">
            <a:extLst>
              <a:ext uri="{FF2B5EF4-FFF2-40B4-BE49-F238E27FC236}">
                <a16:creationId xmlns:a16="http://schemas.microsoft.com/office/drawing/2014/main" id="{B51A5806-88D7-4A8B-A7CF-9A67975D76CF}"/>
              </a:ext>
            </a:extLst>
          </p:cNvPr>
          <p:cNvSpPr/>
          <p:nvPr/>
        </p:nvSpPr>
        <p:spPr>
          <a:xfrm>
            <a:off x="3124200" y="7620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F82148D-D3D2-4F49-AF1A-F743E6FCE819}"/>
              </a:ext>
            </a:extLst>
          </p:cNvPr>
          <p:cNvSpPr/>
          <p:nvPr/>
        </p:nvSpPr>
        <p:spPr>
          <a:xfrm>
            <a:off x="7620000" y="4572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BC4645-F491-4DA9-9C9A-7400674B78E9}"/>
              </a:ext>
            </a:extLst>
          </p:cNvPr>
          <p:cNvSpPr/>
          <p:nvPr/>
        </p:nvSpPr>
        <p:spPr>
          <a:xfrm>
            <a:off x="7620000" y="5029702"/>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8447DA-4989-4EE4-B1B8-03EFAF1CD20B}"/>
              </a:ext>
            </a:extLst>
          </p:cNvPr>
          <p:cNvSpPr/>
          <p:nvPr/>
        </p:nvSpPr>
        <p:spPr>
          <a:xfrm>
            <a:off x="7620000" y="6096251"/>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3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25FBC0-A4CD-4704-BD7B-BE7CAB9F309C}"/>
              </a:ext>
            </a:extLst>
          </p:cNvPr>
          <p:cNvPicPr>
            <a:picLocks noChangeAspect="1"/>
          </p:cNvPicPr>
          <p:nvPr/>
        </p:nvPicPr>
        <p:blipFill>
          <a:blip r:embed="rId2"/>
          <a:stretch>
            <a:fillRect/>
          </a:stretch>
        </p:blipFill>
        <p:spPr>
          <a:xfrm>
            <a:off x="507955" y="3581400"/>
            <a:ext cx="8128090" cy="2162519"/>
          </a:xfrm>
          <a:prstGeom prst="rect">
            <a:avLst/>
          </a:prstGeom>
        </p:spPr>
      </p:pic>
      <p:sp>
        <p:nvSpPr>
          <p:cNvPr id="8" name="TextBox 7">
            <a:extLst>
              <a:ext uri="{FF2B5EF4-FFF2-40B4-BE49-F238E27FC236}">
                <a16:creationId xmlns:a16="http://schemas.microsoft.com/office/drawing/2014/main" id="{1CB6292D-B5C1-4DD6-BA55-89DEEBBC231A}"/>
              </a:ext>
            </a:extLst>
          </p:cNvPr>
          <p:cNvSpPr txBox="1"/>
          <p:nvPr/>
        </p:nvSpPr>
        <p:spPr>
          <a:xfrm>
            <a:off x="4267200" y="340029"/>
            <a:ext cx="1153136" cy="261610"/>
          </a:xfrm>
          <a:prstGeom prst="rect">
            <a:avLst/>
          </a:prstGeom>
          <a:noFill/>
        </p:spPr>
        <p:txBody>
          <a:bodyPr wrap="square" rtlCol="0">
            <a:spAutoFit/>
          </a:bodyPr>
          <a:lstStyle/>
          <a:p>
            <a:r>
              <a:rPr lang="en-US" sz="1100" dirty="0">
                <a:solidFill>
                  <a:schemeClr val="tx1">
                    <a:lumMod val="75000"/>
                    <a:lumOff val="25000"/>
                  </a:schemeClr>
                </a:solidFill>
                <a:latin typeface="Franklin Gothic Medium" panose="020B0603020102020204" pitchFamily="34" charset="0"/>
              </a:rPr>
              <a:t>Mortality</a:t>
            </a:r>
          </a:p>
        </p:txBody>
      </p:sp>
      <p:pic>
        <p:nvPicPr>
          <p:cNvPr id="9" name="Picture 8">
            <a:extLst>
              <a:ext uri="{FF2B5EF4-FFF2-40B4-BE49-F238E27FC236}">
                <a16:creationId xmlns:a16="http://schemas.microsoft.com/office/drawing/2014/main" id="{BD44E387-C676-414A-95F7-3770004B44E6}"/>
              </a:ext>
            </a:extLst>
          </p:cNvPr>
          <p:cNvPicPr>
            <a:picLocks noChangeAspect="1"/>
          </p:cNvPicPr>
          <p:nvPr/>
        </p:nvPicPr>
        <p:blipFill>
          <a:blip r:embed="rId3"/>
          <a:stretch>
            <a:fillRect/>
          </a:stretch>
        </p:blipFill>
        <p:spPr>
          <a:xfrm>
            <a:off x="2461004" y="624385"/>
            <a:ext cx="4374534" cy="2842146"/>
          </a:xfrm>
          <a:prstGeom prst="rect">
            <a:avLst/>
          </a:prstGeom>
        </p:spPr>
      </p:pic>
      <p:sp>
        <p:nvSpPr>
          <p:cNvPr id="10" name="Oval 9">
            <a:extLst>
              <a:ext uri="{FF2B5EF4-FFF2-40B4-BE49-F238E27FC236}">
                <a16:creationId xmlns:a16="http://schemas.microsoft.com/office/drawing/2014/main" id="{DD75249F-8408-4410-978B-F863DA50C101}"/>
              </a:ext>
            </a:extLst>
          </p:cNvPr>
          <p:cNvSpPr/>
          <p:nvPr/>
        </p:nvSpPr>
        <p:spPr>
          <a:xfrm>
            <a:off x="7620000" y="50292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9C3443-C72C-4BAE-92B6-81C392D94DD3}"/>
              </a:ext>
            </a:extLst>
          </p:cNvPr>
          <p:cNvSpPr/>
          <p:nvPr/>
        </p:nvSpPr>
        <p:spPr>
          <a:xfrm>
            <a:off x="3124200" y="7620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41F27C-3594-4AB7-8C95-B60557B8D242}"/>
              </a:ext>
            </a:extLst>
          </p:cNvPr>
          <p:cNvPicPr>
            <a:picLocks noChangeAspect="1"/>
          </p:cNvPicPr>
          <p:nvPr/>
        </p:nvPicPr>
        <p:blipFill>
          <a:blip r:embed="rId2"/>
          <a:stretch>
            <a:fillRect/>
          </a:stretch>
        </p:blipFill>
        <p:spPr>
          <a:xfrm>
            <a:off x="507955" y="3581400"/>
            <a:ext cx="8128090" cy="2363781"/>
          </a:xfrm>
          <a:prstGeom prst="rect">
            <a:avLst/>
          </a:prstGeom>
        </p:spPr>
      </p:pic>
      <p:pic>
        <p:nvPicPr>
          <p:cNvPr id="8" name="Picture 7">
            <a:extLst>
              <a:ext uri="{FF2B5EF4-FFF2-40B4-BE49-F238E27FC236}">
                <a16:creationId xmlns:a16="http://schemas.microsoft.com/office/drawing/2014/main" id="{68EDB805-6DDB-4814-BEEC-0247D69C5276}"/>
              </a:ext>
            </a:extLst>
          </p:cNvPr>
          <p:cNvPicPr>
            <a:picLocks noChangeAspect="1"/>
          </p:cNvPicPr>
          <p:nvPr/>
        </p:nvPicPr>
        <p:blipFill>
          <a:blip r:embed="rId3"/>
          <a:stretch>
            <a:fillRect/>
          </a:stretch>
        </p:blipFill>
        <p:spPr>
          <a:xfrm>
            <a:off x="2285716" y="381751"/>
            <a:ext cx="4553234" cy="3093419"/>
          </a:xfrm>
          <a:prstGeom prst="rect">
            <a:avLst/>
          </a:prstGeom>
        </p:spPr>
      </p:pic>
      <p:sp>
        <p:nvSpPr>
          <p:cNvPr id="13" name="Oval 12">
            <a:extLst>
              <a:ext uri="{FF2B5EF4-FFF2-40B4-BE49-F238E27FC236}">
                <a16:creationId xmlns:a16="http://schemas.microsoft.com/office/drawing/2014/main" id="{52C68555-97B0-4786-ADC8-9C0C1717E4CA}"/>
              </a:ext>
            </a:extLst>
          </p:cNvPr>
          <p:cNvSpPr/>
          <p:nvPr/>
        </p:nvSpPr>
        <p:spPr>
          <a:xfrm>
            <a:off x="3124200" y="7620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FE6C37-979E-4993-B39E-1417FD21A7D7}"/>
              </a:ext>
            </a:extLst>
          </p:cNvPr>
          <p:cNvSpPr/>
          <p:nvPr/>
        </p:nvSpPr>
        <p:spPr>
          <a:xfrm>
            <a:off x="7620000" y="4953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EEED8CF-4435-4B58-9E18-F163EF45F91D}"/>
              </a:ext>
            </a:extLst>
          </p:cNvPr>
          <p:cNvSpPr/>
          <p:nvPr/>
        </p:nvSpPr>
        <p:spPr>
          <a:xfrm>
            <a:off x="7667278" y="5464943"/>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CF9E44E-AE22-4D1E-8008-ABB6C8B60D92}"/>
              </a:ext>
            </a:extLst>
          </p:cNvPr>
          <p:cNvGrpSpPr/>
          <p:nvPr/>
        </p:nvGrpSpPr>
        <p:grpSpPr>
          <a:xfrm>
            <a:off x="372614" y="289679"/>
            <a:ext cx="8771386" cy="5136809"/>
            <a:chOff x="358857" y="-1919181"/>
            <a:chExt cx="8771386" cy="5136809"/>
          </a:xfrm>
        </p:grpSpPr>
        <p:sp>
          <p:nvSpPr>
            <p:cNvPr id="3" name="TextBox 2">
              <a:extLst>
                <a:ext uri="{FF2B5EF4-FFF2-40B4-BE49-F238E27FC236}">
                  <a16:creationId xmlns:a16="http://schemas.microsoft.com/office/drawing/2014/main" id="{985763C3-CC60-437C-9F37-51B679EBCBFA}"/>
                </a:ext>
              </a:extLst>
            </p:cNvPr>
            <p:cNvSpPr txBox="1"/>
            <p:nvPr/>
          </p:nvSpPr>
          <p:spPr>
            <a:xfrm>
              <a:off x="358857" y="-1919181"/>
              <a:ext cx="8771386" cy="2785378"/>
            </a:xfrm>
            <a:prstGeom prst="rect">
              <a:avLst/>
            </a:prstGeom>
            <a:solidFill>
              <a:schemeClr val="bg1"/>
            </a:solidFill>
          </p:spPr>
          <p:txBody>
            <a:bodyPr wrap="square" rtlCol="0">
              <a:spAutoFit/>
            </a:bodyPr>
            <a:lstStyle/>
            <a:p>
              <a:r>
                <a:rPr lang="en-US" sz="2500" dirty="0"/>
                <a:t>Number needed to treat = 1 / Absolute Risk Reduction</a:t>
              </a:r>
            </a:p>
            <a:p>
              <a:r>
                <a:rPr lang="en-US" sz="2500" dirty="0"/>
                <a:t>                          = 1 / (Control Event Rate – Experimental Event Rate)</a:t>
              </a:r>
            </a:p>
            <a:p>
              <a:r>
                <a:rPr lang="en-US" sz="2500" dirty="0"/>
                <a:t>		         = 1 / (15.3% – 10.9%)</a:t>
              </a:r>
            </a:p>
            <a:p>
              <a:r>
                <a:rPr lang="en-US" sz="2500" dirty="0"/>
                <a:t>		         = 1 / (4.4%)</a:t>
              </a:r>
            </a:p>
            <a:p>
              <a:r>
                <a:rPr lang="en-US" sz="2500" dirty="0"/>
                <a:t>Number needed to treat = 22.7 patients</a:t>
              </a:r>
            </a:p>
            <a:p>
              <a:endParaRPr lang="en-US" sz="2500" dirty="0"/>
            </a:p>
            <a:p>
              <a:endParaRPr lang="en-US" sz="2500" dirty="0"/>
            </a:p>
          </p:txBody>
        </p:sp>
        <p:cxnSp>
          <p:nvCxnSpPr>
            <p:cNvPr id="9" name="Straight Arrow Connector 8">
              <a:extLst>
                <a:ext uri="{FF2B5EF4-FFF2-40B4-BE49-F238E27FC236}">
                  <a16:creationId xmlns:a16="http://schemas.microsoft.com/office/drawing/2014/main" id="{DA6EF4E1-8C22-4737-A345-6080E6041334}"/>
                </a:ext>
              </a:extLst>
            </p:cNvPr>
            <p:cNvCxnSpPr>
              <a:cxnSpLocks/>
            </p:cNvCxnSpPr>
            <p:nvPr/>
          </p:nvCxnSpPr>
          <p:spPr>
            <a:xfrm flipV="1">
              <a:off x="2271282" y="534340"/>
              <a:ext cx="839161" cy="2683288"/>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7983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FE2D-8F2A-44E7-901A-13763733CA14}"/>
              </a:ext>
            </a:extLst>
          </p:cNvPr>
          <p:cNvSpPr>
            <a:spLocks noGrp="1"/>
          </p:cNvSpPr>
          <p:nvPr>
            <p:ph type="ctrTitle"/>
          </p:nvPr>
        </p:nvSpPr>
        <p:spPr/>
        <p:txBody>
          <a:bodyPr/>
          <a:lstStyle/>
          <a:p>
            <a:r>
              <a:rPr lang="en-US" dirty="0">
                <a:solidFill>
                  <a:srgbClr val="0070C0"/>
                </a:solidFill>
              </a:rPr>
              <a:t>C</a:t>
            </a:r>
            <a:r>
              <a:rPr lang="en-US" dirty="0"/>
              <a:t>omparison of </a:t>
            </a:r>
            <a:r>
              <a:rPr lang="en-US" dirty="0">
                <a:solidFill>
                  <a:srgbClr val="0070C0"/>
                </a:solidFill>
              </a:rPr>
              <a:t>A</a:t>
            </a:r>
            <a:r>
              <a:rPr lang="en-US" dirty="0"/>
              <a:t>cute </a:t>
            </a:r>
            <a:r>
              <a:rPr lang="en-US" dirty="0">
                <a:solidFill>
                  <a:srgbClr val="0070C0"/>
                </a:solidFill>
              </a:rPr>
              <a:t>T</a:t>
            </a:r>
            <a:r>
              <a:rPr lang="en-US" dirty="0"/>
              <a:t>reatments in </a:t>
            </a:r>
            <a:r>
              <a:rPr lang="en-US" dirty="0">
                <a:solidFill>
                  <a:srgbClr val="0070C0"/>
                </a:solidFill>
              </a:rPr>
              <a:t>C</a:t>
            </a:r>
            <a:r>
              <a:rPr lang="en-US" dirty="0"/>
              <a:t>ancer </a:t>
            </a:r>
            <a:r>
              <a:rPr lang="en-US" dirty="0" err="1">
                <a:solidFill>
                  <a:srgbClr val="0070C0"/>
                </a:solidFill>
              </a:rPr>
              <a:t>H</a:t>
            </a:r>
            <a:r>
              <a:rPr lang="en-US" dirty="0" err="1"/>
              <a:t>aemostasis</a:t>
            </a:r>
            <a:endParaRPr lang="en-US" dirty="0"/>
          </a:p>
        </p:txBody>
      </p:sp>
      <p:sp>
        <p:nvSpPr>
          <p:cNvPr id="3" name="Subtitle 2">
            <a:extLst>
              <a:ext uri="{FF2B5EF4-FFF2-40B4-BE49-F238E27FC236}">
                <a16:creationId xmlns:a16="http://schemas.microsoft.com/office/drawing/2014/main" id="{EA45F289-C020-4D9B-9E1B-75354AD5F97A}"/>
              </a:ext>
            </a:extLst>
          </p:cNvPr>
          <p:cNvSpPr>
            <a:spLocks noGrp="1"/>
          </p:cNvSpPr>
          <p:nvPr>
            <p:ph type="subTitle" idx="1"/>
          </p:nvPr>
        </p:nvSpPr>
        <p:spPr>
          <a:xfrm>
            <a:off x="1371599" y="5105400"/>
            <a:ext cx="6400800" cy="1752600"/>
          </a:xfrm>
        </p:spPr>
        <p:txBody>
          <a:bodyPr>
            <a:normAutofit/>
          </a:bodyPr>
          <a:lstStyle/>
          <a:p>
            <a:r>
              <a:rPr lang="en-US" sz="4400" dirty="0">
                <a:solidFill>
                  <a:schemeClr val="tx1"/>
                </a:solidFill>
                <a:latin typeface="+mj-lt"/>
              </a:rPr>
              <a:t>= </a:t>
            </a:r>
            <a:r>
              <a:rPr lang="en-US" sz="4400" dirty="0">
                <a:solidFill>
                  <a:srgbClr val="0070C0"/>
                </a:solidFill>
                <a:latin typeface="+mj-lt"/>
              </a:rPr>
              <a:t>CATCH</a:t>
            </a:r>
            <a:r>
              <a:rPr lang="en-US" sz="4400" dirty="0">
                <a:solidFill>
                  <a:schemeClr val="tx1"/>
                </a:solidFill>
                <a:latin typeface="+mj-lt"/>
              </a:rPr>
              <a:t> Trial</a:t>
            </a:r>
          </a:p>
        </p:txBody>
      </p:sp>
      <p:pic>
        <p:nvPicPr>
          <p:cNvPr id="4" name="Picture 3">
            <a:extLst>
              <a:ext uri="{FF2B5EF4-FFF2-40B4-BE49-F238E27FC236}">
                <a16:creationId xmlns:a16="http://schemas.microsoft.com/office/drawing/2014/main" id="{373A18FE-9B31-47B4-89A4-A9F137EF0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07" y="609600"/>
            <a:ext cx="8115783" cy="4155281"/>
          </a:xfrm>
          <a:prstGeom prst="rect">
            <a:avLst/>
          </a:prstGeom>
        </p:spPr>
      </p:pic>
    </p:spTree>
    <p:extLst>
      <p:ext uri="{BB962C8B-B14F-4D97-AF65-F5344CB8AC3E}">
        <p14:creationId xmlns:p14="http://schemas.microsoft.com/office/powerpoint/2010/main" val="3690652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B11C-7D93-4308-94E2-5CE789A1153A}"/>
              </a:ext>
            </a:extLst>
          </p:cNvPr>
          <p:cNvSpPr>
            <a:spLocks noGrp="1"/>
          </p:cNvSpPr>
          <p:nvPr>
            <p:ph type="title"/>
          </p:nvPr>
        </p:nvSpPr>
        <p:spPr/>
        <p:txBody>
          <a:bodyPr/>
          <a:lstStyle/>
          <a:p>
            <a:r>
              <a:rPr lang="en-US" dirty="0"/>
              <a:t>What does this all mean??</a:t>
            </a:r>
          </a:p>
        </p:txBody>
      </p:sp>
      <p:pic>
        <p:nvPicPr>
          <p:cNvPr id="5" name="Picture 4">
            <a:extLst>
              <a:ext uri="{FF2B5EF4-FFF2-40B4-BE49-F238E27FC236}">
                <a16:creationId xmlns:a16="http://schemas.microsoft.com/office/drawing/2014/main" id="{7D9FE813-2567-4EDB-8951-CA51B5FB0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739176"/>
            <a:ext cx="4648200" cy="3379648"/>
          </a:xfrm>
          <a:prstGeom prst="rect">
            <a:avLst/>
          </a:prstGeom>
        </p:spPr>
      </p:pic>
    </p:spTree>
    <p:extLst>
      <p:ext uri="{BB962C8B-B14F-4D97-AF65-F5344CB8AC3E}">
        <p14:creationId xmlns:p14="http://schemas.microsoft.com/office/powerpoint/2010/main" val="44481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4C52-008B-4B65-BB01-491FCC343465}"/>
              </a:ext>
            </a:extLst>
          </p:cNvPr>
          <p:cNvSpPr>
            <a:spLocks noGrp="1"/>
          </p:cNvSpPr>
          <p:nvPr>
            <p:ph type="title"/>
          </p:nvPr>
        </p:nvSpPr>
        <p:spPr/>
        <p:txBody>
          <a:bodyPr>
            <a:normAutofit fontScale="90000"/>
          </a:bodyPr>
          <a:lstStyle/>
          <a:p>
            <a:r>
              <a:rPr lang="en-US" dirty="0"/>
              <a:t>Why did CLOT find LMWH had superior VTE prevention while CATCH didn’t?</a:t>
            </a:r>
          </a:p>
        </p:txBody>
      </p:sp>
      <p:sp>
        <p:nvSpPr>
          <p:cNvPr id="3" name="Text Placeholder 2">
            <a:extLst>
              <a:ext uri="{FF2B5EF4-FFF2-40B4-BE49-F238E27FC236}">
                <a16:creationId xmlns:a16="http://schemas.microsoft.com/office/drawing/2014/main" id="{C3F3CF54-1162-4FBE-B727-23F72ACCECCF}"/>
              </a:ext>
            </a:extLst>
          </p:cNvPr>
          <p:cNvSpPr>
            <a:spLocks noGrp="1"/>
          </p:cNvSpPr>
          <p:nvPr>
            <p:ph type="body" idx="1"/>
          </p:nvPr>
        </p:nvSpPr>
        <p:spPr/>
        <p:txBody>
          <a:bodyPr/>
          <a:lstStyle/>
          <a:p>
            <a:pPr algn="ctr"/>
            <a:r>
              <a:rPr lang="en-US" dirty="0"/>
              <a:t>CLOT</a:t>
            </a:r>
          </a:p>
        </p:txBody>
      </p:sp>
      <p:sp>
        <p:nvSpPr>
          <p:cNvPr id="5" name="Text Placeholder 4">
            <a:extLst>
              <a:ext uri="{FF2B5EF4-FFF2-40B4-BE49-F238E27FC236}">
                <a16:creationId xmlns:a16="http://schemas.microsoft.com/office/drawing/2014/main" id="{5B9AED6A-F15E-41E1-A707-05605703B786}"/>
              </a:ext>
            </a:extLst>
          </p:cNvPr>
          <p:cNvSpPr>
            <a:spLocks noGrp="1"/>
          </p:cNvSpPr>
          <p:nvPr>
            <p:ph type="body" sz="quarter" idx="3"/>
          </p:nvPr>
        </p:nvSpPr>
        <p:spPr/>
        <p:txBody>
          <a:bodyPr/>
          <a:lstStyle/>
          <a:p>
            <a:pPr algn="ctr"/>
            <a:r>
              <a:rPr lang="en-US" dirty="0"/>
              <a:t>CATCH</a:t>
            </a:r>
          </a:p>
        </p:txBody>
      </p:sp>
      <p:pic>
        <p:nvPicPr>
          <p:cNvPr id="7" name="Content Placeholder 6">
            <a:extLst>
              <a:ext uri="{FF2B5EF4-FFF2-40B4-BE49-F238E27FC236}">
                <a16:creationId xmlns:a16="http://schemas.microsoft.com/office/drawing/2014/main" id="{C3820188-B69B-4AE6-8B91-786133031564}"/>
              </a:ext>
            </a:extLst>
          </p:cNvPr>
          <p:cNvPicPr>
            <a:picLocks noGrp="1" noChangeAspect="1"/>
          </p:cNvPicPr>
          <p:nvPr>
            <p:ph sz="half" idx="2"/>
          </p:nvPr>
        </p:nvPicPr>
        <p:blipFill>
          <a:blip r:embed="rId2"/>
          <a:stretch>
            <a:fillRect/>
          </a:stretch>
        </p:blipFill>
        <p:spPr>
          <a:xfrm>
            <a:off x="236405" y="2301210"/>
            <a:ext cx="4179682" cy="2985487"/>
          </a:xfrm>
          <a:prstGeom prst="rect">
            <a:avLst/>
          </a:prstGeom>
        </p:spPr>
      </p:pic>
      <p:pic>
        <p:nvPicPr>
          <p:cNvPr id="8" name="Picture 7">
            <a:extLst>
              <a:ext uri="{FF2B5EF4-FFF2-40B4-BE49-F238E27FC236}">
                <a16:creationId xmlns:a16="http://schemas.microsoft.com/office/drawing/2014/main" id="{AA49A761-09CA-4701-B63E-7FD08AB8BFAC}"/>
              </a:ext>
            </a:extLst>
          </p:cNvPr>
          <p:cNvPicPr>
            <a:picLocks noChangeAspect="1"/>
          </p:cNvPicPr>
          <p:nvPr/>
        </p:nvPicPr>
        <p:blipFill>
          <a:blip r:embed="rId3"/>
          <a:stretch>
            <a:fillRect/>
          </a:stretch>
        </p:blipFill>
        <p:spPr>
          <a:xfrm>
            <a:off x="4424228" y="2292867"/>
            <a:ext cx="4483367" cy="3102962"/>
          </a:xfrm>
          <a:prstGeom prst="rect">
            <a:avLst/>
          </a:prstGeom>
        </p:spPr>
      </p:pic>
      <p:sp>
        <p:nvSpPr>
          <p:cNvPr id="9" name="Oval 8">
            <a:extLst>
              <a:ext uri="{FF2B5EF4-FFF2-40B4-BE49-F238E27FC236}">
                <a16:creationId xmlns:a16="http://schemas.microsoft.com/office/drawing/2014/main" id="{751E2225-F5DF-4522-86E8-5BB26130B563}"/>
              </a:ext>
            </a:extLst>
          </p:cNvPr>
          <p:cNvSpPr/>
          <p:nvPr/>
        </p:nvSpPr>
        <p:spPr>
          <a:xfrm>
            <a:off x="3581400" y="2514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ECA443E-5D79-412A-B823-6A5510488E5A}"/>
              </a:ext>
            </a:extLst>
          </p:cNvPr>
          <p:cNvSpPr/>
          <p:nvPr/>
        </p:nvSpPr>
        <p:spPr>
          <a:xfrm>
            <a:off x="5253897" y="26670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64B698-A696-413B-9E40-67AFE6BA1966}"/>
              </a:ext>
            </a:extLst>
          </p:cNvPr>
          <p:cNvSpPr txBox="1"/>
          <p:nvPr/>
        </p:nvSpPr>
        <p:spPr>
          <a:xfrm>
            <a:off x="3124563" y="2977076"/>
            <a:ext cx="1143000" cy="276999"/>
          </a:xfrm>
          <a:prstGeom prst="rect">
            <a:avLst/>
          </a:prstGeom>
          <a:solidFill>
            <a:schemeClr val="bg1"/>
          </a:solidFill>
        </p:spPr>
        <p:txBody>
          <a:bodyPr wrap="square" rtlCol="0">
            <a:spAutoFit/>
          </a:bodyPr>
          <a:lstStyle/>
          <a:p>
            <a:r>
              <a:rPr lang="en-US" sz="1200" dirty="0"/>
              <a:t>Warfarin</a:t>
            </a:r>
          </a:p>
        </p:txBody>
      </p:sp>
      <p:sp>
        <p:nvSpPr>
          <p:cNvPr id="12" name="TextBox 11">
            <a:extLst>
              <a:ext uri="{FF2B5EF4-FFF2-40B4-BE49-F238E27FC236}">
                <a16:creationId xmlns:a16="http://schemas.microsoft.com/office/drawing/2014/main" id="{6020BC75-21D1-4074-88C2-7A04E444F37F}"/>
              </a:ext>
            </a:extLst>
          </p:cNvPr>
          <p:cNvSpPr txBox="1"/>
          <p:nvPr/>
        </p:nvSpPr>
        <p:spPr>
          <a:xfrm>
            <a:off x="3234987" y="4131886"/>
            <a:ext cx="956013" cy="276999"/>
          </a:xfrm>
          <a:prstGeom prst="rect">
            <a:avLst/>
          </a:prstGeom>
          <a:solidFill>
            <a:schemeClr val="bg1"/>
          </a:solidFill>
        </p:spPr>
        <p:txBody>
          <a:bodyPr wrap="square" rtlCol="0">
            <a:spAutoFit/>
          </a:bodyPr>
          <a:lstStyle/>
          <a:p>
            <a:r>
              <a:rPr lang="en-US" sz="1200" dirty="0"/>
              <a:t>LMWH</a:t>
            </a:r>
          </a:p>
        </p:txBody>
      </p:sp>
    </p:spTree>
    <p:extLst>
      <p:ext uri="{BB962C8B-B14F-4D97-AF65-F5344CB8AC3E}">
        <p14:creationId xmlns:p14="http://schemas.microsoft.com/office/powerpoint/2010/main" val="24359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CLOT’s Population Had Higher VTE Risk</a:t>
            </a:r>
          </a:p>
        </p:txBody>
      </p:sp>
      <p:graphicFrame>
        <p:nvGraphicFramePr>
          <p:cNvPr id="6" name="Content Placeholder 5">
            <a:extLst>
              <a:ext uri="{FF2B5EF4-FFF2-40B4-BE49-F238E27FC236}">
                <a16:creationId xmlns:a16="http://schemas.microsoft.com/office/drawing/2014/main" id="{FA496379-243D-4952-B0F3-3C2DF9F50DB3}"/>
              </a:ext>
            </a:extLst>
          </p:cNvPr>
          <p:cNvGraphicFramePr>
            <a:graphicFrameLocks noGrp="1"/>
          </p:cNvGraphicFramePr>
          <p:nvPr>
            <p:ph idx="1"/>
            <p:extLst>
              <p:ext uri="{D42A27DB-BD31-4B8C-83A1-F6EECF244321}">
                <p14:modId xmlns:p14="http://schemas.microsoft.com/office/powerpoint/2010/main" val="4169009931"/>
              </p:ext>
            </p:extLst>
          </p:nvPr>
        </p:nvGraphicFramePr>
        <p:xfrm>
          <a:off x="443023" y="1143000"/>
          <a:ext cx="8229600" cy="3657600"/>
        </p:xfrm>
        <a:graphic>
          <a:graphicData uri="http://schemas.openxmlformats.org/drawingml/2006/table">
            <a:tbl>
              <a:tblPr firstRow="1" bandRow="1">
                <a:tableStyleId>{5C22544A-7EE6-4342-B048-85BDC9FD1C3A}</a:tableStyleId>
              </a:tblPr>
              <a:tblGrid>
                <a:gridCol w="5195777">
                  <a:extLst>
                    <a:ext uri="{9D8B030D-6E8A-4147-A177-3AD203B41FA5}">
                      <a16:colId xmlns:a16="http://schemas.microsoft.com/office/drawing/2014/main" val="1172463146"/>
                    </a:ext>
                  </a:extLst>
                </a:gridCol>
                <a:gridCol w="1586023">
                  <a:extLst>
                    <a:ext uri="{9D8B030D-6E8A-4147-A177-3AD203B41FA5}">
                      <a16:colId xmlns:a16="http://schemas.microsoft.com/office/drawing/2014/main" val="6753746"/>
                    </a:ext>
                  </a:extLst>
                </a:gridCol>
                <a:gridCol w="1447800">
                  <a:extLst>
                    <a:ext uri="{9D8B030D-6E8A-4147-A177-3AD203B41FA5}">
                      <a16:colId xmlns:a16="http://schemas.microsoft.com/office/drawing/2014/main" val="967261192"/>
                    </a:ext>
                  </a:extLst>
                </a:gridCol>
              </a:tblGrid>
              <a:tr h="370840">
                <a:tc>
                  <a:txBody>
                    <a:bodyPr/>
                    <a:lstStyle/>
                    <a:p>
                      <a:endParaRPr lang="en-US" sz="2200" dirty="0"/>
                    </a:p>
                  </a:txBody>
                  <a:tcPr/>
                </a:tc>
                <a:tc>
                  <a:txBody>
                    <a:bodyPr/>
                    <a:lstStyle/>
                    <a:p>
                      <a:r>
                        <a:rPr lang="en-US" sz="2200" dirty="0"/>
                        <a:t>CATCH Trial</a:t>
                      </a:r>
                    </a:p>
                  </a:txBody>
                  <a:tcPr/>
                </a:tc>
                <a:tc>
                  <a:txBody>
                    <a:bodyPr/>
                    <a:lstStyle/>
                    <a:p>
                      <a:r>
                        <a:rPr lang="en-US" sz="2200" dirty="0"/>
                        <a:t>CLOT Trial</a:t>
                      </a:r>
                    </a:p>
                  </a:txBody>
                  <a:tcPr/>
                </a:tc>
                <a:extLst>
                  <a:ext uri="{0D108BD9-81ED-4DB2-BD59-A6C34878D82A}">
                    <a16:rowId xmlns:a16="http://schemas.microsoft.com/office/drawing/2014/main" val="2984151615"/>
                  </a:ext>
                </a:extLst>
              </a:tr>
              <a:tr h="370840">
                <a:tc>
                  <a:txBody>
                    <a:bodyPr/>
                    <a:lstStyle/>
                    <a:p>
                      <a:r>
                        <a:rPr lang="en-US" sz="2200" dirty="0"/>
                        <a:t>% of time Warfarin group had therapeutic INR</a:t>
                      </a:r>
                    </a:p>
                  </a:txBody>
                  <a:tcPr/>
                </a:tc>
                <a:tc>
                  <a:txBody>
                    <a:bodyPr/>
                    <a:lstStyle/>
                    <a:p>
                      <a:r>
                        <a:rPr lang="en-US" sz="2200" dirty="0"/>
                        <a:t>46%</a:t>
                      </a:r>
                    </a:p>
                  </a:txBody>
                  <a:tcPr/>
                </a:tc>
                <a:tc>
                  <a:txBody>
                    <a:bodyPr/>
                    <a:lstStyle/>
                    <a:p>
                      <a:r>
                        <a:rPr lang="en-US" sz="2200" dirty="0"/>
                        <a:t>47%</a:t>
                      </a:r>
                    </a:p>
                  </a:txBody>
                  <a:tcPr/>
                </a:tc>
                <a:extLst>
                  <a:ext uri="{0D108BD9-81ED-4DB2-BD59-A6C34878D82A}">
                    <a16:rowId xmlns:a16="http://schemas.microsoft.com/office/drawing/2014/main" val="3344845042"/>
                  </a:ext>
                </a:extLst>
              </a:tr>
              <a:tr h="370840">
                <a:tc>
                  <a:txBody>
                    <a:bodyPr/>
                    <a:lstStyle/>
                    <a:p>
                      <a:r>
                        <a:rPr lang="en-US" sz="2200" dirty="0"/>
                        <a:t>Metastatic disease</a:t>
                      </a:r>
                    </a:p>
                  </a:txBody>
                  <a:tcPr/>
                </a:tc>
                <a:tc>
                  <a:txBody>
                    <a:bodyPr/>
                    <a:lstStyle/>
                    <a:p>
                      <a:r>
                        <a:rPr lang="en-US" sz="2200" dirty="0"/>
                        <a:t>55%</a:t>
                      </a:r>
                    </a:p>
                  </a:txBody>
                  <a:tcPr/>
                </a:tc>
                <a:tc>
                  <a:txBody>
                    <a:bodyPr/>
                    <a:lstStyle/>
                    <a:p>
                      <a:r>
                        <a:rPr lang="en-US" sz="2200" dirty="0"/>
                        <a:t>67%</a:t>
                      </a:r>
                    </a:p>
                  </a:txBody>
                  <a:tcPr/>
                </a:tc>
                <a:extLst>
                  <a:ext uri="{0D108BD9-81ED-4DB2-BD59-A6C34878D82A}">
                    <a16:rowId xmlns:a16="http://schemas.microsoft.com/office/drawing/2014/main" val="2184073039"/>
                  </a:ext>
                </a:extLst>
              </a:tr>
              <a:tr h="370840">
                <a:tc>
                  <a:txBody>
                    <a:bodyPr/>
                    <a:lstStyle/>
                    <a:p>
                      <a:r>
                        <a:rPr lang="en-US" sz="2200" dirty="0"/>
                        <a:t>Performance status=2 (instead of less severe 0,1)</a:t>
                      </a:r>
                    </a:p>
                  </a:txBody>
                  <a:tcPr/>
                </a:tc>
                <a:tc>
                  <a:txBody>
                    <a:bodyPr/>
                    <a:lstStyle/>
                    <a:p>
                      <a:r>
                        <a:rPr lang="en-US" sz="2200" dirty="0"/>
                        <a:t>23%</a:t>
                      </a:r>
                    </a:p>
                  </a:txBody>
                  <a:tcPr/>
                </a:tc>
                <a:tc>
                  <a:txBody>
                    <a:bodyPr/>
                    <a:lstStyle/>
                    <a:p>
                      <a:r>
                        <a:rPr lang="en-US" sz="2200" dirty="0"/>
                        <a:t>36%</a:t>
                      </a:r>
                    </a:p>
                  </a:txBody>
                  <a:tcPr/>
                </a:tc>
                <a:extLst>
                  <a:ext uri="{0D108BD9-81ED-4DB2-BD59-A6C34878D82A}">
                    <a16:rowId xmlns:a16="http://schemas.microsoft.com/office/drawing/2014/main" val="1321553413"/>
                  </a:ext>
                </a:extLst>
              </a:tr>
              <a:tr h="370840">
                <a:tc>
                  <a:txBody>
                    <a:bodyPr/>
                    <a:lstStyle/>
                    <a:p>
                      <a:r>
                        <a:rPr lang="en-US" sz="2200" dirty="0"/>
                        <a:t>Receiving anticancer therapy</a:t>
                      </a:r>
                    </a:p>
                  </a:txBody>
                  <a:tcPr/>
                </a:tc>
                <a:tc>
                  <a:txBody>
                    <a:bodyPr/>
                    <a:lstStyle/>
                    <a:p>
                      <a:r>
                        <a:rPr lang="en-US" sz="2200" dirty="0"/>
                        <a:t>53%</a:t>
                      </a:r>
                    </a:p>
                  </a:txBody>
                  <a:tcPr/>
                </a:tc>
                <a:tc>
                  <a:txBody>
                    <a:bodyPr/>
                    <a:lstStyle/>
                    <a:p>
                      <a:r>
                        <a:rPr lang="en-US" sz="2200" dirty="0"/>
                        <a:t>78%</a:t>
                      </a:r>
                    </a:p>
                  </a:txBody>
                  <a:tcPr/>
                </a:tc>
                <a:extLst>
                  <a:ext uri="{0D108BD9-81ED-4DB2-BD59-A6C34878D82A}">
                    <a16:rowId xmlns:a16="http://schemas.microsoft.com/office/drawing/2014/main" val="2084146592"/>
                  </a:ext>
                </a:extLst>
              </a:tr>
              <a:tr h="370840">
                <a:tc>
                  <a:txBody>
                    <a:bodyPr/>
                    <a:lstStyle/>
                    <a:p>
                      <a:r>
                        <a:rPr lang="en-US" sz="2200" dirty="0"/>
                        <a:t>Previous history of thrombosis</a:t>
                      </a:r>
                    </a:p>
                  </a:txBody>
                  <a:tcPr/>
                </a:tc>
                <a:tc>
                  <a:txBody>
                    <a:bodyPr/>
                    <a:lstStyle/>
                    <a:p>
                      <a:r>
                        <a:rPr lang="en-US" sz="2200" dirty="0"/>
                        <a:t>6%</a:t>
                      </a:r>
                    </a:p>
                  </a:txBody>
                  <a:tcPr/>
                </a:tc>
                <a:tc>
                  <a:txBody>
                    <a:bodyPr/>
                    <a:lstStyle/>
                    <a:p>
                      <a:r>
                        <a:rPr lang="en-US" sz="2200" dirty="0"/>
                        <a:t>11%</a:t>
                      </a:r>
                    </a:p>
                  </a:txBody>
                  <a:tcPr/>
                </a:tc>
                <a:extLst>
                  <a:ext uri="{0D108BD9-81ED-4DB2-BD59-A6C34878D82A}">
                    <a16:rowId xmlns:a16="http://schemas.microsoft.com/office/drawing/2014/main" val="2057511252"/>
                  </a:ext>
                </a:extLst>
              </a:tr>
              <a:tr h="370840">
                <a:tc>
                  <a:txBody>
                    <a:bodyPr/>
                    <a:lstStyle/>
                    <a:p>
                      <a:r>
                        <a:rPr lang="en-US" sz="2200" dirty="0"/>
                        <a:t>6-month mortality</a:t>
                      </a:r>
                    </a:p>
                  </a:txBody>
                  <a:tcPr/>
                </a:tc>
                <a:tc>
                  <a:txBody>
                    <a:bodyPr/>
                    <a:lstStyle/>
                    <a:p>
                      <a:r>
                        <a:rPr lang="en-US" sz="2200" dirty="0"/>
                        <a:t>32%</a:t>
                      </a:r>
                    </a:p>
                  </a:txBody>
                  <a:tcPr/>
                </a:tc>
                <a:tc>
                  <a:txBody>
                    <a:bodyPr/>
                    <a:lstStyle/>
                    <a:p>
                      <a:r>
                        <a:rPr lang="en-US" sz="2200" dirty="0"/>
                        <a:t>39%</a:t>
                      </a:r>
                    </a:p>
                  </a:txBody>
                  <a:tcPr/>
                </a:tc>
                <a:extLst>
                  <a:ext uri="{0D108BD9-81ED-4DB2-BD59-A6C34878D82A}">
                    <a16:rowId xmlns:a16="http://schemas.microsoft.com/office/drawing/2014/main" val="3511255929"/>
                  </a:ext>
                </a:extLst>
              </a:tr>
            </a:tbl>
          </a:graphicData>
        </a:graphic>
      </p:graphicFrame>
      <p:graphicFrame>
        <p:nvGraphicFramePr>
          <p:cNvPr id="9" name="Table 8">
            <a:extLst>
              <a:ext uri="{FF2B5EF4-FFF2-40B4-BE49-F238E27FC236}">
                <a16:creationId xmlns:a16="http://schemas.microsoft.com/office/drawing/2014/main" id="{25DB8A88-C7DC-4C00-B866-2479010F0DDA}"/>
              </a:ext>
            </a:extLst>
          </p:cNvPr>
          <p:cNvGraphicFramePr>
            <a:graphicFrameLocks noGrp="1"/>
          </p:cNvGraphicFramePr>
          <p:nvPr>
            <p:extLst>
              <p:ext uri="{D42A27DB-BD31-4B8C-83A1-F6EECF244321}">
                <p14:modId xmlns:p14="http://schemas.microsoft.com/office/powerpoint/2010/main" val="687728235"/>
              </p:ext>
            </p:extLst>
          </p:nvPr>
        </p:nvGraphicFramePr>
        <p:xfrm>
          <a:off x="413606" y="4800600"/>
          <a:ext cx="8229600" cy="1950720"/>
        </p:xfrm>
        <a:graphic>
          <a:graphicData uri="http://schemas.openxmlformats.org/drawingml/2006/table">
            <a:tbl>
              <a:tblPr firstRow="1" bandRow="1">
                <a:tableStyleId>{5C22544A-7EE6-4342-B048-85BDC9FD1C3A}</a:tableStyleId>
              </a:tblPr>
              <a:tblGrid>
                <a:gridCol w="5043377">
                  <a:extLst>
                    <a:ext uri="{9D8B030D-6E8A-4147-A177-3AD203B41FA5}">
                      <a16:colId xmlns:a16="http://schemas.microsoft.com/office/drawing/2014/main" val="3936486970"/>
                    </a:ext>
                  </a:extLst>
                </a:gridCol>
                <a:gridCol w="1738423">
                  <a:extLst>
                    <a:ext uri="{9D8B030D-6E8A-4147-A177-3AD203B41FA5}">
                      <a16:colId xmlns:a16="http://schemas.microsoft.com/office/drawing/2014/main" val="1998859779"/>
                    </a:ext>
                  </a:extLst>
                </a:gridCol>
                <a:gridCol w="1447800">
                  <a:extLst>
                    <a:ext uri="{9D8B030D-6E8A-4147-A177-3AD203B41FA5}">
                      <a16:colId xmlns:a16="http://schemas.microsoft.com/office/drawing/2014/main" val="2292279300"/>
                    </a:ext>
                  </a:extLst>
                </a:gridCol>
              </a:tblGrid>
              <a:tr h="370840">
                <a:tc>
                  <a:txBody>
                    <a:bodyPr/>
                    <a:lstStyle/>
                    <a:p>
                      <a:endParaRPr lang="en-US" sz="2200" dirty="0"/>
                    </a:p>
                  </a:txBody>
                  <a:tcPr/>
                </a:tc>
                <a:tc>
                  <a:txBody>
                    <a:bodyPr/>
                    <a:lstStyle/>
                    <a:p>
                      <a:r>
                        <a:rPr lang="en-US" sz="2200" dirty="0"/>
                        <a:t>CATCH Trial</a:t>
                      </a:r>
                    </a:p>
                  </a:txBody>
                  <a:tcPr/>
                </a:tc>
                <a:tc>
                  <a:txBody>
                    <a:bodyPr/>
                    <a:lstStyle/>
                    <a:p>
                      <a:r>
                        <a:rPr lang="en-US" sz="2200" dirty="0"/>
                        <a:t>CLOT Trial</a:t>
                      </a:r>
                    </a:p>
                  </a:txBody>
                  <a:tcPr/>
                </a:tc>
                <a:extLst>
                  <a:ext uri="{0D108BD9-81ED-4DB2-BD59-A6C34878D82A}">
                    <a16:rowId xmlns:a16="http://schemas.microsoft.com/office/drawing/2014/main" val="262854194"/>
                  </a:ext>
                </a:extLst>
              </a:tr>
              <a:tr h="370840">
                <a:tc>
                  <a:txBody>
                    <a:bodyPr/>
                    <a:lstStyle/>
                    <a:p>
                      <a:r>
                        <a:rPr lang="en-US" sz="2200" dirty="0"/>
                        <a:t>6-month VTE cumulative recurrence in Warfarin group</a:t>
                      </a:r>
                    </a:p>
                  </a:txBody>
                  <a:tcPr/>
                </a:tc>
                <a:tc>
                  <a:txBody>
                    <a:bodyPr/>
                    <a:lstStyle/>
                    <a:p>
                      <a:r>
                        <a:rPr lang="en-US" sz="2200" dirty="0"/>
                        <a:t>10.5%</a:t>
                      </a:r>
                    </a:p>
                  </a:txBody>
                  <a:tcPr/>
                </a:tc>
                <a:tc>
                  <a:txBody>
                    <a:bodyPr/>
                    <a:lstStyle/>
                    <a:p>
                      <a:r>
                        <a:rPr lang="en-US" sz="2200" dirty="0"/>
                        <a:t>17.0%</a:t>
                      </a:r>
                    </a:p>
                  </a:txBody>
                  <a:tcPr/>
                </a:tc>
                <a:extLst>
                  <a:ext uri="{0D108BD9-81ED-4DB2-BD59-A6C34878D82A}">
                    <a16:rowId xmlns:a16="http://schemas.microsoft.com/office/drawing/2014/main" val="1565003187"/>
                  </a:ext>
                </a:extLst>
              </a:tr>
              <a:tr h="370840">
                <a:tc>
                  <a:txBody>
                    <a:bodyPr/>
                    <a:lstStyle/>
                    <a:p>
                      <a:r>
                        <a:rPr lang="en-US" sz="2200" dirty="0"/>
                        <a:t>6-month VTE cumulative recurrence in LMWH group</a:t>
                      </a:r>
                    </a:p>
                  </a:txBody>
                  <a:tcPr/>
                </a:tc>
                <a:tc>
                  <a:txBody>
                    <a:bodyPr/>
                    <a:lstStyle/>
                    <a:p>
                      <a:r>
                        <a:rPr lang="en-US" sz="2200" dirty="0"/>
                        <a:t>7.2%</a:t>
                      </a:r>
                    </a:p>
                  </a:txBody>
                  <a:tcPr/>
                </a:tc>
                <a:tc>
                  <a:txBody>
                    <a:bodyPr/>
                    <a:lstStyle/>
                    <a:p>
                      <a:r>
                        <a:rPr lang="en-US" sz="2200" dirty="0"/>
                        <a:t>9.0%</a:t>
                      </a:r>
                    </a:p>
                  </a:txBody>
                  <a:tcPr/>
                </a:tc>
                <a:extLst>
                  <a:ext uri="{0D108BD9-81ED-4DB2-BD59-A6C34878D82A}">
                    <a16:rowId xmlns:a16="http://schemas.microsoft.com/office/drawing/2014/main" val="2926975190"/>
                  </a:ext>
                </a:extLst>
              </a:tr>
            </a:tbl>
          </a:graphicData>
        </a:graphic>
      </p:graphicFrame>
    </p:spTree>
    <p:extLst>
      <p:ext uri="{BB962C8B-B14F-4D97-AF65-F5344CB8AC3E}">
        <p14:creationId xmlns:p14="http://schemas.microsoft.com/office/powerpoint/2010/main" val="2201108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44E7-EB9F-4C2F-B35F-F7823DE7BA4B}"/>
              </a:ext>
            </a:extLst>
          </p:cNvPr>
          <p:cNvSpPr>
            <a:spLocks noGrp="1"/>
          </p:cNvSpPr>
          <p:nvPr>
            <p:ph type="title"/>
          </p:nvPr>
        </p:nvSpPr>
        <p:spPr/>
        <p:txBody>
          <a:bodyPr>
            <a:normAutofit fontScale="90000"/>
          </a:bodyPr>
          <a:lstStyle/>
          <a:p>
            <a:r>
              <a:rPr lang="en-US" dirty="0"/>
              <a:t>CATCH Predicted More VTE Than Was Actually Seen</a:t>
            </a:r>
          </a:p>
        </p:txBody>
      </p:sp>
      <p:sp>
        <p:nvSpPr>
          <p:cNvPr id="3" name="Content Placeholder 2">
            <a:extLst>
              <a:ext uri="{FF2B5EF4-FFF2-40B4-BE49-F238E27FC236}">
                <a16:creationId xmlns:a16="http://schemas.microsoft.com/office/drawing/2014/main" id="{59E3E19B-ADAD-445A-AF44-2C0883480D43}"/>
              </a:ext>
            </a:extLst>
          </p:cNvPr>
          <p:cNvSpPr>
            <a:spLocks noGrp="1"/>
          </p:cNvSpPr>
          <p:nvPr>
            <p:ph idx="1"/>
          </p:nvPr>
        </p:nvSpPr>
        <p:spPr>
          <a:xfrm>
            <a:off x="457200" y="1600200"/>
            <a:ext cx="8229600" cy="4983162"/>
          </a:xfrm>
        </p:spPr>
        <p:txBody>
          <a:bodyPr>
            <a:normAutofit fontScale="92500" lnSpcReduction="10000"/>
          </a:bodyPr>
          <a:lstStyle/>
          <a:p>
            <a:r>
              <a:rPr lang="en-US" dirty="0"/>
              <a:t>CATCH was powered for a sicker population than the study enrolled</a:t>
            </a:r>
          </a:p>
          <a:p>
            <a:endParaRPr lang="en-US" dirty="0"/>
          </a:p>
          <a:p>
            <a:endParaRPr lang="en-US" dirty="0"/>
          </a:p>
          <a:p>
            <a:endParaRPr lang="en-US" dirty="0"/>
          </a:p>
          <a:p>
            <a:endParaRPr lang="en-US" dirty="0"/>
          </a:p>
          <a:p>
            <a:endParaRPr lang="en-US" dirty="0"/>
          </a:p>
          <a:p>
            <a:endParaRPr lang="en-US" dirty="0"/>
          </a:p>
          <a:p>
            <a:r>
              <a:rPr lang="en-US" dirty="0"/>
              <a:t>CATCH didn’t have enough patients &amp; VTE events to show that LMWH was superior</a:t>
            </a:r>
          </a:p>
        </p:txBody>
      </p:sp>
      <p:sp>
        <p:nvSpPr>
          <p:cNvPr id="4" name="TextBox 3">
            <a:extLst>
              <a:ext uri="{FF2B5EF4-FFF2-40B4-BE49-F238E27FC236}">
                <a16:creationId xmlns:a16="http://schemas.microsoft.com/office/drawing/2014/main" id="{0DA38184-93A0-445A-ABE7-93A1A2DDE9E8}"/>
              </a:ext>
            </a:extLst>
          </p:cNvPr>
          <p:cNvSpPr txBox="1"/>
          <p:nvPr/>
        </p:nvSpPr>
        <p:spPr>
          <a:xfrm>
            <a:off x="509477" y="4660717"/>
            <a:ext cx="8177323" cy="877163"/>
          </a:xfrm>
          <a:prstGeom prst="rect">
            <a:avLst/>
          </a:prstGeom>
          <a:noFill/>
        </p:spPr>
        <p:txBody>
          <a:bodyPr wrap="square" lIns="0" tIns="0" rIns="0" bIns="0" rtlCol="0">
            <a:spAutoFit/>
          </a:bodyPr>
          <a:lstStyle/>
          <a:p>
            <a:r>
              <a:rPr lang="en-US" sz="1900" dirty="0"/>
              <a:t>Relative Risk Reduction = 1 - (Experimental Event Rate / Control Event Rate) * 100</a:t>
            </a:r>
          </a:p>
          <a:p>
            <a:pPr lvl="1"/>
            <a:r>
              <a:rPr lang="en-US" sz="1900" dirty="0"/>
              <a:t>		       = 1 - (7.2 / 10.5) * 100</a:t>
            </a:r>
          </a:p>
          <a:p>
            <a:pPr lvl="1"/>
            <a:r>
              <a:rPr lang="en-US" sz="1900" dirty="0"/>
              <a:t>		       = 31%</a:t>
            </a:r>
          </a:p>
        </p:txBody>
      </p:sp>
      <p:graphicFrame>
        <p:nvGraphicFramePr>
          <p:cNvPr id="6" name="Table 5">
            <a:extLst>
              <a:ext uri="{FF2B5EF4-FFF2-40B4-BE49-F238E27FC236}">
                <a16:creationId xmlns:a16="http://schemas.microsoft.com/office/drawing/2014/main" id="{482682E0-B641-4B7B-847B-57D8070447B0}"/>
              </a:ext>
            </a:extLst>
          </p:cNvPr>
          <p:cNvGraphicFramePr>
            <a:graphicFrameLocks noGrp="1"/>
          </p:cNvGraphicFramePr>
          <p:nvPr>
            <p:extLst>
              <p:ext uri="{D42A27DB-BD31-4B8C-83A1-F6EECF244321}">
                <p14:modId xmlns:p14="http://schemas.microsoft.com/office/powerpoint/2010/main" val="229639637"/>
              </p:ext>
            </p:extLst>
          </p:nvPr>
        </p:nvGraphicFramePr>
        <p:xfrm>
          <a:off x="785923" y="2517480"/>
          <a:ext cx="7543800" cy="2103120"/>
        </p:xfrm>
        <a:graphic>
          <a:graphicData uri="http://schemas.openxmlformats.org/drawingml/2006/table">
            <a:tbl>
              <a:tblPr firstRow="1" bandRow="1">
                <a:tableStyleId>{5C22544A-7EE6-4342-B048-85BDC9FD1C3A}</a:tableStyleId>
              </a:tblPr>
              <a:tblGrid>
                <a:gridCol w="5295900">
                  <a:extLst>
                    <a:ext uri="{9D8B030D-6E8A-4147-A177-3AD203B41FA5}">
                      <a16:colId xmlns:a16="http://schemas.microsoft.com/office/drawing/2014/main" val="2158221951"/>
                    </a:ext>
                  </a:extLst>
                </a:gridCol>
                <a:gridCol w="1295400">
                  <a:extLst>
                    <a:ext uri="{9D8B030D-6E8A-4147-A177-3AD203B41FA5}">
                      <a16:colId xmlns:a16="http://schemas.microsoft.com/office/drawing/2014/main" val="4259688795"/>
                    </a:ext>
                  </a:extLst>
                </a:gridCol>
                <a:gridCol w="952500">
                  <a:extLst>
                    <a:ext uri="{9D8B030D-6E8A-4147-A177-3AD203B41FA5}">
                      <a16:colId xmlns:a16="http://schemas.microsoft.com/office/drawing/2014/main" val="839901506"/>
                    </a:ext>
                  </a:extLst>
                </a:gridCol>
              </a:tblGrid>
              <a:tr h="370840">
                <a:tc>
                  <a:txBody>
                    <a:bodyPr/>
                    <a:lstStyle/>
                    <a:p>
                      <a:endParaRPr lang="en-US" sz="1900" dirty="0"/>
                    </a:p>
                  </a:txBody>
                  <a:tcPr/>
                </a:tc>
                <a:tc>
                  <a:txBody>
                    <a:bodyPr/>
                    <a:lstStyle/>
                    <a:p>
                      <a:r>
                        <a:rPr lang="en-US" sz="1900" dirty="0"/>
                        <a:t>Predicted</a:t>
                      </a:r>
                    </a:p>
                  </a:txBody>
                  <a:tcPr/>
                </a:tc>
                <a:tc>
                  <a:txBody>
                    <a:bodyPr/>
                    <a:lstStyle/>
                    <a:p>
                      <a:r>
                        <a:rPr lang="en-US" sz="1900" dirty="0"/>
                        <a:t>Actual</a:t>
                      </a:r>
                    </a:p>
                  </a:txBody>
                  <a:tcPr/>
                </a:tc>
                <a:extLst>
                  <a:ext uri="{0D108BD9-81ED-4DB2-BD59-A6C34878D82A}">
                    <a16:rowId xmlns:a16="http://schemas.microsoft.com/office/drawing/2014/main" val="568201959"/>
                  </a:ext>
                </a:extLst>
              </a:tr>
              <a:tr h="370840">
                <a:tc>
                  <a:txBody>
                    <a:bodyPr/>
                    <a:lstStyle/>
                    <a:p>
                      <a:r>
                        <a:rPr lang="en-US" sz="1900" dirty="0"/>
                        <a:t>6-month cumulative VTE recurrence in Warfarin group</a:t>
                      </a:r>
                    </a:p>
                  </a:txBody>
                  <a:tcPr/>
                </a:tc>
                <a:tc>
                  <a:txBody>
                    <a:bodyPr/>
                    <a:lstStyle/>
                    <a:p>
                      <a:r>
                        <a:rPr lang="en-US" sz="1900" dirty="0"/>
                        <a:t>12.6%</a:t>
                      </a:r>
                    </a:p>
                  </a:txBody>
                  <a:tcPr/>
                </a:tc>
                <a:tc>
                  <a:txBody>
                    <a:bodyPr/>
                    <a:lstStyle/>
                    <a:p>
                      <a:r>
                        <a:rPr lang="en-US" sz="1900" dirty="0"/>
                        <a:t>10.5%</a:t>
                      </a:r>
                    </a:p>
                  </a:txBody>
                  <a:tcPr/>
                </a:tc>
                <a:extLst>
                  <a:ext uri="{0D108BD9-81ED-4DB2-BD59-A6C34878D82A}">
                    <a16:rowId xmlns:a16="http://schemas.microsoft.com/office/drawing/2014/main" val="42243247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6-month VTE cumulative recurrence in LMWH group</a:t>
                      </a:r>
                    </a:p>
                  </a:txBody>
                  <a:tcPr/>
                </a:tc>
                <a:tc>
                  <a:txBody>
                    <a:bodyPr/>
                    <a:lstStyle/>
                    <a:p>
                      <a:r>
                        <a:rPr lang="en-US" sz="1900" dirty="0"/>
                        <a:t>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7.2%</a:t>
                      </a:r>
                    </a:p>
                  </a:txBody>
                  <a:tcPr/>
                </a:tc>
                <a:extLst>
                  <a:ext uri="{0D108BD9-81ED-4DB2-BD59-A6C34878D82A}">
                    <a16:rowId xmlns:a16="http://schemas.microsoft.com/office/drawing/2014/main" val="1623679206"/>
                  </a:ext>
                </a:extLst>
              </a:tr>
              <a:tr h="370840">
                <a:tc>
                  <a:txBody>
                    <a:bodyPr/>
                    <a:lstStyle/>
                    <a:p>
                      <a:r>
                        <a:rPr lang="en-US" sz="1900" dirty="0"/>
                        <a:t>Relative Risk Reduction</a:t>
                      </a:r>
                    </a:p>
                  </a:txBody>
                  <a:tcPr/>
                </a:tc>
                <a:tc>
                  <a:txBody>
                    <a:bodyPr/>
                    <a:lstStyle/>
                    <a:p>
                      <a:r>
                        <a:rPr lang="en-US" sz="1900" dirty="0"/>
                        <a:t>50%</a:t>
                      </a:r>
                    </a:p>
                  </a:txBody>
                  <a:tcPr/>
                </a:tc>
                <a:tc>
                  <a:txBody>
                    <a:bodyPr/>
                    <a:lstStyle/>
                    <a:p>
                      <a:r>
                        <a:rPr lang="en-US" sz="1900" dirty="0"/>
                        <a:t>31%</a:t>
                      </a:r>
                    </a:p>
                  </a:txBody>
                  <a:tcPr/>
                </a:tc>
                <a:extLst>
                  <a:ext uri="{0D108BD9-81ED-4DB2-BD59-A6C34878D82A}">
                    <a16:rowId xmlns:a16="http://schemas.microsoft.com/office/drawing/2014/main" val="3316702028"/>
                  </a:ext>
                </a:extLst>
              </a:tr>
            </a:tbl>
          </a:graphicData>
        </a:graphic>
      </p:graphicFrame>
    </p:spTree>
    <p:extLst>
      <p:ext uri="{BB962C8B-B14F-4D97-AF65-F5344CB8AC3E}">
        <p14:creationId xmlns:p14="http://schemas.microsoft.com/office/powerpoint/2010/main" val="1167318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8D1-2BAF-4182-B05E-ABF098B288F3}"/>
              </a:ext>
            </a:extLst>
          </p:cNvPr>
          <p:cNvSpPr>
            <a:spLocks noGrp="1"/>
          </p:cNvSpPr>
          <p:nvPr>
            <p:ph type="title"/>
          </p:nvPr>
        </p:nvSpPr>
        <p:spPr/>
        <p:txBody>
          <a:bodyPr/>
          <a:lstStyle/>
          <a:p>
            <a:r>
              <a:rPr lang="en-US" dirty="0"/>
              <a:t>External Validity (1/2)</a:t>
            </a:r>
          </a:p>
        </p:txBody>
      </p:sp>
      <p:sp>
        <p:nvSpPr>
          <p:cNvPr id="3" name="Content Placeholder 2">
            <a:extLst>
              <a:ext uri="{FF2B5EF4-FFF2-40B4-BE49-F238E27FC236}">
                <a16:creationId xmlns:a16="http://schemas.microsoft.com/office/drawing/2014/main" id="{B2A782B1-501D-4A75-95CE-B1EAEE90D456}"/>
              </a:ext>
            </a:extLst>
          </p:cNvPr>
          <p:cNvSpPr>
            <a:spLocks noGrp="1"/>
          </p:cNvSpPr>
          <p:nvPr>
            <p:ph idx="1"/>
          </p:nvPr>
        </p:nvSpPr>
        <p:spPr>
          <a:xfrm>
            <a:off x="457200" y="1295400"/>
            <a:ext cx="8229600" cy="4983161"/>
          </a:xfrm>
        </p:spPr>
        <p:txBody>
          <a:bodyPr>
            <a:normAutofit fontScale="92500" lnSpcReduction="10000"/>
          </a:bodyPr>
          <a:lstStyle/>
          <a:p>
            <a:r>
              <a:rPr lang="en-US" dirty="0"/>
              <a:t>Applicable to many settings: 164 centers in 32 countries</a:t>
            </a:r>
          </a:p>
          <a:p>
            <a:r>
              <a:rPr lang="en-US" dirty="0"/>
              <a:t>Wide distribution of cancer types</a:t>
            </a:r>
          </a:p>
          <a:p>
            <a:r>
              <a:rPr lang="en-US" dirty="0"/>
              <a:t>Revisiting key inclusion/exclusion criteria: </a:t>
            </a:r>
          </a:p>
          <a:p>
            <a:pPr lvl="1"/>
            <a:r>
              <a:rPr lang="en-US" dirty="0"/>
              <a:t>Inclusion</a:t>
            </a:r>
          </a:p>
          <a:p>
            <a:pPr lvl="2"/>
            <a:r>
              <a:rPr lang="en-US" sz="2700" dirty="0"/>
              <a:t>Able to perform self-care &amp; remain ambulatory ≥ 50% of waking hours (ECOG ≤ 2)</a:t>
            </a:r>
          </a:p>
          <a:p>
            <a:pPr lvl="1"/>
            <a:r>
              <a:rPr lang="en-US" dirty="0"/>
              <a:t>Exclusion</a:t>
            </a:r>
          </a:p>
          <a:p>
            <a:pPr lvl="2"/>
            <a:r>
              <a:rPr lang="en-US" sz="2700" dirty="0"/>
              <a:t>Severe Chronic Kidney Disease (</a:t>
            </a:r>
            <a:r>
              <a:rPr lang="en-US" sz="2700" dirty="0" err="1"/>
              <a:t>CLCr</a:t>
            </a:r>
            <a:r>
              <a:rPr lang="en-US" sz="2700" dirty="0"/>
              <a:t> ≤ 20)</a:t>
            </a:r>
          </a:p>
          <a:p>
            <a:pPr lvl="2"/>
            <a:r>
              <a:rPr lang="en-US" sz="2700" dirty="0"/>
              <a:t>Was on anticoagulation at time of initial VTE</a:t>
            </a:r>
          </a:p>
          <a:p>
            <a:pPr lvl="2"/>
            <a:r>
              <a:rPr lang="en-US" sz="2700" dirty="0"/>
              <a:t>Life expectancy &lt; 6 months</a:t>
            </a:r>
          </a:p>
        </p:txBody>
      </p:sp>
    </p:spTree>
    <p:extLst>
      <p:ext uri="{BB962C8B-B14F-4D97-AF65-F5344CB8AC3E}">
        <p14:creationId xmlns:p14="http://schemas.microsoft.com/office/powerpoint/2010/main" val="430601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8D1-2BAF-4182-B05E-ABF098B288F3}"/>
              </a:ext>
            </a:extLst>
          </p:cNvPr>
          <p:cNvSpPr>
            <a:spLocks noGrp="1"/>
          </p:cNvSpPr>
          <p:nvPr>
            <p:ph type="title"/>
          </p:nvPr>
        </p:nvSpPr>
        <p:spPr/>
        <p:txBody>
          <a:bodyPr/>
          <a:lstStyle/>
          <a:p>
            <a:r>
              <a:rPr lang="en-US" dirty="0"/>
              <a:t>External Validity (2/2)</a:t>
            </a:r>
          </a:p>
        </p:txBody>
      </p:sp>
      <p:sp>
        <p:nvSpPr>
          <p:cNvPr id="3" name="Content Placeholder 2">
            <a:extLst>
              <a:ext uri="{FF2B5EF4-FFF2-40B4-BE49-F238E27FC236}">
                <a16:creationId xmlns:a16="http://schemas.microsoft.com/office/drawing/2014/main" id="{B2A782B1-501D-4A75-95CE-B1EAEE90D456}"/>
              </a:ext>
            </a:extLst>
          </p:cNvPr>
          <p:cNvSpPr>
            <a:spLocks noGrp="1"/>
          </p:cNvSpPr>
          <p:nvPr>
            <p:ph idx="1"/>
          </p:nvPr>
        </p:nvSpPr>
        <p:spPr>
          <a:xfrm>
            <a:off x="457200" y="1600201"/>
            <a:ext cx="8229600" cy="4983161"/>
          </a:xfrm>
        </p:spPr>
        <p:txBody>
          <a:bodyPr>
            <a:normAutofit/>
          </a:bodyPr>
          <a:lstStyle/>
          <a:p>
            <a:r>
              <a:rPr lang="en-US" dirty="0"/>
              <a:t>CATCH had a relatively low morbidity population in terms of metastasis, performance status, VTE history, and anticancer therapy</a:t>
            </a:r>
          </a:p>
          <a:p>
            <a:r>
              <a:rPr lang="en-US" dirty="0">
                <a:sym typeface="Wingdings" panose="05000000000000000000" pitchFamily="2" charset="2"/>
              </a:rPr>
              <a:t> </a:t>
            </a:r>
            <a:r>
              <a:rPr lang="en-US" dirty="0"/>
              <a:t>The findings of CATCH are more applicable to a cancer population with low morbidity</a:t>
            </a:r>
          </a:p>
        </p:txBody>
      </p:sp>
    </p:spTree>
    <p:extLst>
      <p:ext uri="{BB962C8B-B14F-4D97-AF65-F5344CB8AC3E}">
        <p14:creationId xmlns:p14="http://schemas.microsoft.com/office/powerpoint/2010/main" val="418814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1EFD-03D3-49FC-B048-479D5E64A29D}"/>
              </a:ext>
            </a:extLst>
          </p:cNvPr>
          <p:cNvSpPr>
            <a:spLocks noGrp="1"/>
          </p:cNvSpPr>
          <p:nvPr>
            <p:ph type="title"/>
          </p:nvPr>
        </p:nvSpPr>
        <p:spPr/>
        <p:txBody>
          <a:bodyPr/>
          <a:lstStyle/>
          <a:p>
            <a:r>
              <a:rPr lang="en-US" dirty="0"/>
              <a:t>Our Patient</a:t>
            </a:r>
          </a:p>
        </p:txBody>
      </p:sp>
      <p:sp>
        <p:nvSpPr>
          <p:cNvPr id="3" name="Content Placeholder 2">
            <a:extLst>
              <a:ext uri="{FF2B5EF4-FFF2-40B4-BE49-F238E27FC236}">
                <a16:creationId xmlns:a16="http://schemas.microsoft.com/office/drawing/2014/main" id="{FC9FA859-7203-4AF2-8654-DB1BBF6DC379}"/>
              </a:ext>
            </a:extLst>
          </p:cNvPr>
          <p:cNvSpPr>
            <a:spLocks noGrp="1"/>
          </p:cNvSpPr>
          <p:nvPr>
            <p:ph idx="1"/>
          </p:nvPr>
        </p:nvSpPr>
        <p:spPr/>
        <p:txBody>
          <a:bodyPr>
            <a:normAutofit lnSpcReduction="10000"/>
          </a:bodyPr>
          <a:lstStyle/>
          <a:p>
            <a:r>
              <a:rPr lang="en-US" dirty="0"/>
              <a:t>48 year old male with a history of ulcerative colitis and colorectal cancer complicated by metastases to liver and lung status post 5 cycles of chemotherapy with severely limited performance status presents with shortness of breath for the past 3 days, found on chest CT to have a segmental pulmonary embolism.</a:t>
            </a:r>
          </a:p>
          <a:p>
            <a:r>
              <a:rPr lang="en-US" dirty="0"/>
              <a:t>What does CATCH tell us about how to best treat this patient?</a:t>
            </a:r>
          </a:p>
        </p:txBody>
      </p:sp>
    </p:spTree>
    <p:extLst>
      <p:ext uri="{BB962C8B-B14F-4D97-AF65-F5344CB8AC3E}">
        <p14:creationId xmlns:p14="http://schemas.microsoft.com/office/powerpoint/2010/main" val="72470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1EFD-03D3-49FC-B048-479D5E64A29D}"/>
              </a:ext>
            </a:extLst>
          </p:cNvPr>
          <p:cNvSpPr>
            <a:spLocks noGrp="1"/>
          </p:cNvSpPr>
          <p:nvPr>
            <p:ph type="title"/>
          </p:nvPr>
        </p:nvSpPr>
        <p:spPr/>
        <p:txBody>
          <a:bodyPr/>
          <a:lstStyle/>
          <a:p>
            <a:r>
              <a:rPr lang="en-US" dirty="0"/>
              <a:t>Other scenarios:</a:t>
            </a:r>
          </a:p>
        </p:txBody>
      </p:sp>
      <p:sp>
        <p:nvSpPr>
          <p:cNvPr id="3" name="Content Placeholder 2">
            <a:extLst>
              <a:ext uri="{FF2B5EF4-FFF2-40B4-BE49-F238E27FC236}">
                <a16:creationId xmlns:a16="http://schemas.microsoft.com/office/drawing/2014/main" id="{FC9FA859-7203-4AF2-8654-DB1BBF6DC379}"/>
              </a:ext>
            </a:extLst>
          </p:cNvPr>
          <p:cNvSpPr>
            <a:spLocks noGrp="1"/>
          </p:cNvSpPr>
          <p:nvPr>
            <p:ph idx="1"/>
          </p:nvPr>
        </p:nvSpPr>
        <p:spPr/>
        <p:txBody>
          <a:bodyPr>
            <a:normAutofit lnSpcReduction="10000"/>
          </a:bodyPr>
          <a:lstStyle/>
          <a:p>
            <a:r>
              <a:rPr lang="en-US" dirty="0"/>
              <a:t>66 year old female with insulin-dependent diabetes, end stage renal disease on dialysis, and breast cancer status post lumpectomy now presenting with shortness of breath and chest pain, found on chest CT to have pulmonary embolism and metastasis to the lungs</a:t>
            </a:r>
          </a:p>
          <a:p>
            <a:r>
              <a:rPr lang="en-US" dirty="0"/>
              <a:t>What does CATCH tell us about how to best treat this patient?</a:t>
            </a:r>
          </a:p>
        </p:txBody>
      </p:sp>
    </p:spTree>
    <p:extLst>
      <p:ext uri="{BB962C8B-B14F-4D97-AF65-F5344CB8AC3E}">
        <p14:creationId xmlns:p14="http://schemas.microsoft.com/office/powerpoint/2010/main" val="403451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1EFD-03D3-49FC-B048-479D5E64A29D}"/>
              </a:ext>
            </a:extLst>
          </p:cNvPr>
          <p:cNvSpPr>
            <a:spLocks noGrp="1"/>
          </p:cNvSpPr>
          <p:nvPr>
            <p:ph type="title"/>
          </p:nvPr>
        </p:nvSpPr>
        <p:spPr/>
        <p:txBody>
          <a:bodyPr/>
          <a:lstStyle/>
          <a:p>
            <a:r>
              <a:rPr lang="en-US" dirty="0"/>
              <a:t>Other scenarios:</a:t>
            </a:r>
          </a:p>
        </p:txBody>
      </p:sp>
      <p:sp>
        <p:nvSpPr>
          <p:cNvPr id="3" name="Content Placeholder 2">
            <a:extLst>
              <a:ext uri="{FF2B5EF4-FFF2-40B4-BE49-F238E27FC236}">
                <a16:creationId xmlns:a16="http://schemas.microsoft.com/office/drawing/2014/main" id="{FC9FA859-7203-4AF2-8654-DB1BBF6DC379}"/>
              </a:ext>
            </a:extLst>
          </p:cNvPr>
          <p:cNvSpPr>
            <a:spLocks noGrp="1"/>
          </p:cNvSpPr>
          <p:nvPr>
            <p:ph idx="1"/>
          </p:nvPr>
        </p:nvSpPr>
        <p:spPr/>
        <p:txBody>
          <a:bodyPr>
            <a:normAutofit/>
          </a:bodyPr>
          <a:lstStyle/>
          <a:p>
            <a:pPr>
              <a:tabLst>
                <a:tab pos="627063" algn="l"/>
              </a:tabLst>
            </a:pPr>
            <a:r>
              <a:rPr lang="en-US" dirty="0"/>
              <a:t>36 year old female with 10 pack year smoking history, on oral contraceptive pills, with breast cancer status post lumpectomy three months ago now presenting with leg pain found to have DVT</a:t>
            </a:r>
          </a:p>
          <a:p>
            <a:r>
              <a:rPr lang="en-US" dirty="0"/>
              <a:t>What does CATCH tell us about how to best treat this patient?</a:t>
            </a:r>
          </a:p>
        </p:txBody>
      </p:sp>
    </p:spTree>
    <p:extLst>
      <p:ext uri="{BB962C8B-B14F-4D97-AF65-F5344CB8AC3E}">
        <p14:creationId xmlns:p14="http://schemas.microsoft.com/office/powerpoint/2010/main" val="1153836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1EFD-03D3-49FC-B048-479D5E64A29D}"/>
              </a:ext>
            </a:extLst>
          </p:cNvPr>
          <p:cNvSpPr>
            <a:spLocks noGrp="1"/>
          </p:cNvSpPr>
          <p:nvPr>
            <p:ph type="title"/>
          </p:nvPr>
        </p:nvSpPr>
        <p:spPr/>
        <p:txBody>
          <a:bodyPr/>
          <a:lstStyle/>
          <a:p>
            <a:r>
              <a:rPr lang="en-US" dirty="0"/>
              <a:t>Other scenarios:</a:t>
            </a:r>
          </a:p>
        </p:txBody>
      </p:sp>
      <p:sp>
        <p:nvSpPr>
          <p:cNvPr id="3" name="Content Placeholder 2">
            <a:extLst>
              <a:ext uri="{FF2B5EF4-FFF2-40B4-BE49-F238E27FC236}">
                <a16:creationId xmlns:a16="http://schemas.microsoft.com/office/drawing/2014/main" id="{FC9FA859-7203-4AF2-8654-DB1BBF6DC379}"/>
              </a:ext>
            </a:extLst>
          </p:cNvPr>
          <p:cNvSpPr>
            <a:spLocks noGrp="1"/>
          </p:cNvSpPr>
          <p:nvPr>
            <p:ph idx="1"/>
          </p:nvPr>
        </p:nvSpPr>
        <p:spPr/>
        <p:txBody>
          <a:bodyPr/>
          <a:lstStyle/>
          <a:p>
            <a:r>
              <a:rPr lang="en-US" dirty="0"/>
              <a:t>72 year old male with hypertension, congestive heart failure, atrial fibrillation on warfarin, prostate adenosarcoma status post prostatectomy 2 months prior now presents with left lower extremity swelling and is found to have deep vein thrombosis</a:t>
            </a:r>
          </a:p>
          <a:p>
            <a:r>
              <a:rPr lang="en-US" dirty="0"/>
              <a:t>What does CATCH tell us about how to best treat this patient?</a:t>
            </a:r>
          </a:p>
        </p:txBody>
      </p:sp>
    </p:spTree>
    <p:extLst>
      <p:ext uri="{BB962C8B-B14F-4D97-AF65-F5344CB8AC3E}">
        <p14:creationId xmlns:p14="http://schemas.microsoft.com/office/powerpoint/2010/main" val="332762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normAutofit lnSpcReduction="10000"/>
          </a:bodyPr>
          <a:lstStyle/>
          <a:p>
            <a:r>
              <a:rPr lang="en-US" dirty="0"/>
              <a:t>HPI: MM is a 48 year old male with a history of ulcerative colitis and colorectal cancer complicated by metastases to the liver and lung with recurring post-obstructive pneumonia. MM presents to outpatient chemotherapy infusion center for his 6th cycle of chemotherapy but is complaining of an exacerbation of his baseline shortness of breath since waking up. Patient denies cough, fever, sick contacts.</a:t>
            </a:r>
          </a:p>
        </p:txBody>
      </p:sp>
    </p:spTree>
    <p:extLst>
      <p:ext uri="{BB962C8B-B14F-4D97-AF65-F5344CB8AC3E}">
        <p14:creationId xmlns:p14="http://schemas.microsoft.com/office/powerpoint/2010/main" val="131281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a:t>CATCH showed a trend towards superior efficacy of LMWH in preventing recurrent VTE but was not statistically significant</a:t>
            </a:r>
          </a:p>
          <a:p>
            <a:pPr lvl="1"/>
            <a:r>
              <a:rPr lang="en-US" dirty="0"/>
              <a:t>But we extrapolate that a sicker population would have seen superiority of LMWH in preventing VTE</a:t>
            </a:r>
          </a:p>
          <a:p>
            <a:r>
              <a:rPr lang="en-US" dirty="0"/>
              <a:t>CATCH showed no difference in mortality or major bleeding </a:t>
            </a:r>
          </a:p>
          <a:p>
            <a:r>
              <a:rPr lang="en-US" dirty="0"/>
              <a:t>However, LMWH, resulted in fewer clinically relevant non-major bleeds when compared to Warfarin</a:t>
            </a:r>
          </a:p>
        </p:txBody>
      </p:sp>
    </p:spTree>
    <p:extLst>
      <p:ext uri="{BB962C8B-B14F-4D97-AF65-F5344CB8AC3E}">
        <p14:creationId xmlns:p14="http://schemas.microsoft.com/office/powerpoint/2010/main" val="2113553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43770C-694A-406F-81DE-045FEC4B9B07}"/>
              </a:ext>
            </a:extLst>
          </p:cNvPr>
          <p:cNvSpPr>
            <a:spLocks noGrp="1"/>
          </p:cNvSpPr>
          <p:nvPr>
            <p:ph type="subTitle" idx="1"/>
          </p:nvPr>
        </p:nvSpPr>
        <p:spPr/>
        <p:txBody>
          <a:bodyPr/>
          <a:lstStyle/>
          <a:p>
            <a:endParaRPr lang="en-US" dirty="0"/>
          </a:p>
          <a:p>
            <a:endParaRPr lang="en-US" dirty="0"/>
          </a:p>
          <a:p>
            <a:r>
              <a:rPr lang="en-US" dirty="0">
                <a:solidFill>
                  <a:schemeClr val="tx1"/>
                </a:solidFill>
              </a:rPr>
              <a:t>That’s CATCH!</a:t>
            </a:r>
          </a:p>
        </p:txBody>
      </p:sp>
      <p:pic>
        <p:nvPicPr>
          <p:cNvPr id="4" name="Content Placeholder 4">
            <a:extLst>
              <a:ext uri="{FF2B5EF4-FFF2-40B4-BE49-F238E27FC236}">
                <a16:creationId xmlns:a16="http://schemas.microsoft.com/office/drawing/2014/main" id="{A714E062-ADEE-417C-B4BA-F2820E31A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33400"/>
            <a:ext cx="4457700" cy="4457700"/>
          </a:xfrm>
          <a:prstGeom prst="rect">
            <a:avLst/>
          </a:prstGeom>
        </p:spPr>
      </p:pic>
    </p:spTree>
    <p:extLst>
      <p:ext uri="{BB962C8B-B14F-4D97-AF65-F5344CB8AC3E}">
        <p14:creationId xmlns:p14="http://schemas.microsoft.com/office/powerpoint/2010/main" val="3373785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476F-8280-4AE7-9154-B52722AFF5A3}"/>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FFF1EA26-D62E-4C16-BBD4-BE2C1CEC8A8E}"/>
              </a:ext>
            </a:extLst>
          </p:cNvPr>
          <p:cNvSpPr>
            <a:spLocks noGrp="1"/>
          </p:cNvSpPr>
          <p:nvPr>
            <p:ph idx="1"/>
          </p:nvPr>
        </p:nvSpPr>
        <p:spPr/>
        <p:txBody>
          <a:bodyPr>
            <a:normAutofit/>
          </a:bodyPr>
          <a:lstStyle/>
          <a:p>
            <a:r>
              <a:rPr lang="en-US" sz="3000" dirty="0"/>
              <a:t>Dr. Alexander </a:t>
            </a:r>
            <a:r>
              <a:rPr lang="en-US" sz="3000" dirty="0" err="1"/>
              <a:t>Coltoff</a:t>
            </a:r>
            <a:r>
              <a:rPr lang="en-US" sz="3000" dirty="0"/>
              <a:t>, PGY-2 Internal Medicine</a:t>
            </a:r>
          </a:p>
          <a:p>
            <a:r>
              <a:rPr lang="en-US" sz="3000" dirty="0"/>
              <a:t>Dr. Kevin Troy, Professor of Hematology and Medical Oncology</a:t>
            </a:r>
          </a:p>
          <a:p>
            <a:r>
              <a:rPr lang="en-US" sz="3000" dirty="0"/>
              <a:t>Sinai EBM Journal Club Leadership</a:t>
            </a:r>
          </a:p>
        </p:txBody>
      </p:sp>
    </p:spTree>
    <p:extLst>
      <p:ext uri="{BB962C8B-B14F-4D97-AF65-F5344CB8AC3E}">
        <p14:creationId xmlns:p14="http://schemas.microsoft.com/office/powerpoint/2010/main" val="317879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normAutofit fontScale="85000" lnSpcReduction="20000"/>
          </a:bodyPr>
          <a:lstStyle/>
          <a:p>
            <a:r>
              <a:rPr lang="en-US" dirty="0"/>
              <a:t>Vitals: </a:t>
            </a:r>
          </a:p>
          <a:p>
            <a:pPr lvl="1"/>
            <a:r>
              <a:rPr lang="en-US" dirty="0"/>
              <a:t>T: 99.7 </a:t>
            </a:r>
          </a:p>
          <a:p>
            <a:pPr lvl="1"/>
            <a:r>
              <a:rPr lang="en-US" dirty="0"/>
              <a:t>HR: 106 </a:t>
            </a:r>
          </a:p>
          <a:p>
            <a:pPr lvl="1"/>
            <a:r>
              <a:rPr lang="en-US" dirty="0"/>
              <a:t>BP: 130/88 </a:t>
            </a:r>
          </a:p>
          <a:p>
            <a:pPr lvl="1"/>
            <a:r>
              <a:rPr lang="en-US" dirty="0"/>
              <a:t>RR: 24 </a:t>
            </a:r>
          </a:p>
          <a:p>
            <a:pPr lvl="1"/>
            <a:r>
              <a:rPr lang="en-US" dirty="0"/>
              <a:t>SpO2: 92% on room air</a:t>
            </a:r>
          </a:p>
          <a:p>
            <a:r>
              <a:rPr lang="en-US" dirty="0"/>
              <a:t>PE: </a:t>
            </a:r>
          </a:p>
          <a:p>
            <a:pPr lvl="1"/>
            <a:r>
              <a:rPr lang="en-US" dirty="0"/>
              <a:t>HEENT: 3cm JVD</a:t>
            </a:r>
          </a:p>
          <a:p>
            <a:pPr lvl="1"/>
            <a:r>
              <a:rPr lang="en-US" dirty="0"/>
              <a:t>Pulmonary: increased work of breathing, lungs clear to auscultation bilaterally</a:t>
            </a:r>
          </a:p>
          <a:p>
            <a:pPr lvl="1"/>
            <a:r>
              <a:rPr lang="en-US" dirty="0"/>
              <a:t>Cardiac: tachycardia with regular rhythm</a:t>
            </a:r>
          </a:p>
          <a:p>
            <a:pPr lvl="1"/>
            <a:r>
              <a:rPr lang="en-US" dirty="0"/>
              <a:t>Extremities: 2+ pitting edema to the right knee </a:t>
            </a:r>
          </a:p>
        </p:txBody>
      </p:sp>
    </p:spTree>
    <p:extLst>
      <p:ext uri="{BB962C8B-B14F-4D97-AF65-F5344CB8AC3E}">
        <p14:creationId xmlns:p14="http://schemas.microsoft.com/office/powerpoint/2010/main" val="188311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pic>
        <p:nvPicPr>
          <p:cNvPr id="6" name="Picture 2" descr="Related image">
            <a:extLst>
              <a:ext uri="{FF2B5EF4-FFF2-40B4-BE49-F238E27FC236}">
                <a16:creationId xmlns:a16="http://schemas.microsoft.com/office/drawing/2014/main" id="{B9585AA2-8B62-4C9B-96FE-65532BD29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58" y="1317078"/>
            <a:ext cx="7690884" cy="509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C4F4-4417-41A3-A03D-28F139042628}"/>
              </a:ext>
            </a:extLst>
          </p:cNvPr>
          <p:cNvSpPr>
            <a:spLocks noGrp="1"/>
          </p:cNvSpPr>
          <p:nvPr>
            <p:ph type="title"/>
          </p:nvPr>
        </p:nvSpPr>
        <p:spPr/>
        <p:txBody>
          <a:bodyPr/>
          <a:lstStyle/>
          <a:p>
            <a:r>
              <a:rPr lang="en-US" dirty="0"/>
              <a:t>Clinical Question</a:t>
            </a:r>
          </a:p>
        </p:txBody>
      </p:sp>
      <p:sp>
        <p:nvSpPr>
          <p:cNvPr id="3" name="Content Placeholder 2">
            <a:extLst>
              <a:ext uri="{FF2B5EF4-FFF2-40B4-BE49-F238E27FC236}">
                <a16:creationId xmlns:a16="http://schemas.microsoft.com/office/drawing/2014/main" id="{2503F60F-5EBA-4913-9256-59478931B763}"/>
              </a:ext>
            </a:extLst>
          </p:cNvPr>
          <p:cNvSpPr>
            <a:spLocks noGrp="1"/>
          </p:cNvSpPr>
          <p:nvPr>
            <p:ph idx="1"/>
          </p:nvPr>
        </p:nvSpPr>
        <p:spPr>
          <a:xfrm>
            <a:off x="457200" y="1295400"/>
            <a:ext cx="8229600" cy="5287962"/>
          </a:xfrm>
        </p:spPr>
        <p:txBody>
          <a:bodyPr>
            <a:normAutofit fontScale="85000" lnSpcReduction="20000"/>
          </a:bodyPr>
          <a:lstStyle/>
          <a:p>
            <a:pPr marL="0" indent="0">
              <a:buNone/>
            </a:pPr>
            <a:r>
              <a:rPr lang="en-US" dirty="0"/>
              <a:t>In patients with cancer, is Low-Molecular-Weight Heparin more effective and/or safer than Warfarin in preventing recurrent venous thromboembolism (VTE)?</a:t>
            </a:r>
          </a:p>
          <a:p>
            <a:pPr marL="0" indent="0">
              <a:buNone/>
            </a:pPr>
            <a:endParaRPr lang="en-US" sz="2400" dirty="0"/>
          </a:p>
          <a:p>
            <a:pPr marL="0" indent="0" algn="ctr">
              <a:buNone/>
            </a:pPr>
            <a:r>
              <a:rPr lang="en-US" sz="5200" dirty="0"/>
              <a:t>PICO</a:t>
            </a:r>
          </a:p>
          <a:p>
            <a:r>
              <a:rPr lang="en-US" dirty="0"/>
              <a:t>Population: Adults receiving cancer care, with recent cancer diagnosis, and/or with metastatic cancer</a:t>
            </a:r>
          </a:p>
          <a:p>
            <a:r>
              <a:rPr lang="en-US" dirty="0"/>
              <a:t>Intervention: Low-Molecular-Weight Heparin</a:t>
            </a:r>
          </a:p>
          <a:p>
            <a:r>
              <a:rPr lang="en-US" dirty="0"/>
              <a:t>Control: Warfarin</a:t>
            </a:r>
          </a:p>
          <a:p>
            <a:r>
              <a:rPr lang="en-US" dirty="0"/>
              <a:t>Outcome: </a:t>
            </a:r>
          </a:p>
          <a:p>
            <a:pPr lvl="1"/>
            <a:r>
              <a:rPr lang="en-US" sz="2900" dirty="0"/>
              <a:t>Efficacy: Recurrent Venous Thromboembolism</a:t>
            </a:r>
          </a:p>
          <a:p>
            <a:pPr lvl="1"/>
            <a:r>
              <a:rPr lang="en-US" sz="2900" dirty="0"/>
              <a:t>Safety: Bleeding Events</a:t>
            </a:r>
          </a:p>
        </p:txBody>
      </p:sp>
    </p:spTree>
    <p:extLst>
      <p:ext uri="{BB962C8B-B14F-4D97-AF65-F5344CB8AC3E}">
        <p14:creationId xmlns:p14="http://schemas.microsoft.com/office/powerpoint/2010/main" val="232656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VTE in Cancer</a:t>
            </a:r>
          </a:p>
        </p:txBody>
      </p:sp>
      <p:sp>
        <p:nvSpPr>
          <p:cNvPr id="3" name="Content Placeholder 2"/>
          <p:cNvSpPr>
            <a:spLocks noGrp="1"/>
          </p:cNvSpPr>
          <p:nvPr>
            <p:ph idx="1"/>
          </p:nvPr>
        </p:nvSpPr>
        <p:spPr>
          <a:xfrm>
            <a:off x="457200" y="1600201"/>
            <a:ext cx="4572000" cy="2971799"/>
          </a:xfrm>
        </p:spPr>
        <p:txBody>
          <a:bodyPr>
            <a:noAutofit/>
          </a:bodyPr>
          <a:lstStyle/>
          <a:p>
            <a:r>
              <a:rPr lang="en-US" sz="2300" dirty="0"/>
              <a:t>Deep vein thrombosis and Pulmonary embolism (VTE) are seen in up to 10% of patients with cancer</a:t>
            </a:r>
            <a:r>
              <a:rPr lang="en-US" sz="2300" baseline="30000" dirty="0"/>
              <a:t>1</a:t>
            </a:r>
            <a:r>
              <a:rPr lang="en-US" sz="2300" dirty="0"/>
              <a:t> </a:t>
            </a:r>
          </a:p>
          <a:p>
            <a:r>
              <a:rPr lang="en-US" sz="2300" dirty="0"/>
              <a:t>Cancer causes a hypercoagulable state which puts patients at a higher risk for developing VTE</a:t>
            </a:r>
          </a:p>
        </p:txBody>
      </p:sp>
      <p:sp>
        <p:nvSpPr>
          <p:cNvPr id="6" name="TextBox 5">
            <a:extLst>
              <a:ext uri="{FF2B5EF4-FFF2-40B4-BE49-F238E27FC236}">
                <a16:creationId xmlns:a16="http://schemas.microsoft.com/office/drawing/2014/main" id="{836C9F80-B831-42B0-A3D8-1AC23AD40111}"/>
              </a:ext>
            </a:extLst>
          </p:cNvPr>
          <p:cNvSpPr txBox="1"/>
          <p:nvPr/>
        </p:nvSpPr>
        <p:spPr>
          <a:xfrm>
            <a:off x="381000" y="6285319"/>
            <a:ext cx="8382000" cy="461665"/>
          </a:xfrm>
          <a:prstGeom prst="rect">
            <a:avLst/>
          </a:prstGeom>
          <a:noFill/>
        </p:spPr>
        <p:txBody>
          <a:bodyPr wrap="square" rtlCol="0">
            <a:spAutoFit/>
          </a:bodyPr>
          <a:lstStyle/>
          <a:p>
            <a:pPr marL="342900" indent="-342900">
              <a:buAutoNum type="arabicPeriod"/>
            </a:pPr>
            <a:r>
              <a:rPr lang="en-US" sz="1200" dirty="0" err="1"/>
              <a:t>Timp</a:t>
            </a:r>
            <a:r>
              <a:rPr lang="en-US" sz="1200" dirty="0"/>
              <a:t> et al. </a:t>
            </a:r>
            <a:r>
              <a:rPr lang="en-US" sz="1200" u="sng" dirty="0">
                <a:hlinkClick r:id="rId3"/>
              </a:rPr>
              <a:t>Epidemiology of cancer-associated venous thrombosis.</a:t>
            </a:r>
            <a:r>
              <a:rPr lang="en-US" sz="1200" dirty="0"/>
              <a:t> Blood. 2013 Sep 5;122(10):1712-23. </a:t>
            </a:r>
          </a:p>
          <a:p>
            <a:pPr marL="342900" indent="-342900">
              <a:buAutoNum type="arabicPeriod"/>
            </a:pPr>
            <a:r>
              <a:rPr lang="en-US" sz="1200" dirty="0" err="1"/>
              <a:t>Sørensen</a:t>
            </a:r>
            <a:r>
              <a:rPr lang="en-US" sz="1200" dirty="0"/>
              <a:t> et al. </a:t>
            </a:r>
            <a:r>
              <a:rPr lang="en-US" sz="1200" u="sng" dirty="0">
                <a:hlinkClick r:id="rId4"/>
              </a:rPr>
              <a:t>Prognosis of cancers associated with venous thromboembolism.</a:t>
            </a:r>
            <a:r>
              <a:rPr lang="en-US" sz="1200" dirty="0"/>
              <a:t> N </a:t>
            </a:r>
            <a:r>
              <a:rPr lang="en-US" sz="1200" dirty="0" err="1"/>
              <a:t>Engl</a:t>
            </a:r>
            <a:r>
              <a:rPr lang="en-US" sz="1200" dirty="0"/>
              <a:t> J Med. 2000 Dec 21;343(25):1846-50.</a:t>
            </a:r>
          </a:p>
        </p:txBody>
      </p:sp>
      <p:grpSp>
        <p:nvGrpSpPr>
          <p:cNvPr id="4" name="Group 3">
            <a:extLst>
              <a:ext uri="{FF2B5EF4-FFF2-40B4-BE49-F238E27FC236}">
                <a16:creationId xmlns:a16="http://schemas.microsoft.com/office/drawing/2014/main" id="{699C5B6B-8D03-4558-A045-A2F471B11FF7}"/>
              </a:ext>
            </a:extLst>
          </p:cNvPr>
          <p:cNvGrpSpPr/>
          <p:nvPr/>
        </p:nvGrpSpPr>
        <p:grpSpPr>
          <a:xfrm>
            <a:off x="4800600" y="1219200"/>
            <a:ext cx="4114800" cy="3200399"/>
            <a:chOff x="4327280" y="1600201"/>
            <a:chExt cx="4531973" cy="3657598"/>
          </a:xfrm>
        </p:grpSpPr>
        <p:pic>
          <p:nvPicPr>
            <p:cNvPr id="5" name="Picture 4">
              <a:extLst>
                <a:ext uri="{FF2B5EF4-FFF2-40B4-BE49-F238E27FC236}">
                  <a16:creationId xmlns:a16="http://schemas.microsoft.com/office/drawing/2014/main" id="{D6FB3C62-48E2-4C8B-9409-15D69A97E9FB}"/>
                </a:ext>
              </a:extLst>
            </p:cNvPr>
            <p:cNvPicPr>
              <a:picLocks noChangeAspect="1"/>
            </p:cNvPicPr>
            <p:nvPr/>
          </p:nvPicPr>
          <p:blipFill>
            <a:blip r:embed="rId5"/>
            <a:stretch>
              <a:fillRect/>
            </a:stretch>
          </p:blipFill>
          <p:spPr>
            <a:xfrm>
              <a:off x="4327280" y="1600201"/>
              <a:ext cx="4531973" cy="3657598"/>
            </a:xfrm>
            <a:prstGeom prst="rect">
              <a:avLst/>
            </a:prstGeom>
          </p:spPr>
        </p:pic>
        <p:sp>
          <p:nvSpPr>
            <p:cNvPr id="7" name="TextBox 6">
              <a:extLst>
                <a:ext uri="{FF2B5EF4-FFF2-40B4-BE49-F238E27FC236}">
                  <a16:creationId xmlns:a16="http://schemas.microsoft.com/office/drawing/2014/main" id="{33B6941F-7B64-45B3-807D-D53CB43CCA59}"/>
                </a:ext>
              </a:extLst>
            </p:cNvPr>
            <p:cNvSpPr txBox="1"/>
            <p:nvPr/>
          </p:nvSpPr>
          <p:spPr>
            <a:xfrm>
              <a:off x="5410200" y="3429000"/>
              <a:ext cx="583814" cy="369332"/>
            </a:xfrm>
            <a:prstGeom prst="rect">
              <a:avLst/>
            </a:prstGeom>
            <a:noFill/>
          </p:spPr>
          <p:txBody>
            <a:bodyPr wrap="none" rtlCol="0">
              <a:spAutoFit/>
            </a:bodyPr>
            <a:lstStyle/>
            <a:p>
              <a:r>
                <a:rPr lang="en-US" dirty="0">
                  <a:solidFill>
                    <a:srgbClr val="FF0000"/>
                  </a:solidFill>
                </a:rPr>
                <a:t>36%</a:t>
              </a:r>
            </a:p>
          </p:txBody>
        </p:sp>
        <p:sp>
          <p:nvSpPr>
            <p:cNvPr id="8" name="TextBox 7">
              <a:extLst>
                <a:ext uri="{FF2B5EF4-FFF2-40B4-BE49-F238E27FC236}">
                  <a16:creationId xmlns:a16="http://schemas.microsoft.com/office/drawing/2014/main" id="{973AF3A2-4DDE-4EA6-AA52-876F89551279}"/>
                </a:ext>
              </a:extLst>
            </p:cNvPr>
            <p:cNvSpPr txBox="1"/>
            <p:nvPr/>
          </p:nvSpPr>
          <p:spPr>
            <a:xfrm>
              <a:off x="5410200" y="4001407"/>
              <a:ext cx="583814" cy="369332"/>
            </a:xfrm>
            <a:prstGeom prst="rect">
              <a:avLst/>
            </a:prstGeom>
            <a:noFill/>
          </p:spPr>
          <p:txBody>
            <a:bodyPr wrap="none" rtlCol="0">
              <a:spAutoFit/>
            </a:bodyPr>
            <a:lstStyle/>
            <a:p>
              <a:r>
                <a:rPr lang="en-US" dirty="0">
                  <a:solidFill>
                    <a:srgbClr val="FF0000"/>
                  </a:solidFill>
                </a:rPr>
                <a:t>12%</a:t>
              </a:r>
            </a:p>
          </p:txBody>
        </p:sp>
      </p:grpSp>
      <p:sp>
        <p:nvSpPr>
          <p:cNvPr id="11" name="TextBox 10">
            <a:extLst>
              <a:ext uri="{FF2B5EF4-FFF2-40B4-BE49-F238E27FC236}">
                <a16:creationId xmlns:a16="http://schemas.microsoft.com/office/drawing/2014/main" id="{5D9E35F7-260C-4A71-BC46-BB49EC9F173D}"/>
              </a:ext>
            </a:extLst>
          </p:cNvPr>
          <p:cNvSpPr txBox="1"/>
          <p:nvPr/>
        </p:nvSpPr>
        <p:spPr>
          <a:xfrm>
            <a:off x="457200" y="4256165"/>
            <a:ext cx="8686800" cy="2369880"/>
          </a:xfrm>
          <a:prstGeom prst="rect">
            <a:avLst/>
          </a:prstGeom>
          <a:noFill/>
        </p:spPr>
        <p:txBody>
          <a:bodyPr wrap="square" rtlCol="0">
            <a:spAutoFit/>
          </a:bodyPr>
          <a:lstStyle/>
          <a:p>
            <a:pPr marL="285750" indent="-285750">
              <a:spcBef>
                <a:spcPts val="552"/>
              </a:spcBef>
              <a:buFont typeface="Arial" panose="020B0604020202020204" pitchFamily="34" charset="0"/>
              <a:buChar char="•"/>
            </a:pPr>
            <a:r>
              <a:rPr lang="en-US" sz="2300" dirty="0"/>
              <a:t>This hypercoagulable effect is different across various cancers and cancer treatments</a:t>
            </a:r>
          </a:p>
          <a:p>
            <a:pPr marL="285750" indent="-285750">
              <a:spcBef>
                <a:spcPts val="552"/>
              </a:spcBef>
              <a:buFont typeface="Arial" panose="020B0604020202020204" pitchFamily="34" charset="0"/>
              <a:buChar char="•"/>
            </a:pPr>
            <a:r>
              <a:rPr lang="en-US" sz="2300" dirty="0"/>
              <a:t>VTE is associated with a worse prognosis for patients with cancer</a:t>
            </a:r>
            <a:r>
              <a:rPr lang="en-US" sz="2300" baseline="30000" dirty="0"/>
              <a:t>2</a:t>
            </a:r>
          </a:p>
          <a:p>
            <a:pPr marL="285750" indent="-285750">
              <a:spcBef>
                <a:spcPts val="552"/>
              </a:spcBef>
              <a:buFont typeface="Arial" panose="020B0604020202020204" pitchFamily="34" charset="0"/>
              <a:buChar char="•"/>
            </a:pPr>
            <a:r>
              <a:rPr lang="en-US" sz="2300" dirty="0"/>
              <a:t>Anticoagulation to prevent VTE is only recommended after a VTE event has occurred</a:t>
            </a:r>
          </a:p>
          <a:p>
            <a:pPr marL="285750" indent="-285750">
              <a:buFont typeface="Arial" panose="020B0604020202020204" pitchFamily="34" charset="0"/>
              <a:buChar char="•"/>
            </a:pPr>
            <a:endParaRPr lang="en-US" sz="2300" dirty="0"/>
          </a:p>
        </p:txBody>
      </p:sp>
    </p:spTree>
    <p:extLst>
      <p:ext uri="{BB962C8B-B14F-4D97-AF65-F5344CB8AC3E}">
        <p14:creationId xmlns:p14="http://schemas.microsoft.com/office/powerpoint/2010/main" val="23785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VTE Treatment</a:t>
            </a:r>
          </a:p>
        </p:txBody>
      </p:sp>
      <p:pic>
        <p:nvPicPr>
          <p:cNvPr id="4" name="Picture 3">
            <a:extLst>
              <a:ext uri="{FF2B5EF4-FFF2-40B4-BE49-F238E27FC236}">
                <a16:creationId xmlns:a16="http://schemas.microsoft.com/office/drawing/2014/main" id="{CC3609C8-6FF2-4EC8-BB0B-2214E5E5E942}"/>
              </a:ext>
            </a:extLst>
          </p:cNvPr>
          <p:cNvPicPr>
            <a:picLocks noChangeAspect="1"/>
          </p:cNvPicPr>
          <p:nvPr/>
        </p:nvPicPr>
        <p:blipFill>
          <a:blip r:embed="rId3"/>
          <a:stretch>
            <a:fillRect/>
          </a:stretch>
        </p:blipFill>
        <p:spPr>
          <a:xfrm>
            <a:off x="1034584" y="1219200"/>
            <a:ext cx="6312832" cy="4652435"/>
          </a:xfrm>
          <a:prstGeom prst="rect">
            <a:avLst/>
          </a:prstGeom>
        </p:spPr>
      </p:pic>
      <p:sp>
        <p:nvSpPr>
          <p:cNvPr id="5" name="TextBox 4">
            <a:extLst>
              <a:ext uri="{FF2B5EF4-FFF2-40B4-BE49-F238E27FC236}">
                <a16:creationId xmlns:a16="http://schemas.microsoft.com/office/drawing/2014/main" id="{3F6B4778-989A-454F-9BAE-ABA0A6AF09D3}"/>
              </a:ext>
            </a:extLst>
          </p:cNvPr>
          <p:cNvSpPr txBox="1"/>
          <p:nvPr/>
        </p:nvSpPr>
        <p:spPr>
          <a:xfrm>
            <a:off x="533400" y="3997783"/>
            <a:ext cx="3276600" cy="2031325"/>
          </a:xfrm>
          <a:prstGeom prst="rect">
            <a:avLst/>
          </a:prstGeom>
          <a:noFill/>
        </p:spPr>
        <p:txBody>
          <a:bodyPr wrap="square" rtlCol="0">
            <a:spAutoFit/>
          </a:bodyPr>
          <a:lstStyle/>
          <a:p>
            <a:r>
              <a:rPr lang="en-US" b="1" u="sng" dirty="0"/>
              <a:t>Low-Molecular-Weight Heparin</a:t>
            </a:r>
          </a:p>
          <a:p>
            <a:pPr marL="285750" indent="-285750">
              <a:buFont typeface="Arial" panose="020B0604020202020204" pitchFamily="34" charset="0"/>
              <a:buChar char="•"/>
            </a:pPr>
            <a:r>
              <a:rPr lang="en-US" dirty="0"/>
              <a:t>Daily subcutaneous injections</a:t>
            </a:r>
          </a:p>
          <a:p>
            <a:pPr marL="285750" indent="-285750">
              <a:buFont typeface="Arial" panose="020B0604020202020204" pitchFamily="34" charset="0"/>
              <a:buChar char="•"/>
            </a:pPr>
            <a:r>
              <a:rPr lang="en-US" dirty="0"/>
              <a:t>Acts directly in the bloodstream</a:t>
            </a:r>
          </a:p>
          <a:p>
            <a:pPr marL="285750" indent="-285750">
              <a:buFont typeface="Arial" panose="020B0604020202020204" pitchFamily="34" charset="0"/>
              <a:buChar char="•"/>
            </a:pPr>
            <a:r>
              <a:rPr lang="en-US" dirty="0"/>
              <a:t>Immediate effect</a:t>
            </a:r>
          </a:p>
          <a:p>
            <a:pPr marL="285750" indent="-285750">
              <a:buFont typeface="Arial" panose="020B0604020202020204" pitchFamily="34" charset="0"/>
              <a:buChar char="•"/>
            </a:pPr>
            <a:r>
              <a:rPr lang="en-US" dirty="0"/>
              <a:t>No monitoring required</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01C6EBD-A096-407F-A128-EC102DFBADCF}"/>
              </a:ext>
            </a:extLst>
          </p:cNvPr>
          <p:cNvSpPr txBox="1"/>
          <p:nvPr/>
        </p:nvSpPr>
        <p:spPr>
          <a:xfrm>
            <a:off x="6400800" y="3089011"/>
            <a:ext cx="2743200" cy="3693319"/>
          </a:xfrm>
          <a:prstGeom prst="rect">
            <a:avLst/>
          </a:prstGeom>
          <a:noFill/>
        </p:spPr>
        <p:txBody>
          <a:bodyPr wrap="square" rtlCol="0">
            <a:spAutoFit/>
          </a:bodyPr>
          <a:lstStyle/>
          <a:p>
            <a:pPr algn="ctr"/>
            <a:r>
              <a:rPr lang="en-US" b="1" u="sng" dirty="0"/>
              <a:t>Warfarin</a:t>
            </a:r>
          </a:p>
          <a:p>
            <a:pPr marL="285750" indent="-285750">
              <a:buFont typeface="Arial" panose="020B0604020202020204" pitchFamily="34" charset="0"/>
              <a:buChar char="•"/>
            </a:pPr>
            <a:r>
              <a:rPr lang="en-US" dirty="0"/>
              <a:t>Daily oral pill</a:t>
            </a:r>
          </a:p>
          <a:p>
            <a:pPr marL="285750" indent="-285750">
              <a:buFont typeface="Arial" panose="020B0604020202020204" pitchFamily="34" charset="0"/>
              <a:buChar char="•"/>
            </a:pPr>
            <a:r>
              <a:rPr lang="en-US" dirty="0"/>
              <a:t>Acts at liver to inhibit clotting factor production</a:t>
            </a:r>
          </a:p>
          <a:p>
            <a:pPr marL="285750" indent="-285750">
              <a:buFont typeface="Arial" panose="020B0604020202020204" pitchFamily="34" charset="0"/>
              <a:buChar char="•"/>
            </a:pPr>
            <a:r>
              <a:rPr lang="en-US" dirty="0"/>
              <a:t>Days until effect</a:t>
            </a:r>
          </a:p>
          <a:p>
            <a:pPr marL="285750" indent="-285750">
              <a:buFont typeface="Arial" panose="020B0604020202020204" pitchFamily="34" charset="0"/>
              <a:buChar char="•"/>
            </a:pPr>
            <a:r>
              <a:rPr lang="en-US" dirty="0"/>
              <a:t>Requires frequent INR monitoring</a:t>
            </a:r>
          </a:p>
          <a:p>
            <a:pPr marL="285750" indent="-285750">
              <a:buFont typeface="Arial" panose="020B0604020202020204" pitchFamily="34" charset="0"/>
              <a:buChar char="•"/>
            </a:pPr>
            <a:r>
              <a:rPr lang="en-US" dirty="0"/>
              <a:t>Many drug-drug interactions</a:t>
            </a:r>
          </a:p>
          <a:p>
            <a:pPr marL="285750" indent="-285750">
              <a:buFont typeface="Arial" panose="020B0604020202020204" pitchFamily="34" charset="0"/>
              <a:buChar char="•"/>
            </a:pPr>
            <a:r>
              <a:rPr lang="en-US" dirty="0"/>
              <a:t>Therapeutic levels harder to achieve in cancer patients</a:t>
            </a:r>
          </a:p>
        </p:txBody>
      </p:sp>
      <p:sp>
        <p:nvSpPr>
          <p:cNvPr id="9" name="TextBox 8">
            <a:extLst>
              <a:ext uri="{FF2B5EF4-FFF2-40B4-BE49-F238E27FC236}">
                <a16:creationId xmlns:a16="http://schemas.microsoft.com/office/drawing/2014/main" id="{625B1679-CF7D-4E49-B95B-06066E0ECDE7}"/>
              </a:ext>
            </a:extLst>
          </p:cNvPr>
          <p:cNvSpPr txBox="1"/>
          <p:nvPr/>
        </p:nvSpPr>
        <p:spPr>
          <a:xfrm>
            <a:off x="998489" y="6222366"/>
            <a:ext cx="8229600" cy="276999"/>
          </a:xfrm>
          <a:prstGeom prst="rect">
            <a:avLst/>
          </a:prstGeom>
          <a:noFill/>
        </p:spPr>
        <p:txBody>
          <a:bodyPr wrap="square" rtlCol="0">
            <a:spAutoFit/>
          </a:bodyPr>
          <a:lstStyle/>
          <a:p>
            <a:r>
              <a:rPr lang="en-US" sz="1200" dirty="0"/>
              <a:t>Le, Tao. First Aid for the USMLE Step 1 2014. McGraw-Hill Medical, 2014.</a:t>
            </a:r>
          </a:p>
        </p:txBody>
      </p:sp>
    </p:spTree>
    <p:extLst>
      <p:ext uri="{BB962C8B-B14F-4D97-AF65-F5344CB8AC3E}">
        <p14:creationId xmlns:p14="http://schemas.microsoft.com/office/powerpoint/2010/main" val="1506155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7448</TotalTime>
  <Words>2226</Words>
  <Application>Microsoft Office PowerPoint</Application>
  <PresentationFormat>On-screen Show (4:3)</PresentationFormat>
  <Paragraphs>312</Paragraphs>
  <Slides>42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Franklin Gothic Medium</vt:lpstr>
      <vt:lpstr>Wingdings</vt:lpstr>
      <vt:lpstr>Office Theme</vt:lpstr>
      <vt:lpstr>JAMA, August 18, 2015  John Power, MS4 1/15/18</vt:lpstr>
      <vt:lpstr>Comparison of Acute Treatments in Cancer Hemostasis Trial</vt:lpstr>
      <vt:lpstr>Comparison of Acute Treatments in Cancer Haemostasis</vt:lpstr>
      <vt:lpstr>Case</vt:lpstr>
      <vt:lpstr>Case</vt:lpstr>
      <vt:lpstr>Case</vt:lpstr>
      <vt:lpstr>Clinical Question</vt:lpstr>
      <vt:lpstr>Background: VTE in Cancer</vt:lpstr>
      <vt:lpstr>Background: VTE Treatment</vt:lpstr>
      <vt:lpstr>Background: Literature</vt:lpstr>
      <vt:lpstr>Background: Literature</vt:lpstr>
      <vt:lpstr>Background: Literature</vt:lpstr>
      <vt:lpstr>Background: Guidelines</vt:lpstr>
      <vt:lpstr>We’re ready for CATCH!</vt:lpstr>
      <vt:lpstr>Design (1/2)</vt:lpstr>
      <vt:lpstr>Design (2/2)</vt:lpstr>
      <vt:lpstr>Prospective randomized open blinded end-point (PROBE) vs Double-Blinded Design </vt:lpstr>
      <vt:lpstr>Why did CATCH use PROBE instead of double-blinding?</vt:lpstr>
      <vt:lpstr>Inclusion Criteria</vt:lpstr>
      <vt:lpstr>Exclusion Criteria</vt:lpstr>
      <vt:lpstr>Table 1: Baseline Characteristics</vt:lpstr>
      <vt:lpstr>Study Treatments</vt:lpstr>
      <vt:lpstr>Endpoints: Same as CLOT Trial</vt:lpstr>
      <vt:lpstr>Event Monitoring</vt:lpstr>
      <vt:lpstr>Consort Diagram</vt:lpstr>
      <vt:lpstr>Results</vt:lpstr>
      <vt:lpstr>PowerPoint Presentation</vt:lpstr>
      <vt:lpstr>PowerPoint Presentation</vt:lpstr>
      <vt:lpstr>PowerPoint Presentation</vt:lpstr>
      <vt:lpstr>What does this all mean??</vt:lpstr>
      <vt:lpstr>Why did CLOT find LMWH had superior VTE prevention while CATCH didn’t?</vt:lpstr>
      <vt:lpstr>CLOT’s Population Had Higher VTE Risk</vt:lpstr>
      <vt:lpstr>CATCH Predicted More VTE Than Was Actually Seen</vt:lpstr>
      <vt:lpstr>External Validity (1/2)</vt:lpstr>
      <vt:lpstr>External Validity (2/2)</vt:lpstr>
      <vt:lpstr>Our Patient</vt:lpstr>
      <vt:lpstr>Other scenarios:</vt:lpstr>
      <vt:lpstr>Other scenarios:</vt:lpstr>
      <vt:lpstr>Other scenarios:</vt:lpstr>
      <vt:lpstr>Summary</vt:lpstr>
      <vt:lpstr>PowerPoint Presentation</vt:lpstr>
      <vt:lpstr>Special Thanks</vt:lpstr>
    </vt:vector>
  </TitlesOfParts>
  <Company>Mount Sinai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Petelin</dc:creator>
  <cp:lastModifiedBy>John</cp:lastModifiedBy>
  <cp:revision>205</cp:revision>
  <dcterms:created xsi:type="dcterms:W3CDTF">2017-04-12T18:28:32Z</dcterms:created>
  <dcterms:modified xsi:type="dcterms:W3CDTF">2018-01-16T23:20:19Z</dcterms:modified>
</cp:coreProperties>
</file>