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53"/>
  </p:notesMasterIdLst>
  <p:handoutMasterIdLst>
    <p:handoutMasterId r:id="rId54"/>
  </p:handoutMasterIdLst>
  <p:sldIdLst>
    <p:sldId id="261" r:id="rId2"/>
    <p:sldId id="274" r:id="rId3"/>
    <p:sldId id="275" r:id="rId4"/>
    <p:sldId id="295" r:id="rId5"/>
    <p:sldId id="290" r:id="rId6"/>
    <p:sldId id="276" r:id="rId7"/>
    <p:sldId id="277" r:id="rId8"/>
    <p:sldId id="278" r:id="rId9"/>
    <p:sldId id="279" r:id="rId10"/>
    <p:sldId id="297" r:id="rId11"/>
    <p:sldId id="298" r:id="rId12"/>
    <p:sldId id="296" r:id="rId13"/>
    <p:sldId id="300" r:id="rId14"/>
    <p:sldId id="332" r:id="rId15"/>
    <p:sldId id="280" r:id="rId16"/>
    <p:sldId id="281" r:id="rId17"/>
    <p:sldId id="333" r:id="rId18"/>
    <p:sldId id="282" r:id="rId19"/>
    <p:sldId id="283" r:id="rId20"/>
    <p:sldId id="284" r:id="rId21"/>
    <p:sldId id="285" r:id="rId22"/>
    <p:sldId id="286" r:id="rId23"/>
    <p:sldId id="287" r:id="rId24"/>
    <p:sldId id="288" r:id="rId25"/>
    <p:sldId id="289" r:id="rId26"/>
    <p:sldId id="292" r:id="rId27"/>
    <p:sldId id="301" r:id="rId28"/>
    <p:sldId id="294" r:id="rId29"/>
    <p:sldId id="312" r:id="rId30"/>
    <p:sldId id="310" r:id="rId31"/>
    <p:sldId id="311" r:id="rId32"/>
    <p:sldId id="304" r:id="rId33"/>
    <p:sldId id="317" r:id="rId34"/>
    <p:sldId id="315" r:id="rId35"/>
    <p:sldId id="313" r:id="rId36"/>
    <p:sldId id="316" r:id="rId37"/>
    <p:sldId id="334" r:id="rId38"/>
    <p:sldId id="330" r:id="rId39"/>
    <p:sldId id="318" r:id="rId40"/>
    <p:sldId id="319" r:id="rId41"/>
    <p:sldId id="321" r:id="rId42"/>
    <p:sldId id="323" r:id="rId43"/>
    <p:sldId id="331" r:id="rId44"/>
    <p:sldId id="324" r:id="rId45"/>
    <p:sldId id="299" r:id="rId46"/>
    <p:sldId id="325" r:id="rId47"/>
    <p:sldId id="326" r:id="rId48"/>
    <p:sldId id="327" r:id="rId49"/>
    <p:sldId id="303" r:id="rId50"/>
    <p:sldId id="329" r:id="rId51"/>
    <p:sldId id="33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Coyle" initials="AC" lastIdx="1" clrIdx="0">
    <p:extLst>
      <p:ext uri="{19B8F6BF-5375-455C-9EA6-DF929625EA0E}">
        <p15:presenceInfo xmlns:p15="http://schemas.microsoft.com/office/powerpoint/2012/main" userId="cb71def50617a4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9333" autoAdjust="0"/>
  </p:normalViewPr>
  <p:slideViewPr>
    <p:cSldViewPr snapToGrid="0" snapToObjects="1">
      <p:cViewPr varScale="1">
        <p:scale>
          <a:sx n="61" d="100"/>
          <a:sy n="61" d="100"/>
        </p:scale>
        <p:origin x="187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55646-A25A-4249-B172-4D1949A48AEC}" type="datetimeFigureOut">
              <a:rPr lang="en-US" smtClean="0"/>
              <a:pPr/>
              <a:t>10/28/2016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3700816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61A0-5486-4E47-8312-C7E877077D0E}" type="datetimeFigureOut">
              <a:rPr lang="en-US" smtClean="0"/>
              <a:pPr/>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E23C-DD53-9841-B8DE-03FA1723C952}" type="slidenum">
              <a:rPr lang="en-US" smtClean="0"/>
              <a:pPr/>
              <a:t>‹#›</a:t>
            </a:fld>
            <a:endParaRPr lang="en-US"/>
          </a:p>
        </p:txBody>
      </p:sp>
    </p:spTree>
    <p:extLst>
      <p:ext uri="{BB962C8B-B14F-4D97-AF65-F5344CB8AC3E}">
        <p14:creationId xmlns:p14="http://schemas.microsoft.com/office/powerpoint/2010/main" val="31172655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1</a:t>
            </a:fld>
            <a:endParaRPr lang="en-US"/>
          </a:p>
        </p:txBody>
      </p:sp>
    </p:spTree>
    <p:extLst>
      <p:ext uri="{BB962C8B-B14F-4D97-AF65-F5344CB8AC3E}">
        <p14:creationId xmlns:p14="http://schemas.microsoft.com/office/powerpoint/2010/main" val="122621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http://annals.org/aim/article/718215/systematic-review-relationship-between-clinical-experience-quality-health-care</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10</a:t>
            </a:fld>
            <a:endParaRPr lang="en-US"/>
          </a:p>
        </p:txBody>
      </p:sp>
    </p:spTree>
    <p:extLst>
      <p:ext uri="{BB962C8B-B14F-4D97-AF65-F5344CB8AC3E}">
        <p14:creationId xmlns:p14="http://schemas.microsoft.com/office/powerpoint/2010/main" val="95579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High-risk patients with HF and cardiac arrest admitted to a teaching hospital during the dates of national cardiology conferences had lower 30-day mortality rates compared with patients admitted on other dates. Researchers also found that high-risk patients admitted for acute MI during</a:t>
            </a:r>
            <a:r>
              <a:rPr lang="en-US" baseline="0" dirty="0" smtClean="0"/>
              <a:t> </a:t>
            </a:r>
            <a:r>
              <a:rPr lang="en-US" dirty="0" smtClean="0"/>
              <a:t>a conference were less likely to undergo PCI, but no more likely to die than patients admitted when a conference was not scheduled.</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11</a:t>
            </a:fld>
            <a:endParaRPr lang="en-US"/>
          </a:p>
        </p:txBody>
      </p:sp>
    </p:spTree>
    <p:extLst>
      <p:ext uri="{BB962C8B-B14F-4D97-AF65-F5344CB8AC3E}">
        <p14:creationId xmlns:p14="http://schemas.microsoft.com/office/powerpoint/2010/main" val="132065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12</a:t>
            </a:fld>
            <a:endParaRPr lang="en-US"/>
          </a:p>
        </p:txBody>
      </p:sp>
    </p:spTree>
    <p:extLst>
      <p:ext uri="{BB962C8B-B14F-4D97-AF65-F5344CB8AC3E}">
        <p14:creationId xmlns:p14="http://schemas.microsoft.com/office/powerpoint/2010/main" val="78600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101</a:t>
            </a:r>
            <a:r>
              <a:rPr lang="en-US" baseline="0" dirty="0" smtClean="0"/>
              <a:t> studies for the medication </a:t>
            </a:r>
            <a:r>
              <a:rPr lang="en-US" baseline="0" dirty="0" err="1" smtClean="0"/>
              <a:t>ticagrelor</a:t>
            </a:r>
            <a:r>
              <a:rPr lang="en-US" baseline="0" dirty="0" smtClean="0"/>
              <a:t> alone</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13</a:t>
            </a:fld>
            <a:endParaRPr lang="en-US"/>
          </a:p>
        </p:txBody>
      </p:sp>
    </p:spTree>
    <p:extLst>
      <p:ext uri="{BB962C8B-B14F-4D97-AF65-F5344CB8AC3E}">
        <p14:creationId xmlns:p14="http://schemas.microsoft.com/office/powerpoint/2010/main" val="161615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Biostatistics and Behavioral</a:t>
            </a:r>
            <a:r>
              <a:rPr lang="en-US" baseline="0" dirty="0" smtClean="0"/>
              <a:t> Sciences</a:t>
            </a:r>
            <a:r>
              <a:rPr lang="en-US" dirty="0" smtClean="0"/>
              <a:t> section of USMLE Step 1</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14</a:t>
            </a:fld>
            <a:endParaRPr lang="en-US"/>
          </a:p>
        </p:txBody>
      </p:sp>
    </p:spTree>
    <p:extLst>
      <p:ext uri="{BB962C8B-B14F-4D97-AF65-F5344CB8AC3E}">
        <p14:creationId xmlns:p14="http://schemas.microsoft.com/office/powerpoint/2010/main" val="302785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NEJM 2001</a:t>
            </a:r>
          </a:p>
          <a:p>
            <a:r>
              <a:rPr lang="en-US" dirty="0" smtClean="0"/>
              <a:t>Recombinant Activated Protein</a:t>
            </a:r>
            <a:r>
              <a:rPr lang="en-US" baseline="0" dirty="0" smtClean="0"/>
              <a:t> C; anti-inflammatory therapy for severe sepsis</a:t>
            </a:r>
          </a:p>
          <a:p>
            <a:r>
              <a:rPr lang="en-US" baseline="0" dirty="0" smtClean="0"/>
              <a:t>For patients with severe infections, the common end pathway is sepsis, the inflammatory response to infection that can ultimately prove fatal.  Septic shock is where the patient’s require medication support to maintain normal blood pressures and carries a 50% mortality. </a:t>
            </a:r>
          </a:p>
        </p:txBody>
      </p:sp>
      <p:sp>
        <p:nvSpPr>
          <p:cNvPr id="4" name="Slide Number Placeholder 3"/>
          <p:cNvSpPr>
            <a:spLocks noGrp="1"/>
          </p:cNvSpPr>
          <p:nvPr>
            <p:ph type="sldNum" sz="quarter" idx="10"/>
          </p:nvPr>
        </p:nvSpPr>
        <p:spPr/>
        <p:txBody>
          <a:bodyPr/>
          <a:lstStyle/>
          <a:p>
            <a:fld id="{9B19E23C-DD53-9841-B8DE-03FA1723C952}" type="slidenum">
              <a:rPr lang="en-US" smtClean="0"/>
              <a:pPr/>
              <a:t>15</a:t>
            </a:fld>
            <a:endParaRPr lang="en-US"/>
          </a:p>
        </p:txBody>
      </p:sp>
    </p:spTree>
    <p:extLst>
      <p:ext uri="{BB962C8B-B14F-4D97-AF65-F5344CB8AC3E}">
        <p14:creationId xmlns:p14="http://schemas.microsoft.com/office/powerpoint/2010/main" val="383550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19E23C-DD53-9841-B8DE-03FA1723C952}" type="slidenum">
              <a:rPr lang="en-US" smtClean="0"/>
              <a:pPr/>
              <a:t>16</a:t>
            </a:fld>
            <a:endParaRPr lang="en-US"/>
          </a:p>
        </p:txBody>
      </p:sp>
    </p:spTree>
    <p:extLst>
      <p:ext uri="{BB962C8B-B14F-4D97-AF65-F5344CB8AC3E}">
        <p14:creationId xmlns:p14="http://schemas.microsoft.com/office/powerpoint/2010/main" val="355469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NEJM 2001</a:t>
            </a:r>
          </a:p>
          <a:p>
            <a:r>
              <a:rPr lang="en-US" dirty="0" smtClean="0"/>
              <a:t>Recombinant Activated Protein</a:t>
            </a:r>
            <a:r>
              <a:rPr lang="en-US" baseline="0" dirty="0" smtClean="0"/>
              <a:t> C; anti-inflammatory therapy for severe sepsis</a:t>
            </a:r>
          </a:p>
          <a:p>
            <a:r>
              <a:rPr lang="en-US" baseline="0" dirty="0" smtClean="0"/>
              <a:t>For patients with severe infections, the common end pathway is sepsis, the inflammatory response to infection that can ultimately prove fatal.  Septic shock is where the patient’s require medication support to maintain normal blood pressures and carries a 50% mortality. </a:t>
            </a:r>
          </a:p>
        </p:txBody>
      </p:sp>
      <p:sp>
        <p:nvSpPr>
          <p:cNvPr id="4" name="Slide Number Placeholder 3"/>
          <p:cNvSpPr>
            <a:spLocks noGrp="1"/>
          </p:cNvSpPr>
          <p:nvPr>
            <p:ph type="sldNum" sz="quarter" idx="10"/>
          </p:nvPr>
        </p:nvSpPr>
        <p:spPr/>
        <p:txBody>
          <a:bodyPr/>
          <a:lstStyle/>
          <a:p>
            <a:fld id="{9B19E23C-DD53-9841-B8DE-03FA1723C952}" type="slidenum">
              <a:rPr lang="en-US" smtClean="0"/>
              <a:pPr/>
              <a:t>17</a:t>
            </a:fld>
            <a:endParaRPr lang="en-US"/>
          </a:p>
        </p:txBody>
      </p:sp>
    </p:spTree>
    <p:extLst>
      <p:ext uri="{BB962C8B-B14F-4D97-AF65-F5344CB8AC3E}">
        <p14:creationId xmlns:p14="http://schemas.microsoft.com/office/powerpoint/2010/main" val="1125051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&gt; 1.5 million cases of sepsis per year in US each year</a:t>
            </a:r>
          </a:p>
        </p:txBody>
      </p:sp>
      <p:sp>
        <p:nvSpPr>
          <p:cNvPr id="4" name="Slide Number Placeholder 3"/>
          <p:cNvSpPr>
            <a:spLocks noGrp="1"/>
          </p:cNvSpPr>
          <p:nvPr>
            <p:ph type="sldNum" sz="quarter" idx="10"/>
          </p:nvPr>
        </p:nvSpPr>
        <p:spPr/>
        <p:txBody>
          <a:bodyPr/>
          <a:lstStyle/>
          <a:p>
            <a:fld id="{9B19E23C-DD53-9841-B8DE-03FA1723C952}" type="slidenum">
              <a:rPr lang="en-US" smtClean="0"/>
              <a:pPr/>
              <a:t>18</a:t>
            </a:fld>
            <a:endParaRPr lang="en-US"/>
          </a:p>
        </p:txBody>
      </p:sp>
    </p:spTree>
    <p:extLst>
      <p:ext uri="{BB962C8B-B14F-4D97-AF65-F5344CB8AC3E}">
        <p14:creationId xmlns:p14="http://schemas.microsoft.com/office/powerpoint/2010/main" val="412068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NHS</a:t>
            </a:r>
            <a:r>
              <a:rPr lang="en-US" baseline="0" dirty="0" smtClean="0"/>
              <a:t> = UK</a:t>
            </a:r>
          </a:p>
          <a:p>
            <a:r>
              <a:rPr lang="en-US" baseline="0" dirty="0" smtClean="0"/>
              <a:t>HSE = Ireland</a:t>
            </a:r>
            <a:endParaRPr lang="en-US" dirty="0" smtClean="0"/>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19</a:t>
            </a:fld>
            <a:endParaRPr lang="en-US"/>
          </a:p>
        </p:txBody>
      </p:sp>
    </p:spTree>
    <p:extLst>
      <p:ext uri="{BB962C8B-B14F-4D97-AF65-F5344CB8AC3E}">
        <p14:creationId xmlns:p14="http://schemas.microsoft.com/office/powerpoint/2010/main" val="313491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2</a:t>
            </a:fld>
            <a:endParaRPr lang="en-US"/>
          </a:p>
        </p:txBody>
      </p:sp>
    </p:spTree>
    <p:extLst>
      <p:ext uri="{BB962C8B-B14F-4D97-AF65-F5344CB8AC3E}">
        <p14:creationId xmlns:p14="http://schemas.microsoft.com/office/powerpoint/2010/main" val="317691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sz="1200" kern="1200" dirty="0" err="1" smtClean="0">
                <a:solidFill>
                  <a:schemeClr val="tx1"/>
                </a:solidFill>
                <a:effectLst/>
                <a:latin typeface="+mn-lt"/>
                <a:ea typeface="+mn-ea"/>
                <a:cs typeface="+mn-cs"/>
              </a:rPr>
              <a:t>Antman</a:t>
            </a:r>
            <a:r>
              <a:rPr lang="en-US" sz="1200" kern="1200" dirty="0" smtClean="0">
                <a:solidFill>
                  <a:schemeClr val="tx1"/>
                </a:solidFill>
                <a:effectLst/>
                <a:latin typeface="+mn-lt"/>
                <a:ea typeface="+mn-ea"/>
                <a:cs typeface="+mn-cs"/>
              </a:rPr>
              <a:t>  EM, Lau  J, </a:t>
            </a:r>
            <a:r>
              <a:rPr lang="en-US" sz="1200" kern="1200" dirty="0" err="1" smtClean="0">
                <a:solidFill>
                  <a:schemeClr val="tx1"/>
                </a:solidFill>
                <a:effectLst/>
                <a:latin typeface="+mn-lt"/>
                <a:ea typeface="+mn-ea"/>
                <a:cs typeface="+mn-cs"/>
              </a:rPr>
              <a:t>Kupelnick</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Mosteller</a:t>
            </a:r>
            <a:r>
              <a:rPr lang="en-US" sz="1200" kern="1200" dirty="0" smtClean="0">
                <a:solidFill>
                  <a:schemeClr val="tx1"/>
                </a:solidFill>
                <a:effectLst/>
                <a:latin typeface="+mn-lt"/>
                <a:ea typeface="+mn-ea"/>
                <a:cs typeface="+mn-cs"/>
              </a:rPr>
              <a:t>  F, Chalmers  TC. A comparison of results of meta-analyses of randomized control trials and recommendations of clinical experts: treatments for myocardial infarction. </a:t>
            </a:r>
            <a:r>
              <a:rPr lang="en-US" sz="1200" i="1" kern="1200" dirty="0" smtClean="0">
                <a:solidFill>
                  <a:schemeClr val="tx1"/>
                </a:solidFill>
                <a:effectLst/>
                <a:latin typeface="+mn-lt"/>
                <a:ea typeface="+mn-ea"/>
                <a:cs typeface="+mn-cs"/>
              </a:rPr>
              <a:t>JAMA</a:t>
            </a:r>
            <a:r>
              <a:rPr lang="en-US" sz="1200" kern="1200" dirty="0" smtClean="0">
                <a:solidFill>
                  <a:schemeClr val="tx1"/>
                </a:solidFill>
                <a:effectLst/>
                <a:latin typeface="+mn-lt"/>
                <a:ea typeface="+mn-ea"/>
                <a:cs typeface="+mn-cs"/>
              </a:rPr>
              <a:t>. 1992;268(2):240-–248.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Forest Plot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cumulative meta-analysis of thrombolytic therapy</a:t>
            </a:r>
            <a:r>
              <a:rPr lang="en-US" sz="1200" kern="1200" baseline="0" dirty="0" smtClean="0">
                <a:solidFill>
                  <a:schemeClr val="tx1"/>
                </a:solidFill>
                <a:effectLst/>
                <a:latin typeface="+mn-lt"/>
                <a:ea typeface="+mn-ea"/>
                <a:cs typeface="+mn-cs"/>
              </a:rPr>
              <a:t> for myocardial infarction (heart attacks).  The line down the center is the odds ratio, which equals 1.  So everything to the left means that the OR is &lt; 1 and it is proven as an effective therapy.  The numbers on the right are guideline recommendations for thrombolysis in myocardial infarction.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Early on the confidence intervals are very wide, by 10 trials an 2544 patients the 95% confidence intervals do not include 1 and thus the benefit is statistically significant.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a:t>
            </a:r>
            <a:r>
              <a:rPr lang="en-US" sz="1200" kern="1200" baseline="0" dirty="0" smtClean="0">
                <a:solidFill>
                  <a:schemeClr val="tx1"/>
                </a:solidFill>
                <a:effectLst/>
                <a:latin typeface="+mn-lt"/>
                <a:ea typeface="+mn-ea"/>
                <a:cs typeface="+mn-cs"/>
              </a:rPr>
              <a:t> how long it took to enter guideline recommendations!  Took nearly 60 trials and &gt; 40,000 patients before being widely accepted.  This has now been supplanted by percutaneous intervention (PCI) – i.e. cardiac catheterization.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By the end, we are probably violating clinical equipoise.  </a:t>
            </a:r>
            <a:r>
              <a:rPr lang="en-US" sz="1200" b="1" kern="1200" baseline="0" dirty="0" smtClean="0">
                <a:solidFill>
                  <a:schemeClr val="tx1"/>
                </a:solidFill>
                <a:effectLst/>
                <a:latin typeface="+mn-lt"/>
                <a:ea typeface="+mn-ea"/>
                <a:cs typeface="+mn-cs"/>
              </a:rPr>
              <a:t>Clinical equipoise</a:t>
            </a:r>
            <a:r>
              <a:rPr lang="en-US" sz="1200" b="0" kern="1200" baseline="0" dirty="0" smtClean="0">
                <a:solidFill>
                  <a:schemeClr val="tx1"/>
                </a:solidFill>
                <a:effectLst/>
                <a:latin typeface="+mn-lt"/>
                <a:ea typeface="+mn-ea"/>
                <a:cs typeface="+mn-cs"/>
              </a:rPr>
              <a:t> provides the ethical basis for medical research that involves assigning patients to different treatment arms of a clinical trial.  If one therapy is clearly better than another, clinical equipoise is not met and the trial should not be allowed ethically.</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20</a:t>
            </a:fld>
            <a:endParaRPr lang="en-US"/>
          </a:p>
        </p:txBody>
      </p:sp>
    </p:spTree>
    <p:extLst>
      <p:ext uri="{BB962C8B-B14F-4D97-AF65-F5344CB8AC3E}">
        <p14:creationId xmlns:p14="http://schemas.microsoft.com/office/powerpoint/2010/main" val="323642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gave a $1.8 million grant for the study of health-care rationing practices. It successfully lobbied for a special reimbursement of half the drug's cost for Medicare patients. It hired public-relations firms that helped the drug maker shape a rationing-debate strategy. And it has rallied patients and doctors who believe in the drug.</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21</a:t>
            </a:fld>
            <a:endParaRPr lang="en-US"/>
          </a:p>
        </p:txBody>
      </p:sp>
    </p:spTree>
    <p:extLst>
      <p:ext uri="{BB962C8B-B14F-4D97-AF65-F5344CB8AC3E}">
        <p14:creationId xmlns:p14="http://schemas.microsoft.com/office/powerpoint/2010/main" val="405105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22</a:t>
            </a:fld>
            <a:endParaRPr lang="en-US"/>
          </a:p>
        </p:txBody>
      </p:sp>
    </p:spTree>
    <p:extLst>
      <p:ext uri="{BB962C8B-B14F-4D97-AF65-F5344CB8AC3E}">
        <p14:creationId xmlns:p14="http://schemas.microsoft.com/office/powerpoint/2010/main" val="412170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Be skeptical, even of major medical journals</a:t>
            </a:r>
          </a:p>
          <a:p>
            <a:r>
              <a:rPr lang="en-US" sz="1200" kern="1200" dirty="0" smtClean="0">
                <a:solidFill>
                  <a:schemeClr val="tx1"/>
                </a:solidFill>
                <a:effectLst/>
                <a:latin typeface="+mn-lt"/>
                <a:ea typeface="+mn-ea"/>
                <a:cs typeface="+mn-cs"/>
              </a:rPr>
              <a:t>Very difficult to do perfect study, so everyone has issues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23</a:t>
            </a:fld>
            <a:endParaRPr lang="en-US"/>
          </a:p>
        </p:txBody>
      </p:sp>
    </p:spTree>
    <p:extLst>
      <p:ext uri="{BB962C8B-B14F-4D97-AF65-F5344CB8AC3E}">
        <p14:creationId xmlns:p14="http://schemas.microsoft.com/office/powerpoint/2010/main" val="726794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24</a:t>
            </a:fld>
            <a:endParaRPr lang="en-US"/>
          </a:p>
        </p:txBody>
      </p:sp>
    </p:spTree>
    <p:extLst>
      <p:ext uri="{BB962C8B-B14F-4D97-AF65-F5344CB8AC3E}">
        <p14:creationId xmlns:p14="http://schemas.microsoft.com/office/powerpoint/2010/main" val="229864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25</a:t>
            </a:fld>
            <a:endParaRPr lang="en-US"/>
          </a:p>
        </p:txBody>
      </p:sp>
    </p:spTree>
    <p:extLst>
      <p:ext uri="{BB962C8B-B14F-4D97-AF65-F5344CB8AC3E}">
        <p14:creationId xmlns:p14="http://schemas.microsoft.com/office/powerpoint/2010/main" val="1507930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26</a:t>
            </a:fld>
            <a:endParaRPr lang="en-US"/>
          </a:p>
        </p:txBody>
      </p:sp>
    </p:spTree>
    <p:extLst>
      <p:ext uri="{BB962C8B-B14F-4D97-AF65-F5344CB8AC3E}">
        <p14:creationId xmlns:p14="http://schemas.microsoft.com/office/powerpoint/2010/main" val="2778554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smtClean="0">
                <a:solidFill>
                  <a:schemeClr val="tx1"/>
                </a:solidFill>
                <a:effectLst/>
                <a:latin typeface="+mn-lt"/>
                <a:ea typeface="+mn-ea"/>
                <a:cs typeface="+mn-cs"/>
              </a:rPr>
              <a:t>All the time on the wards</a:t>
            </a:r>
          </a:p>
          <a:p>
            <a:r>
              <a:rPr lang="en-US" sz="1200" kern="1200" dirty="0" smtClean="0">
                <a:solidFill>
                  <a:schemeClr val="tx1"/>
                </a:solidFill>
                <a:effectLst/>
                <a:latin typeface="+mn-lt"/>
                <a:ea typeface="+mn-ea"/>
                <a:cs typeface="+mn-cs"/>
              </a:rPr>
              <a:t>ASM Spring Session in Library</a:t>
            </a:r>
          </a:p>
          <a:p>
            <a:r>
              <a:rPr lang="en-US" sz="1200" kern="1200" dirty="0" smtClean="0">
                <a:solidFill>
                  <a:schemeClr val="tx1"/>
                </a:solidFill>
                <a:effectLst/>
                <a:latin typeface="+mn-lt"/>
                <a:ea typeface="+mn-ea"/>
                <a:cs typeface="+mn-cs"/>
              </a:rPr>
              <a:t>InFocus 5-6</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27</a:t>
            </a:fld>
            <a:endParaRPr lang="en-US"/>
          </a:p>
        </p:txBody>
      </p:sp>
    </p:spTree>
    <p:extLst>
      <p:ext uri="{BB962C8B-B14F-4D97-AF65-F5344CB8AC3E}">
        <p14:creationId xmlns:p14="http://schemas.microsoft.com/office/powerpoint/2010/main" val="342854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28</a:t>
            </a:fld>
            <a:endParaRPr lang="en-US"/>
          </a:p>
        </p:txBody>
      </p:sp>
    </p:spTree>
    <p:extLst>
      <p:ext uri="{BB962C8B-B14F-4D97-AF65-F5344CB8AC3E}">
        <p14:creationId xmlns:p14="http://schemas.microsoft.com/office/powerpoint/2010/main" val="163129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29</a:t>
            </a:fld>
            <a:endParaRPr lang="en-US"/>
          </a:p>
        </p:txBody>
      </p:sp>
    </p:spTree>
    <p:extLst>
      <p:ext uri="{BB962C8B-B14F-4D97-AF65-F5344CB8AC3E}">
        <p14:creationId xmlns:p14="http://schemas.microsoft.com/office/powerpoint/2010/main" val="204537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a:t>
            </a:fld>
            <a:endParaRPr lang="en-US"/>
          </a:p>
        </p:txBody>
      </p:sp>
    </p:spTree>
    <p:extLst>
      <p:ext uri="{BB962C8B-B14F-4D97-AF65-F5344CB8AC3E}">
        <p14:creationId xmlns:p14="http://schemas.microsoft.com/office/powerpoint/2010/main" val="1143809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Internal Validity:</a:t>
            </a:r>
            <a:r>
              <a:rPr lang="en-US" sz="1200" kern="1200" baseline="0" dirty="0" smtClean="0">
                <a:solidFill>
                  <a:schemeClr val="tx1"/>
                </a:solidFill>
                <a:effectLst/>
                <a:latin typeface="+mn-lt"/>
                <a:ea typeface="+mn-ea"/>
                <a:cs typeface="+mn-cs"/>
              </a:rPr>
              <a:t>  Stuff you learned about in InFocus1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Results:  Stuff you learned about in InFocus 2 and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External Validity / Generalizability:  Stuff we are going to be learning about going forward</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common question I get is:  haven't these already been appraised to get published in top-tier journal?</a:t>
            </a:r>
          </a:p>
        </p:txBody>
      </p:sp>
      <p:sp>
        <p:nvSpPr>
          <p:cNvPr id="4" name="Slide Number Placeholder 3"/>
          <p:cNvSpPr>
            <a:spLocks noGrp="1"/>
          </p:cNvSpPr>
          <p:nvPr>
            <p:ph type="sldNum" sz="quarter" idx="10"/>
          </p:nvPr>
        </p:nvSpPr>
        <p:spPr/>
        <p:txBody>
          <a:bodyPr/>
          <a:lstStyle/>
          <a:p>
            <a:fld id="{9B19E23C-DD53-9841-B8DE-03FA1723C952}" type="slidenum">
              <a:rPr lang="en-US" smtClean="0"/>
              <a:pPr/>
              <a:t>30</a:t>
            </a:fld>
            <a:endParaRPr lang="en-US"/>
          </a:p>
        </p:txBody>
      </p:sp>
    </p:spTree>
    <p:extLst>
      <p:ext uri="{BB962C8B-B14F-4D97-AF65-F5344CB8AC3E}">
        <p14:creationId xmlns:p14="http://schemas.microsoft.com/office/powerpoint/2010/main" val="4797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Just searching for statin returns 40,000 articles in </a:t>
            </a:r>
            <a:r>
              <a:rPr lang="en-US" dirty="0" err="1" smtClean="0"/>
              <a:t>pubmed</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31</a:t>
            </a:fld>
            <a:endParaRPr lang="en-US"/>
          </a:p>
        </p:txBody>
      </p:sp>
    </p:spTree>
    <p:extLst>
      <p:ext uri="{BB962C8B-B14F-4D97-AF65-F5344CB8AC3E}">
        <p14:creationId xmlns:p14="http://schemas.microsoft.com/office/powerpoint/2010/main" val="45785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32</a:t>
            </a:fld>
            <a:endParaRPr lang="en-US"/>
          </a:p>
        </p:txBody>
      </p:sp>
    </p:spTree>
    <p:extLst>
      <p:ext uri="{BB962C8B-B14F-4D97-AF65-F5344CB8AC3E}">
        <p14:creationId xmlns:p14="http://schemas.microsoft.com/office/powerpoint/2010/main" val="1672912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Were</a:t>
            </a:r>
            <a:r>
              <a:rPr lang="en-US" baseline="0" dirty="0" smtClean="0"/>
              <a:t> patients and physicians blinded?  Any differential adherence?  Any other differences in the ways the two groups were treated?</a:t>
            </a:r>
          </a:p>
          <a:p>
            <a:endParaRPr lang="en-US" baseline="0" dirty="0" smtClean="0"/>
          </a:p>
          <a:p>
            <a:r>
              <a:rPr lang="en-US" baseline="0" dirty="0" smtClean="0"/>
              <a:t>Loss to Follow-Up AND appropriate length of follow-up</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33</a:t>
            </a:fld>
            <a:endParaRPr lang="en-US"/>
          </a:p>
        </p:txBody>
      </p:sp>
    </p:spTree>
    <p:extLst>
      <p:ext uri="{BB962C8B-B14F-4D97-AF65-F5344CB8AC3E}">
        <p14:creationId xmlns:p14="http://schemas.microsoft.com/office/powerpoint/2010/main" val="111908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34</a:t>
            </a:fld>
            <a:endParaRPr lang="en-US"/>
          </a:p>
        </p:txBody>
      </p:sp>
    </p:spTree>
    <p:extLst>
      <p:ext uri="{BB962C8B-B14F-4D97-AF65-F5344CB8AC3E}">
        <p14:creationId xmlns:p14="http://schemas.microsoft.com/office/powerpoint/2010/main" val="3437455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CHOIR Trial, NEJM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an example, the CAPPP trial of BB vs. ACEI for HTN treatment</a:t>
            </a:r>
            <a:r>
              <a:rPr lang="en-US" sz="1200" kern="1200" baseline="0" dirty="0" smtClean="0">
                <a:solidFill>
                  <a:schemeClr val="tx1"/>
                </a:solidFill>
                <a:effectLst/>
                <a:latin typeface="+mn-lt"/>
                <a:ea typeface="+mn-ea"/>
                <a:cs typeface="+mn-cs"/>
              </a:rPr>
              <a:t>.  Used opaque numbered envelopes to conceal randomization.  At the time the study was conducted, evidence suggested that BBs were better for patients with heart disease and ACEI were better for patients with DM.  Significantly more patients with heart disease were assigned to receive BBs (P 0.03) and more patients with DM were assigned to receive ACEI (p 0.04).  It is possible that clinicians were opening envelopes and violating the randomization to ensure patients received what the clinicians believed was the best treatment.  Thus, the prognostic balance that randomization could have achieved was prevented.</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Hansson  L, </a:t>
            </a:r>
            <a:r>
              <a:rPr lang="en-US" sz="1200" kern="1200" dirty="0" err="1" smtClean="0">
                <a:solidFill>
                  <a:schemeClr val="tx1"/>
                </a:solidFill>
                <a:effectLst/>
                <a:latin typeface="+mn-lt"/>
                <a:ea typeface="+mn-ea"/>
                <a:cs typeface="+mn-cs"/>
              </a:rPr>
              <a:t>Lindholm</a:t>
            </a:r>
            <a:r>
              <a:rPr lang="en-US" sz="1200" kern="1200" dirty="0" smtClean="0">
                <a:solidFill>
                  <a:schemeClr val="tx1"/>
                </a:solidFill>
                <a:effectLst/>
                <a:latin typeface="+mn-lt"/>
                <a:ea typeface="+mn-ea"/>
                <a:cs typeface="+mn-cs"/>
              </a:rPr>
              <a:t>  LH, </a:t>
            </a:r>
            <a:r>
              <a:rPr lang="en-US" sz="1200" kern="1200" dirty="0" err="1" smtClean="0">
                <a:solidFill>
                  <a:schemeClr val="tx1"/>
                </a:solidFill>
                <a:effectLst/>
                <a:latin typeface="+mn-lt"/>
                <a:ea typeface="+mn-ea"/>
                <a:cs typeface="+mn-cs"/>
              </a:rPr>
              <a:t>Niskanen</a:t>
            </a:r>
            <a:r>
              <a:rPr lang="en-US" sz="1200" kern="1200" dirty="0" smtClean="0">
                <a:solidFill>
                  <a:schemeClr val="tx1"/>
                </a:solidFill>
                <a:effectLst/>
                <a:latin typeface="+mn-lt"/>
                <a:ea typeface="+mn-ea"/>
                <a:cs typeface="+mn-cs"/>
              </a:rPr>
              <a:t>  L,  et al. Effect of angiotensin-converting-enzyme inhibition compared with conventional therapy on cardiovascular morbidity and mortality in hypertension: the Captopril Prevention Project (CAPPP) </a:t>
            </a:r>
            <a:r>
              <a:rPr lang="en-US" sz="1200" kern="1200" dirty="0" err="1" smtClean="0">
                <a:solidFill>
                  <a:schemeClr val="tx1"/>
                </a:solidFill>
                <a:effectLst/>
                <a:latin typeface="+mn-lt"/>
                <a:ea typeface="+mn-ea"/>
                <a:cs typeface="+mn-cs"/>
              </a:rPr>
              <a:t>randomised</a:t>
            </a:r>
            <a:r>
              <a:rPr lang="en-US" sz="1200" kern="1200" dirty="0" smtClean="0">
                <a:solidFill>
                  <a:schemeClr val="tx1"/>
                </a:solidFill>
                <a:effectLst/>
                <a:latin typeface="+mn-lt"/>
                <a:ea typeface="+mn-ea"/>
                <a:cs typeface="+mn-cs"/>
              </a:rPr>
              <a:t> trial. </a:t>
            </a:r>
            <a:r>
              <a:rPr lang="en-US" sz="1200" i="1" kern="1200" dirty="0" smtClean="0">
                <a:solidFill>
                  <a:schemeClr val="tx1"/>
                </a:solidFill>
                <a:effectLst/>
                <a:latin typeface="+mn-lt"/>
                <a:ea typeface="+mn-ea"/>
                <a:cs typeface="+mn-cs"/>
              </a:rPr>
              <a:t>Lancet</a:t>
            </a:r>
            <a:r>
              <a:rPr lang="en-US" sz="1200" kern="1200" dirty="0" smtClean="0">
                <a:solidFill>
                  <a:schemeClr val="tx1"/>
                </a:solidFill>
                <a:effectLst/>
                <a:latin typeface="+mn-lt"/>
                <a:ea typeface="+mn-ea"/>
                <a:cs typeface="+mn-cs"/>
              </a:rPr>
              <a:t>. 1999;353(9153):611-</a:t>
            </a:r>
            <a:r>
              <a:rPr lang="x-none" sz="1200" kern="1200" dirty="0" smtClean="0">
                <a:solidFill>
                  <a:schemeClr val="tx1"/>
                </a:solidFill>
                <a:effectLst/>
                <a:latin typeface="+mn-lt"/>
                <a:ea typeface="+mn-ea"/>
                <a:cs typeface="+mn-cs"/>
              </a:rPr>
              <a:t>–616.</a:t>
            </a:r>
            <a:endParaRPr lang="en-US" sz="1200" kern="1200" dirty="0" smtClean="0">
              <a:solidFill>
                <a:schemeClr val="tx1"/>
              </a:solidFill>
              <a:effectLst/>
              <a:latin typeface="+mn-lt"/>
              <a:ea typeface="+mn-ea"/>
              <a:cs typeface="+mn-cs"/>
            </a:endParaRP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is not lost if the treatment groups are not similar at baseline. Statistical techniques permit adjustment of the study result for baseline differences. When both </a:t>
            </a:r>
            <a:r>
              <a:rPr lang="en-US" sz="1200" i="1" kern="1200" dirty="0" smtClean="0">
                <a:solidFill>
                  <a:schemeClr val="tx1"/>
                </a:solidFill>
                <a:effectLst/>
                <a:latin typeface="+mn-lt"/>
                <a:ea typeface="+mn-ea"/>
                <a:cs typeface="+mn-cs"/>
              </a:rPr>
              <a:t>adjusted analyses</a:t>
            </a:r>
            <a:r>
              <a:rPr lang="en-US" sz="1200" kern="1200" dirty="0" smtClean="0">
                <a:solidFill>
                  <a:schemeClr val="tx1"/>
                </a:solidFill>
                <a:effectLst/>
                <a:latin typeface="+mn-lt"/>
                <a:ea typeface="+mn-ea"/>
                <a:cs typeface="+mn-cs"/>
              </a:rPr>
              <a:t> and unadjusted analyses generate the same conclusion, clinicians gain confidence that the risk of bias is not excessive</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35</a:t>
            </a:fld>
            <a:endParaRPr lang="en-US"/>
          </a:p>
        </p:txBody>
      </p:sp>
    </p:spTree>
    <p:extLst>
      <p:ext uri="{BB962C8B-B14F-4D97-AF65-F5344CB8AC3E}">
        <p14:creationId xmlns:p14="http://schemas.microsoft.com/office/powerpoint/2010/main" val="374909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36</a:t>
            </a:fld>
            <a:endParaRPr lang="en-US"/>
          </a:p>
        </p:txBody>
      </p:sp>
    </p:spTree>
    <p:extLst>
      <p:ext uri="{BB962C8B-B14F-4D97-AF65-F5344CB8AC3E}">
        <p14:creationId xmlns:p14="http://schemas.microsoft.com/office/powerpoint/2010/main" val="2311233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Were</a:t>
            </a:r>
            <a:r>
              <a:rPr lang="en-US" baseline="0" dirty="0" smtClean="0"/>
              <a:t> patients and physicians blinded?  Any differential adherence?  Any other differences in the ways the two groups were treated?</a:t>
            </a:r>
          </a:p>
          <a:p>
            <a:endParaRPr lang="en-US" baseline="0" dirty="0" smtClean="0"/>
          </a:p>
          <a:p>
            <a:r>
              <a:rPr lang="en-US" baseline="0" dirty="0" smtClean="0"/>
              <a:t>Loss to Follow-Up AND appropriate length of follow-up</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37</a:t>
            </a:fld>
            <a:endParaRPr lang="en-US"/>
          </a:p>
        </p:txBody>
      </p:sp>
    </p:spTree>
    <p:extLst>
      <p:ext uri="{BB962C8B-B14F-4D97-AF65-F5344CB8AC3E}">
        <p14:creationId xmlns:p14="http://schemas.microsoft.com/office/powerpoint/2010/main" val="2212150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38</a:t>
            </a:fld>
            <a:endParaRPr lang="en-US"/>
          </a:p>
        </p:txBody>
      </p:sp>
    </p:spTree>
    <p:extLst>
      <p:ext uri="{BB962C8B-B14F-4D97-AF65-F5344CB8AC3E}">
        <p14:creationId xmlns:p14="http://schemas.microsoft.com/office/powerpoint/2010/main" val="1567082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39</a:t>
            </a:fld>
            <a:endParaRPr lang="en-US"/>
          </a:p>
        </p:txBody>
      </p:sp>
    </p:spTree>
    <p:extLst>
      <p:ext uri="{BB962C8B-B14F-4D97-AF65-F5344CB8AC3E}">
        <p14:creationId xmlns:p14="http://schemas.microsoft.com/office/powerpoint/2010/main" val="357270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a:t>
            </a:r>
            <a:r>
              <a:rPr lang="en-US" sz="1200" kern="1200" baseline="0" dirty="0" smtClean="0">
                <a:solidFill>
                  <a:schemeClr val="tx1"/>
                </a:solidFill>
                <a:effectLst/>
                <a:latin typeface="+mn-lt"/>
                <a:ea typeface="+mn-ea"/>
                <a:cs typeface="+mn-cs"/>
              </a:rPr>
              <a:t>l </a:t>
            </a:r>
            <a:r>
              <a:rPr lang="en-US" sz="1200" kern="1200" baseline="0" dirty="0" err="1" smtClean="0">
                <a:solidFill>
                  <a:schemeClr val="tx1"/>
                </a:solidFill>
                <a:effectLst/>
                <a:latin typeface="+mn-lt"/>
                <a:ea typeface="+mn-ea"/>
                <a:cs typeface="+mn-cs"/>
              </a:rPr>
              <a:t>Pinotti</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Manager, Information and Education Services</a:t>
            </a:r>
          </a:p>
          <a:p>
            <a:r>
              <a:rPr lang="en-US" dirty="0" smtClean="0"/>
              <a:t>Levy Library</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a:t>
            </a:fld>
            <a:endParaRPr lang="en-US"/>
          </a:p>
        </p:txBody>
      </p:sp>
    </p:spTree>
    <p:extLst>
      <p:ext uri="{BB962C8B-B14F-4D97-AF65-F5344CB8AC3E}">
        <p14:creationId xmlns:p14="http://schemas.microsoft.com/office/powerpoint/2010/main" val="2685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What</a:t>
            </a:r>
            <a:r>
              <a:rPr lang="en-US" baseline="0" dirty="0" smtClean="0"/>
              <a:t> is the primary outcome being measured?  Is it of clinical relevance.</a:t>
            </a:r>
          </a:p>
          <a:p>
            <a:r>
              <a:rPr lang="en-US" baseline="0" dirty="0" smtClean="0"/>
              <a:t>Surrogate outcomes are easy to measure, can generally be assessed sooner than actual clinical outcomes.  Are common outcomes for phase 2 trials.  Will usually use surrogates to see if worth doing much bigger phase 3 trial.  Studies have shown that there are few reliable surrogates.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40</a:t>
            </a:fld>
            <a:endParaRPr lang="en-US"/>
          </a:p>
        </p:txBody>
      </p:sp>
    </p:spTree>
    <p:extLst>
      <p:ext uri="{BB962C8B-B14F-4D97-AF65-F5344CB8AC3E}">
        <p14:creationId xmlns:p14="http://schemas.microsoft.com/office/powerpoint/2010/main" val="1162334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Relative Risk Reduction vs. Absolute Risk Reduction</a:t>
            </a:r>
          </a:p>
          <a:p>
            <a:r>
              <a:rPr lang="en-US" sz="1200" kern="1200" dirty="0" smtClean="0">
                <a:solidFill>
                  <a:schemeClr val="tx1"/>
                </a:solidFill>
                <a:effectLst/>
                <a:latin typeface="+mn-lt"/>
                <a:ea typeface="+mn-ea"/>
                <a:cs typeface="+mn-cs"/>
              </a:rPr>
              <a:t>"Be skeptical!  If huge relative risk reduction, really question study"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News loves to report RRR because it sounds so much more impressive</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41</a:t>
            </a:fld>
            <a:endParaRPr lang="en-US"/>
          </a:p>
        </p:txBody>
      </p:sp>
    </p:spTree>
    <p:extLst>
      <p:ext uri="{BB962C8B-B14F-4D97-AF65-F5344CB8AC3E}">
        <p14:creationId xmlns:p14="http://schemas.microsoft.com/office/powerpoint/2010/main" val="337625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 you can only remember one number you would want ARR.  You’ll be surprised how often they won’t actually give it to you!</a:t>
            </a:r>
          </a:p>
          <a:p>
            <a:endParaRPr lang="en-US" dirty="0" smtClean="0"/>
          </a:p>
          <a:p>
            <a:r>
              <a:rPr lang="en-US" dirty="0" smtClean="0"/>
              <a:t>NNT &lt;</a:t>
            </a:r>
            <a:r>
              <a:rPr lang="en-US" baseline="0" dirty="0" smtClean="0"/>
              <a:t> 100 usually means intervention is worth doing</a:t>
            </a:r>
          </a:p>
          <a:p>
            <a:endParaRPr lang="en-US" baseline="0" dirty="0" smtClean="0"/>
          </a:p>
          <a:p>
            <a:r>
              <a:rPr lang="en-US" baseline="0" dirty="0" smtClean="0"/>
              <a:t>Lots of examples of health policy workers / MPHs, clinicians, and patients being fooled by ARR vs. RRR (more likely to value high RRR because it sounds good).</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people do not specify whether they are talking about RRR or ARR—for instance, “Drug X was 30% effective in reducing the risk of death” or “The efficacy of the vaccine was 92%”—they are almost invariably talking about RRR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complementary success of angiotensin-converting enzyme (ACE) inhibitors, antiplatelet agents, lipid-lowering agents, and β-blockers in reducing cardiac events in patients with myocardial infarction (MI) illustrates this multiplicity of disease mechanisms. Predictably, each agent offers only a modest magnitude of risk reduction (from 20% to 33%).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Very large effects are implausible because multiple mechanisms underlie most diseases, and therapies typically address only 1 or 2 of those mechanisms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42</a:t>
            </a:fld>
            <a:endParaRPr lang="en-US"/>
          </a:p>
        </p:txBody>
      </p:sp>
    </p:spTree>
    <p:extLst>
      <p:ext uri="{BB962C8B-B14F-4D97-AF65-F5344CB8AC3E}">
        <p14:creationId xmlns:p14="http://schemas.microsoft.com/office/powerpoint/2010/main" val="1853164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43</a:t>
            </a:fld>
            <a:endParaRPr lang="en-US"/>
          </a:p>
        </p:txBody>
      </p:sp>
    </p:spTree>
    <p:extLst>
      <p:ext uri="{BB962C8B-B14F-4D97-AF65-F5344CB8AC3E}">
        <p14:creationId xmlns:p14="http://schemas.microsoft.com/office/powerpoint/2010/main" val="2864154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pPr marL="0" indent="0">
              <a:buFont typeface="Arial" panose="020B0604020202020204" pitchFamily="34" charset="0"/>
              <a:buNone/>
            </a:pPr>
            <a:r>
              <a:rPr lang="en-US" sz="1200" b="1" dirty="0" smtClean="0">
                <a:solidFill>
                  <a:schemeClr val="tx2"/>
                </a:solidFill>
                <a:latin typeface="Calibri" panose="020F0502020204030204" pitchFamily="34" charset="0"/>
                <a:cs typeface="Calibri" panose="020F0502020204030204" pitchFamily="34" charset="0"/>
              </a:rPr>
              <a:t>External Validity =</a:t>
            </a:r>
            <a:r>
              <a:rPr lang="en-US" sz="1200" b="1" baseline="0" dirty="0" smtClean="0">
                <a:solidFill>
                  <a:schemeClr val="tx2"/>
                </a:solidFill>
                <a:latin typeface="Calibri" panose="020F0502020204030204" pitchFamily="34" charset="0"/>
                <a:cs typeface="Calibri" panose="020F0502020204030204" pitchFamily="34" charset="0"/>
              </a:rPr>
              <a:t> Generalizability</a:t>
            </a:r>
            <a:endParaRPr lang="en-US" sz="1200" b="1" dirty="0" smtClean="0">
              <a:solidFill>
                <a:schemeClr val="tx2"/>
              </a:solidFill>
              <a:latin typeface="Calibri" panose="020F0502020204030204" pitchFamily="34" charset="0"/>
              <a:cs typeface="Calibri" panose="020F0502020204030204" pitchFamily="34" charset="0"/>
            </a:endParaRPr>
          </a:p>
          <a:p>
            <a:endParaRPr lang="en-US" dirty="0" smtClean="0"/>
          </a:p>
          <a:p>
            <a:r>
              <a:rPr lang="en-US" dirty="0" smtClean="0"/>
              <a:t>May include patients who are much more complex/sick than yours, or at</a:t>
            </a:r>
            <a:r>
              <a:rPr lang="en-US" baseline="0" dirty="0" smtClean="0"/>
              <a:t> much lower risk!</a:t>
            </a:r>
          </a:p>
          <a:p>
            <a:endParaRPr lang="en-US" baseline="0" dirty="0" smtClean="0"/>
          </a:p>
          <a:p>
            <a:r>
              <a:rPr lang="en-US" sz="1200" b="1" kern="1200" dirty="0" smtClean="0">
                <a:solidFill>
                  <a:schemeClr val="tx1"/>
                </a:solidFill>
                <a:effectLst/>
                <a:latin typeface="+mn-lt"/>
                <a:ea typeface="+mn-ea"/>
                <a:cs typeface="+mn-cs"/>
              </a:rPr>
              <a:t>Beware Small Treatment Effects and Extrapolation to Very Low-Risk Patients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Pharmaceutical</a:t>
            </a:r>
            <a:r>
              <a:rPr lang="en-US" sz="1200" kern="1200" baseline="0" dirty="0" smtClean="0">
                <a:solidFill>
                  <a:schemeClr val="tx1"/>
                </a:solidFill>
                <a:effectLst/>
                <a:latin typeface="+mn-lt"/>
                <a:ea typeface="+mn-ea"/>
                <a:cs typeface="+mn-cs"/>
              </a:rPr>
              <a:t> companies will often conduct very large RCTs to be able to exclude chance as an explanation for small treatment effects.  Results are consistent with small treatment effects when either the point estimate is very close to no effect, e.g. ARR close to 0</a:t>
            </a:r>
            <a:endParaRPr lang="en-US" sz="1200" kern="1200" dirty="0" smtClean="0">
              <a:solidFill>
                <a:schemeClr val="tx1"/>
              </a:solidFill>
              <a:effectLst/>
              <a:latin typeface="+mn-lt"/>
              <a:ea typeface="+mn-ea"/>
              <a:cs typeface="+mn-cs"/>
            </a:endParaRPr>
          </a:p>
          <a:p>
            <a:endParaRPr lang="en-US" baseline="0" dirty="0" smtClean="0"/>
          </a:p>
          <a:p>
            <a:r>
              <a:rPr lang="en-US" dirty="0" smtClean="0"/>
              <a:t>Trial protocols</a:t>
            </a:r>
            <a:r>
              <a:rPr lang="en-US" baseline="0" dirty="0" smtClean="0"/>
              <a:t> can sometimes prohibit certain non-trial treatments</a:t>
            </a:r>
          </a:p>
          <a:p>
            <a:endParaRPr lang="en-US" baseline="0" dirty="0" smtClean="0"/>
          </a:p>
          <a:p>
            <a:r>
              <a:rPr lang="en-US" baseline="0" dirty="0" smtClean="0"/>
              <a:t>Setting of the trial:  healthcare system, country, recruitment from primary vs. secondary vs. tertiary care, selection of participating centers and clinicians</a:t>
            </a:r>
          </a:p>
          <a:p>
            <a:endParaRPr lang="en-US" baseline="0" dirty="0" smtClean="0"/>
          </a:p>
          <a:p>
            <a:r>
              <a:rPr lang="en-US" baseline="0" dirty="0" smtClean="0"/>
              <a:t>Selection of patients:  inclusion and exclusion criteria, % of patients eligible for inclusion who are included in study</a:t>
            </a:r>
          </a:p>
          <a:p>
            <a:endParaRPr lang="en-US" baseline="0" dirty="0" smtClean="0"/>
          </a:p>
          <a:p>
            <a:r>
              <a:rPr lang="en-US" baseline="0" dirty="0" smtClean="0"/>
              <a:t>Characteristics of randomized patients:  baseline clinical characteristics, severity of disease, comorbidity</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approximately 20% of drugs that the US Food and Drug Administration (FDA) licenses are either withdrawn from the market or have major safety warnings added to the drug labels within 25 years of initial licensing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B19E23C-DD53-9841-B8DE-03FA1723C952}" type="slidenum">
              <a:rPr lang="en-US" smtClean="0"/>
              <a:pPr/>
              <a:t>44</a:t>
            </a:fld>
            <a:endParaRPr lang="en-US"/>
          </a:p>
        </p:txBody>
      </p:sp>
    </p:spTree>
    <p:extLst>
      <p:ext uri="{BB962C8B-B14F-4D97-AF65-F5344CB8AC3E}">
        <p14:creationId xmlns:p14="http://schemas.microsoft.com/office/powerpoint/2010/main" val="3000268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45</a:t>
            </a:fld>
            <a:endParaRPr lang="en-US"/>
          </a:p>
        </p:txBody>
      </p:sp>
    </p:spTree>
    <p:extLst>
      <p:ext uri="{BB962C8B-B14F-4D97-AF65-F5344CB8AC3E}">
        <p14:creationId xmlns:p14="http://schemas.microsoft.com/office/powerpoint/2010/main" val="2105580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Framingham</a:t>
            </a:r>
          </a:p>
          <a:p>
            <a:r>
              <a:rPr lang="en-US" dirty="0" smtClean="0"/>
              <a:t>55 male</a:t>
            </a:r>
          </a:p>
          <a:p>
            <a:r>
              <a:rPr lang="en-US" dirty="0" smtClean="0"/>
              <a:t>Non-smoker</a:t>
            </a:r>
          </a:p>
          <a:p>
            <a:r>
              <a:rPr lang="en-US" dirty="0" smtClean="0"/>
              <a:t>135/70</a:t>
            </a:r>
          </a:p>
          <a:p>
            <a:r>
              <a:rPr lang="en-US" dirty="0" smtClean="0"/>
              <a:t>HDL 44</a:t>
            </a:r>
          </a:p>
          <a:p>
            <a:r>
              <a:rPr lang="en-US" dirty="0" smtClean="0"/>
              <a:t>Total</a:t>
            </a:r>
            <a:r>
              <a:rPr lang="en-US" baseline="0" dirty="0" smtClean="0"/>
              <a:t> Cholesterol 194</a:t>
            </a:r>
          </a:p>
          <a:p>
            <a:endParaRPr lang="en-US" dirty="0" smtClean="0"/>
          </a:p>
        </p:txBody>
      </p:sp>
      <p:sp>
        <p:nvSpPr>
          <p:cNvPr id="4" name="Slide Number Placeholder 3"/>
          <p:cNvSpPr>
            <a:spLocks noGrp="1"/>
          </p:cNvSpPr>
          <p:nvPr>
            <p:ph type="sldNum" sz="quarter" idx="10"/>
          </p:nvPr>
        </p:nvSpPr>
        <p:spPr/>
        <p:txBody>
          <a:bodyPr/>
          <a:lstStyle/>
          <a:p>
            <a:fld id="{9B19E23C-DD53-9841-B8DE-03FA1723C952}" type="slidenum">
              <a:rPr lang="en-US" smtClean="0"/>
              <a:pPr/>
              <a:t>46</a:t>
            </a:fld>
            <a:endParaRPr lang="en-US"/>
          </a:p>
        </p:txBody>
      </p:sp>
    </p:spTree>
    <p:extLst>
      <p:ext uri="{BB962C8B-B14F-4D97-AF65-F5344CB8AC3E}">
        <p14:creationId xmlns:p14="http://schemas.microsoft.com/office/powerpoint/2010/main" val="2040897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What</a:t>
            </a:r>
            <a:r>
              <a:rPr lang="en-US" baseline="0" dirty="0" smtClean="0"/>
              <a:t> skills do you need?</a:t>
            </a:r>
          </a:p>
          <a:p>
            <a:r>
              <a:rPr lang="en-US" baseline="0" dirty="0" smtClean="0"/>
              <a:t>Find evidence more efficiency</a:t>
            </a:r>
          </a:p>
          <a:p>
            <a:r>
              <a:rPr lang="en-US" baseline="0" dirty="0" smtClean="0"/>
              <a:t>Appraise the quality of the evidence more effectively</a:t>
            </a:r>
          </a:p>
          <a:p>
            <a:r>
              <a:rPr lang="en-US" baseline="0" dirty="0" smtClean="0"/>
              <a:t>To use good quality evidence more systematically in patient care</a:t>
            </a:r>
          </a:p>
          <a:p>
            <a:r>
              <a:rPr lang="en-US" baseline="0" dirty="0" smtClean="0"/>
              <a:t>Use a healthy dose of skepticism</a:t>
            </a:r>
          </a:p>
        </p:txBody>
      </p:sp>
      <p:sp>
        <p:nvSpPr>
          <p:cNvPr id="4" name="Slide Number Placeholder 3"/>
          <p:cNvSpPr>
            <a:spLocks noGrp="1"/>
          </p:cNvSpPr>
          <p:nvPr>
            <p:ph type="sldNum" sz="quarter" idx="10"/>
          </p:nvPr>
        </p:nvSpPr>
        <p:spPr/>
        <p:txBody>
          <a:bodyPr/>
          <a:lstStyle/>
          <a:p>
            <a:fld id="{9B19E23C-DD53-9841-B8DE-03FA1723C952}" type="slidenum">
              <a:rPr lang="en-US" smtClean="0"/>
              <a:pPr/>
              <a:t>47</a:t>
            </a:fld>
            <a:endParaRPr lang="en-US"/>
          </a:p>
        </p:txBody>
      </p:sp>
    </p:spTree>
    <p:extLst>
      <p:ext uri="{BB962C8B-B14F-4D97-AF65-F5344CB8AC3E}">
        <p14:creationId xmlns:p14="http://schemas.microsoft.com/office/powerpoint/2010/main" val="3092645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EBM:  Individual clinical expertise + best external evidence + patient values and expectations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48</a:t>
            </a:fld>
            <a:endParaRPr lang="en-US"/>
          </a:p>
        </p:txBody>
      </p:sp>
    </p:spTree>
    <p:extLst>
      <p:ext uri="{BB962C8B-B14F-4D97-AF65-F5344CB8AC3E}">
        <p14:creationId xmlns:p14="http://schemas.microsoft.com/office/powerpoint/2010/main" val="2796383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49</a:t>
            </a:fld>
            <a:endParaRPr lang="en-US"/>
          </a:p>
        </p:txBody>
      </p:sp>
    </p:spTree>
    <p:extLst>
      <p:ext uri="{BB962C8B-B14F-4D97-AF65-F5344CB8AC3E}">
        <p14:creationId xmlns:p14="http://schemas.microsoft.com/office/powerpoint/2010/main" val="183309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Goal with</a:t>
            </a:r>
            <a:r>
              <a:rPr lang="en-US" sz="1200" kern="1200" baseline="0" dirty="0" smtClean="0">
                <a:solidFill>
                  <a:schemeClr val="tx1"/>
                </a:solidFill>
                <a:effectLst/>
                <a:latin typeface="+mn-lt"/>
                <a:ea typeface="+mn-ea"/>
                <a:cs typeface="+mn-cs"/>
              </a:rPr>
              <a:t> this session is to begin the transition away from thinking about research creation and evaluation as a separate field, and to start to bring it to clinical care and the bedside.  So question is how we take evidence that we see and apply it to our actual patients.  Or even better, when we are seeing patients, how do we ask questions, acquire the right evidence, appraise the evidence, and if appropriate, apply it to our patients?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½ have had the ASM session on clinical guidelines and appraised a study on CT screening for lung cancer.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5</a:t>
            </a:fld>
            <a:endParaRPr lang="en-US"/>
          </a:p>
        </p:txBody>
      </p:sp>
    </p:spTree>
    <p:extLst>
      <p:ext uri="{BB962C8B-B14F-4D97-AF65-F5344CB8AC3E}">
        <p14:creationId xmlns:p14="http://schemas.microsoft.com/office/powerpoint/2010/main" val="733709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9E23C-DD53-9841-B8DE-03FA1723C952}" type="slidenum">
              <a:rPr lang="en-US" smtClean="0"/>
              <a:pPr/>
              <a:t>50</a:t>
            </a:fld>
            <a:endParaRPr lang="en-US"/>
          </a:p>
        </p:txBody>
      </p:sp>
    </p:spTree>
    <p:extLst>
      <p:ext uri="{BB962C8B-B14F-4D97-AF65-F5344CB8AC3E}">
        <p14:creationId xmlns:p14="http://schemas.microsoft.com/office/powerpoint/2010/main" val="3650735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B19E23C-DD53-9841-B8DE-03FA1723C952}" type="slidenum">
              <a:rPr lang="en-US" smtClean="0"/>
              <a:pPr/>
              <a:t>51</a:t>
            </a:fld>
            <a:endParaRPr lang="en-US"/>
          </a:p>
        </p:txBody>
      </p:sp>
    </p:spTree>
    <p:extLst>
      <p:ext uri="{BB962C8B-B14F-4D97-AF65-F5344CB8AC3E}">
        <p14:creationId xmlns:p14="http://schemas.microsoft.com/office/powerpoint/2010/main" val="214569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a:t>
            </a:r>
            <a:r>
              <a:rPr lang="en-US" baseline="0" dirty="0" smtClean="0"/>
              <a:t> is the traditional EBM arc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Evidence-Based medicine was coined by Gordon </a:t>
            </a:r>
            <a:r>
              <a:rPr lang="en-US" sz="1200" kern="1200" dirty="0" err="1" smtClean="0">
                <a:solidFill>
                  <a:schemeClr val="tx1"/>
                </a:solidFill>
                <a:effectLst/>
                <a:latin typeface="+mn-lt"/>
                <a:ea typeface="+mn-ea"/>
                <a:cs typeface="+mn-cs"/>
              </a:rPr>
              <a:t>Guyatt</a:t>
            </a:r>
            <a:r>
              <a:rPr lang="en-US" sz="1200" kern="1200" dirty="0" smtClean="0">
                <a:solidFill>
                  <a:schemeClr val="tx1"/>
                </a:solidFill>
                <a:effectLst/>
                <a:latin typeface="+mn-lt"/>
                <a:ea typeface="+mn-ea"/>
                <a:cs typeface="+mn-cs"/>
              </a:rPr>
              <a:t>, a Canadian physician.  Initially wanted to call it Scientific Medicine but colleagues were upset at the thought that they weren't be scientific.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Had module on searching </a:t>
            </a:r>
            <a:r>
              <a:rPr lang="en-US" baseline="0" dirty="0" err="1" smtClean="0"/>
              <a:t>pubmed</a:t>
            </a:r>
            <a:r>
              <a:rPr lang="en-US" baseline="0" dirty="0" smtClean="0"/>
              <a:t> as first-years</a:t>
            </a:r>
          </a:p>
          <a:p>
            <a:r>
              <a:rPr lang="en-US" baseline="0" dirty="0" smtClean="0"/>
              <a:t>Will have session on Ask/Acquire in April as part of ASM</a:t>
            </a:r>
          </a:p>
          <a:p>
            <a:r>
              <a:rPr lang="en-US" baseline="0" dirty="0" smtClean="0"/>
              <a:t>Read definition of EBM to group, comes from BMJ article which we’ll discuss more </a:t>
            </a:r>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6</a:t>
            </a:fld>
            <a:endParaRPr lang="en-US"/>
          </a:p>
        </p:txBody>
      </p:sp>
    </p:spTree>
    <p:extLst>
      <p:ext uri="{BB962C8B-B14F-4D97-AF65-F5344CB8AC3E}">
        <p14:creationId xmlns:p14="http://schemas.microsoft.com/office/powerpoint/2010/main" val="292613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From its very inception, EBM was concerned</a:t>
            </a:r>
            <a:r>
              <a:rPr lang="en-US" baseline="0" dirty="0" smtClean="0"/>
              <a:t> about the fusion of evidence and clinical expertise to come up with treatment plans via shared-decision making with patients</a:t>
            </a:r>
          </a:p>
          <a:p>
            <a:endParaRPr lang="en-US" baseline="0" dirty="0" smtClean="0"/>
          </a:p>
          <a:p>
            <a:r>
              <a:rPr lang="en-US" sz="1200" b="1" kern="1200" dirty="0" err="1" smtClean="0">
                <a:solidFill>
                  <a:schemeClr val="tx1"/>
                </a:solidFill>
                <a:effectLst/>
                <a:latin typeface="+mn-lt"/>
                <a:ea typeface="+mn-ea"/>
                <a:cs typeface="+mn-cs"/>
              </a:rPr>
              <a:t>Epistemologic</a:t>
            </a:r>
            <a:r>
              <a:rPr lang="en-US" sz="1200" b="1" kern="1200" dirty="0" smtClean="0">
                <a:solidFill>
                  <a:schemeClr val="tx1"/>
                </a:solidFill>
                <a:effectLst/>
                <a:latin typeface="+mn-lt"/>
                <a:ea typeface="+mn-ea"/>
                <a:cs typeface="+mn-cs"/>
              </a:rPr>
              <a:t> Principles of Evidence-Based Medicine</a:t>
            </a:r>
            <a:endParaRPr lang="en-US" sz="1200" kern="1200" dirty="0" smtClean="0">
              <a:solidFill>
                <a:schemeClr val="tx1"/>
              </a:solidFill>
              <a:effectLst/>
              <a:latin typeface="+mn-lt"/>
              <a:ea typeface="+mn-ea"/>
              <a:cs typeface="+mn-cs"/>
            </a:endParaRPr>
          </a:p>
          <a:p>
            <a:pPr rtl="0" fontAlgn="ctr"/>
            <a:r>
              <a:rPr lang="en-US" sz="1200" b="0" i="0" kern="1200" dirty="0" smtClean="0">
                <a:solidFill>
                  <a:schemeClr val="tx1"/>
                </a:solidFill>
                <a:effectLst/>
                <a:latin typeface="+mn-lt"/>
                <a:ea typeface="+mn-ea"/>
                <a:cs typeface="+mn-cs"/>
              </a:rPr>
              <a:t>The pursuit of truth is best accomplished by examining the totality of evidence, rather than by selecting a limited sample of evidence, which is at risk of being unrepresentative and will certainly be less precise than the totality.</a:t>
            </a:r>
          </a:p>
          <a:p>
            <a:pPr rtl="0" fontAlgn="ctr"/>
            <a:r>
              <a:rPr lang="en-US" sz="1200" b="0" i="0" kern="1200" dirty="0" smtClean="0">
                <a:solidFill>
                  <a:schemeClr val="tx1"/>
                </a:solidFill>
                <a:effectLst/>
                <a:latin typeface="+mn-lt"/>
                <a:ea typeface="+mn-ea"/>
                <a:cs typeface="+mn-cs"/>
              </a:rPr>
              <a:t>Not all evidence is equal, and a set of principles can identify more vs less trustworthy evidence.</a:t>
            </a:r>
          </a:p>
          <a:p>
            <a:pPr rtl="0" fontAlgn="ctr"/>
            <a:r>
              <a:rPr lang="en-US" sz="1200" b="0" i="0" kern="1200" dirty="0" smtClean="0">
                <a:solidFill>
                  <a:schemeClr val="tx1"/>
                </a:solidFill>
                <a:effectLst/>
                <a:latin typeface="+mn-lt"/>
                <a:ea typeface="+mn-ea"/>
                <a:cs typeface="+mn-cs"/>
              </a:rPr>
              <a:t>Evidence is necessary but not sufficient. Clinical decision making requires the application of values and preferences.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7</a:t>
            </a:fld>
            <a:endParaRPr lang="en-US"/>
          </a:p>
        </p:txBody>
      </p:sp>
    </p:spTree>
    <p:extLst>
      <p:ext uri="{BB962C8B-B14F-4D97-AF65-F5344CB8AC3E}">
        <p14:creationId xmlns:p14="http://schemas.microsoft.com/office/powerpoint/2010/main" val="189114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rtl="0" fontAlgn="ctr"/>
            <a:r>
              <a:rPr lang="en-US" sz="1200" kern="1200" dirty="0" smtClean="0">
                <a:solidFill>
                  <a:schemeClr val="tx1"/>
                </a:solidFill>
                <a:effectLst/>
                <a:latin typeface="+mn-lt"/>
                <a:ea typeface="+mn-ea"/>
                <a:cs typeface="+mn-cs"/>
              </a:rPr>
              <a:t>EBM involves 3 fundamental principles:</a:t>
            </a:r>
          </a:p>
          <a:p>
            <a:pPr lvl="1" rtl="0" fontAlgn="ctr"/>
            <a:r>
              <a:rPr lang="en-US" sz="1200" kern="1200" dirty="0" smtClean="0">
                <a:solidFill>
                  <a:schemeClr val="tx1"/>
                </a:solidFill>
                <a:effectLst/>
                <a:latin typeface="+mn-lt"/>
                <a:ea typeface="+mn-ea"/>
                <a:cs typeface="+mn-cs"/>
              </a:rPr>
              <a:t>First, optimal clinical decision making requires awareness of the best available evidence, which ideally will come from systematic summaries of that evidence. </a:t>
            </a:r>
          </a:p>
          <a:p>
            <a:pPr lvl="1" rtl="0" fontAlgn="ctr"/>
            <a:r>
              <a:rPr lang="en-US" sz="1200" kern="1200" dirty="0" smtClean="0">
                <a:solidFill>
                  <a:schemeClr val="tx1"/>
                </a:solidFill>
                <a:effectLst/>
                <a:latin typeface="+mn-lt"/>
                <a:ea typeface="+mn-ea"/>
                <a:cs typeface="+mn-cs"/>
              </a:rPr>
              <a:t>Second, EBM provides guidance to decide whether evidence is more or less trustworthy—that is, how confident can we be of the properties of diagnostic tests, of our patients' prognosis or of the impact of our therapeutic options? </a:t>
            </a:r>
          </a:p>
          <a:p>
            <a:pPr lvl="1" rtl="0" fontAlgn="ctr"/>
            <a:r>
              <a:rPr lang="en-US" sz="1200" kern="1200" dirty="0" smtClean="0">
                <a:solidFill>
                  <a:schemeClr val="tx1"/>
                </a:solidFill>
                <a:effectLst/>
                <a:latin typeface="+mn-lt"/>
                <a:ea typeface="+mn-ea"/>
                <a:cs typeface="+mn-cs"/>
              </a:rPr>
              <a:t>Third, evidence alone is never sufficient to make a clinical decision. Decision makers must always trade off the benefits and </a:t>
            </a:r>
            <a:r>
              <a:rPr lang="en-US" sz="1200" i="1" kern="1200" dirty="0" smtClean="0">
                <a:solidFill>
                  <a:schemeClr val="tx1"/>
                </a:solidFill>
                <a:effectLst/>
                <a:latin typeface="+mn-lt"/>
                <a:ea typeface="+mn-ea"/>
                <a:cs typeface="+mn-cs"/>
              </a:rPr>
              <a:t>risks</a:t>
            </a:r>
            <a:r>
              <a:rPr lang="en-US" sz="1200" kern="1200" dirty="0" smtClean="0">
                <a:solidFill>
                  <a:schemeClr val="tx1"/>
                </a:solidFill>
                <a:effectLst/>
                <a:latin typeface="+mn-lt"/>
                <a:ea typeface="+mn-ea"/>
                <a:cs typeface="+mn-cs"/>
              </a:rPr>
              <a:t>, and costs associated with alternative management strategies and, in doing so, consider their patients' unique predicament and </a:t>
            </a:r>
            <a:r>
              <a:rPr lang="en-US" sz="1200" i="1" kern="1200" dirty="0" smtClean="0">
                <a:solidFill>
                  <a:schemeClr val="tx1"/>
                </a:solidFill>
                <a:effectLst/>
                <a:latin typeface="+mn-lt"/>
                <a:ea typeface="+mn-ea"/>
                <a:cs typeface="+mn-cs"/>
              </a:rPr>
              <a:t>values and preferences</a:t>
            </a:r>
            <a:r>
              <a:rPr lang="en-US" sz="1200" kern="1200" dirty="0" smtClean="0">
                <a:solidFill>
                  <a:schemeClr val="tx1"/>
                </a:solidFill>
                <a:effectLst/>
                <a:latin typeface="+mn-lt"/>
                <a:ea typeface="+mn-ea"/>
                <a:cs typeface="+mn-cs"/>
              </a:rPr>
              <a:t>.</a:t>
            </a:r>
          </a:p>
          <a:p>
            <a:endParaRPr lang="en-US" dirty="0" smtClean="0"/>
          </a:p>
        </p:txBody>
      </p:sp>
      <p:sp>
        <p:nvSpPr>
          <p:cNvPr id="4" name="Slide Number Placeholder 3"/>
          <p:cNvSpPr>
            <a:spLocks noGrp="1"/>
          </p:cNvSpPr>
          <p:nvPr>
            <p:ph type="sldNum" sz="quarter" idx="10"/>
          </p:nvPr>
        </p:nvSpPr>
        <p:spPr/>
        <p:txBody>
          <a:bodyPr/>
          <a:lstStyle/>
          <a:p>
            <a:fld id="{9B19E23C-DD53-9841-B8DE-03FA1723C952}" type="slidenum">
              <a:rPr lang="en-US" smtClean="0"/>
              <a:pPr/>
              <a:t>8</a:t>
            </a:fld>
            <a:endParaRPr lang="en-US"/>
          </a:p>
        </p:txBody>
      </p:sp>
    </p:spTree>
    <p:extLst>
      <p:ext uri="{BB962C8B-B14F-4D97-AF65-F5344CB8AC3E}">
        <p14:creationId xmlns:p14="http://schemas.microsoft.com/office/powerpoint/2010/main" val="119114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hearing a</a:t>
            </a:r>
            <a:r>
              <a:rPr lang="en-US" sz="1200" kern="1200" baseline="0" dirty="0" smtClean="0">
                <a:solidFill>
                  <a:schemeClr val="tx1"/>
                </a:solidFill>
                <a:effectLst/>
                <a:latin typeface="+mn-lt"/>
                <a:ea typeface="+mn-ea"/>
                <a:cs typeface="+mn-cs"/>
              </a:rPr>
              <a:t> talk about EBM as a student and thinking that this was irrelevant.]</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basis of good clinical decision-making is integrating evidence-based medicine with clinical expertise and the patient's values and preferences</a:t>
            </a:r>
          </a:p>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9</a:t>
            </a:fld>
            <a:endParaRPr lang="en-US"/>
          </a:p>
        </p:txBody>
      </p:sp>
    </p:spTree>
    <p:extLst>
      <p:ext uri="{BB962C8B-B14F-4D97-AF65-F5344CB8AC3E}">
        <p14:creationId xmlns:p14="http://schemas.microsoft.com/office/powerpoint/2010/main" val="1164221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408438"/>
            <a:ext cx="5776975" cy="1609889"/>
          </a:xfrm>
        </p:spPr>
        <p:txBody>
          <a:bodyPr anchor="t">
            <a:normAutofit/>
          </a:bodyPr>
          <a:lstStyle>
            <a:lvl1pPr algn="l">
              <a:lnSpc>
                <a:spcPct val="100000"/>
              </a:lnSpc>
              <a:defRPr sz="4500" b="1" baseline="0">
                <a:solidFill>
                  <a:schemeClr val="tx2"/>
                </a:solidFill>
                <a:latin typeface="Calibri" panose="020F0502020204030204" pitchFamily="34" charset="0"/>
                <a:cs typeface="Times New Roman"/>
              </a:defRPr>
            </a:lvl1pPr>
          </a:lstStyle>
          <a:p>
            <a:r>
              <a:rPr lang="en-US" dirty="0" smtClean="0"/>
              <a:t>Title of Presentation </a:t>
            </a:r>
            <a:endParaRPr lang="en-US" dirty="0"/>
          </a:p>
        </p:txBody>
      </p:sp>
      <p:sp>
        <p:nvSpPr>
          <p:cNvPr id="6" name="TextBox 5"/>
          <p:cNvSpPr txBox="1"/>
          <p:nvPr userDrawn="1"/>
        </p:nvSpPr>
        <p:spPr>
          <a:xfrm>
            <a:off x="2811589" y="571234"/>
            <a:ext cx="4884607" cy="1077218"/>
          </a:xfrm>
          <a:prstGeom prst="rect">
            <a:avLst/>
          </a:prstGeom>
          <a:noFill/>
        </p:spPr>
        <p:txBody>
          <a:bodyPr wrap="square" rtlCol="0">
            <a:spAutoFit/>
          </a:bodyPr>
          <a:lstStyle/>
          <a:p>
            <a:r>
              <a:rPr lang="en-US" sz="3200" dirty="0" smtClean="0">
                <a:solidFill>
                  <a:schemeClr val="tx2"/>
                </a:solidFill>
                <a:latin typeface="Calibri" panose="020F0502020204030204" pitchFamily="34" charset="0"/>
              </a:rPr>
              <a:t>InFocus Week 3: </a:t>
            </a:r>
          </a:p>
          <a:p>
            <a:r>
              <a:rPr lang="en-US" sz="3200" dirty="0" smtClean="0">
                <a:solidFill>
                  <a:schemeClr val="tx2"/>
                </a:solidFill>
                <a:latin typeface="Calibri" panose="020F0502020204030204" pitchFamily="34" charset="0"/>
              </a:rPr>
              <a:t>October</a:t>
            </a:r>
            <a:r>
              <a:rPr lang="en-US" sz="3200" baseline="0" dirty="0" smtClean="0">
                <a:solidFill>
                  <a:schemeClr val="tx2"/>
                </a:solidFill>
                <a:latin typeface="Calibri" panose="020F0502020204030204" pitchFamily="34" charset="0"/>
              </a:rPr>
              <a:t> 24</a:t>
            </a:r>
            <a:r>
              <a:rPr lang="en-US" sz="3200" dirty="0" smtClean="0">
                <a:solidFill>
                  <a:schemeClr val="tx2"/>
                </a:solidFill>
                <a:latin typeface="Calibri" panose="020F0502020204030204" pitchFamily="34" charset="0"/>
              </a:rPr>
              <a:t>-28, 2016</a:t>
            </a:r>
            <a:endParaRPr lang="en-US" sz="3200" dirty="0">
              <a:solidFill>
                <a:schemeClr val="tx2"/>
              </a:solidFill>
              <a:latin typeface="Calibri" panose="020F0502020204030204" pitchFamily="34" charset="0"/>
            </a:endParaRPr>
          </a:p>
        </p:txBody>
      </p:sp>
      <p:pic>
        <p:nvPicPr>
          <p:cNvPr id="4" name="Picture 3"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5594" y="5030377"/>
            <a:ext cx="1268643" cy="1510639"/>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7907" y="515007"/>
            <a:ext cx="2130810" cy="130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alpha val="83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lvl1pPr algn="l">
              <a:defRPr sz="4000">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00000"/>
              </a:lnSpc>
              <a:buSzPct val="100000"/>
              <a:buFont typeface="+mj-lt"/>
              <a:buAutoNum type="arabicPeriod"/>
              <a:defRPr sz="3200" b="0">
                <a:solidFill>
                  <a:schemeClr val="bg1"/>
                </a:solidFill>
                <a:latin typeface="Calibri" panose="020F0502020204030204" pitchFamily="34" charset="0"/>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pic>
        <p:nvPicPr>
          <p:cNvPr id="11" name="Picture 2" descr="C:\Users\saccom01\Desktop\InFOCUS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0147" y="5612235"/>
            <a:ext cx="1446653" cy="854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684143"/>
            <a:ext cx="7772400" cy="2700106"/>
          </a:xfrm>
        </p:spPr>
        <p:txBody>
          <a:bodyPr anchor="t">
            <a:noAutofit/>
          </a:bodyPr>
          <a:lstStyle>
            <a:lvl1pPr algn="l">
              <a:lnSpc>
                <a:spcPct val="100000"/>
              </a:lnSpc>
              <a:defRPr sz="4500" b="1" cap="none">
                <a:solidFill>
                  <a:schemeClr val="bg1"/>
                </a:solidFill>
                <a:latin typeface="Calibri" panose="020F0502020204030204" pitchFamily="34" charset="0"/>
              </a:defRPr>
            </a:lvl1pPr>
          </a:lstStyle>
          <a:p>
            <a:r>
              <a:rPr lang="en-US" dirty="0" smtClean="0"/>
              <a:t>Click to edit master title style</a:t>
            </a:r>
            <a:endParaRPr lang="en-US" dirty="0"/>
          </a:p>
        </p:txBody>
      </p:sp>
      <p:pic>
        <p:nvPicPr>
          <p:cNvPr id="6" name="Picture 2" descr="C:\Users\saccom01\Desktop\InFOCUS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0147" y="5612235"/>
            <a:ext cx="1446653" cy="854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alpha val="83000"/>
          </a:schemeClr>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7200" y="1739781"/>
            <a:ext cx="8229600" cy="4197252"/>
          </a:xfrm>
        </p:spPr>
        <p:txBody>
          <a:bodyPr anchor="t">
            <a:normAutofit/>
          </a:bodyPr>
          <a:lstStyle>
            <a:lvl1pPr marL="0" indent="0">
              <a:lnSpc>
                <a:spcPct val="100000"/>
              </a:lnSpc>
              <a:buNone/>
              <a:defRPr sz="3200" b="1">
                <a:solidFill>
                  <a:schemeClr val="bg1"/>
                </a:solidFill>
                <a:latin typeface="Calibri" panose="020F0502020204030204" pitchFamily="34" charset="0"/>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5"/>
          <p:cNvSpPr>
            <a:spLocks noGrp="1"/>
          </p:cNvSpPr>
          <p:nvPr>
            <p:ph type="title"/>
          </p:nvPr>
        </p:nvSpPr>
        <p:spPr>
          <a:xfrm>
            <a:off x="457200" y="436096"/>
            <a:ext cx="8229600" cy="625171"/>
          </a:xfrm>
        </p:spPr>
        <p:txBody>
          <a:bodyPr>
            <a:noAutofit/>
          </a:bodyPr>
          <a:lstStyle>
            <a:lvl1pPr algn="l">
              <a:defRPr sz="4000">
                <a:solidFill>
                  <a:srgbClr val="FFFFFF"/>
                </a:solidFill>
                <a:latin typeface="Calibri" panose="020F0502020204030204" pitchFamily="34" charset="0"/>
              </a:defRPr>
            </a:lvl1pPr>
          </a:lstStyle>
          <a:p>
            <a:r>
              <a:rPr lang="en-US" dirty="0" smtClean="0"/>
              <a:t>Click to edit Master title style</a:t>
            </a:r>
            <a:endParaRPr lang="en-US" dirty="0"/>
          </a:p>
        </p:txBody>
      </p:sp>
      <p:pic>
        <p:nvPicPr>
          <p:cNvPr id="8" name="Picture 2" descr="C:\Users\saccom01\Desktop\InFOCUS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0147" y="5612235"/>
            <a:ext cx="1446653" cy="85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817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ct val="100000"/>
              </a:lnSpc>
              <a:buNone/>
              <a:defRPr sz="3200" b="1">
                <a:solidFill>
                  <a:srgbClr val="666666"/>
                </a:solidFill>
                <a:latin typeface="Calibri" panose="020F0502020204030204" pitchFamily="34" charset="0"/>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23598" y="5603846"/>
            <a:ext cx="1499729" cy="9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normAutofit/>
          </a:bodyPr>
          <a:lstStyle>
            <a:lvl1pPr>
              <a:lnSpc>
                <a:spcPct val="100000"/>
              </a:lnSpc>
              <a:defRPr sz="2800" b="1">
                <a:solidFill>
                  <a:schemeClr val="accent5">
                    <a:lumMod val="50000"/>
                  </a:schemeClr>
                </a:solidFill>
                <a:latin typeface="Calibri" panose="020F0502020204030204" pitchFamily="34" charset="0"/>
              </a:defRPr>
            </a:lvl1pPr>
            <a:lvl2pPr>
              <a:lnSpc>
                <a:spcPct val="100000"/>
              </a:lnSpc>
              <a:defRPr sz="2800" b="1">
                <a:solidFill>
                  <a:schemeClr val="accent5">
                    <a:lumMod val="50000"/>
                  </a:schemeClr>
                </a:solidFill>
                <a:latin typeface="Calibri" panose="020F0502020204030204" pitchFamily="34" charset="0"/>
              </a:defRPr>
            </a:lvl2pPr>
            <a:lvl3pPr>
              <a:lnSpc>
                <a:spcPct val="100000"/>
              </a:lnSpc>
              <a:defRPr sz="2800" b="1">
                <a:solidFill>
                  <a:schemeClr val="accent5">
                    <a:lumMod val="50000"/>
                  </a:schemeClr>
                </a:solidFill>
                <a:latin typeface="Calibri" panose="020F0502020204030204" pitchFamily="34" charset="0"/>
              </a:defRPr>
            </a:lvl3pPr>
            <a:lvl4pPr>
              <a:lnSpc>
                <a:spcPct val="100000"/>
              </a:lnSpc>
              <a:defRPr sz="2800" b="1">
                <a:solidFill>
                  <a:schemeClr val="accent5">
                    <a:lumMod val="50000"/>
                  </a:schemeClr>
                </a:solidFill>
                <a:latin typeface="Calibri" panose="020F0502020204030204" pitchFamily="34" charset="0"/>
                <a:cs typeface="Arial"/>
              </a:defRPr>
            </a:lvl4pPr>
            <a:lvl5pPr>
              <a:lnSpc>
                <a:spcPct val="100000"/>
              </a:lnSpc>
              <a:defRPr sz="2800" b="1">
                <a:solidFill>
                  <a:schemeClr val="accent5">
                    <a:lumMod val="50000"/>
                  </a:schemeClr>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23598" y="5603846"/>
            <a:ext cx="1499729" cy="9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4DBD8D-215A-4BD3-9969-19BA1C5A1192}" type="slidenum">
              <a:rPr lang="en-US" smtClean="0"/>
              <a:t>‹#›</a:t>
            </a:fld>
            <a:endParaRPr lang="en-US"/>
          </a:p>
        </p:txBody>
      </p:sp>
    </p:spTree>
    <p:extLst>
      <p:ext uri="{BB962C8B-B14F-4D97-AF65-F5344CB8AC3E}">
        <p14:creationId xmlns:p14="http://schemas.microsoft.com/office/powerpoint/2010/main" val="161287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8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ptback-02.jpg"/>
          <p:cNvPicPr>
            <a:picLocks noChangeAspect="1"/>
          </p:cNvPicPr>
          <p:nvPr userDrawn="1"/>
        </p:nvPicPr>
        <p:blipFill>
          <a:blip r:embed="rId9"/>
          <a:stretch>
            <a:fillRect/>
          </a:stretch>
        </p:blipFill>
        <p:spPr>
          <a:xfrm>
            <a:off x="-4572" y="6721475"/>
            <a:ext cx="9153144"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4" r:id="rId4"/>
    <p:sldLayoutId id="2147483711" r:id="rId5"/>
    <p:sldLayoutId id="2147483707" r:id="rId6"/>
    <p:sldLayoutId id="2147483715" r:id="rId7"/>
  </p:sldLayoutIdLst>
  <p:timing>
    <p:tnLst>
      <p:par>
        <p:cTn id="1" dur="indefinite" restart="never" nodeType="tmRoot"/>
      </p:par>
    </p:tnLst>
  </p:timing>
  <p:hf sldNum="0" hdr="0" dt="0"/>
  <p:txStyles>
    <p:titleStyle>
      <a:lvl1pPr algn="l" defTabSz="457200" rtl="0" eaLnBrk="1" latinLnBrk="0" hangingPunct="1">
        <a:spcBef>
          <a:spcPct val="0"/>
        </a:spcBef>
        <a:buNone/>
        <a:defRPr sz="4000" b="1" kern="1200">
          <a:solidFill>
            <a:schemeClr val="tx2"/>
          </a:solidFill>
          <a:latin typeface="Calibri" panose="020F0502020204030204" pitchFamily="34" charset="0"/>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2800" kern="1200">
          <a:solidFill>
            <a:schemeClr val="tx2"/>
          </a:solidFill>
          <a:latin typeface="Calibri" panose="020F0502020204030204" pitchFamily="34" charset="0"/>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Calibri" panose="020F0502020204030204" pitchFamily="34" charset="0"/>
          <a:ea typeface="+mn-ea"/>
          <a:cs typeface="Arial"/>
        </a:defRPr>
      </a:lvl2pPr>
      <a:lvl3pPr marL="1143000" indent="-228600" algn="l" defTabSz="457200" rtl="0" eaLnBrk="1" latinLnBrk="0" hangingPunct="1">
        <a:spcBef>
          <a:spcPct val="20000"/>
        </a:spcBef>
        <a:buFont typeface="Arial"/>
        <a:buChar char="•"/>
        <a:defRPr sz="2800" kern="1200">
          <a:solidFill>
            <a:schemeClr val="tx2"/>
          </a:solidFill>
          <a:latin typeface="Calibri" panose="020F0502020204030204" pitchFamily="34" charset="0"/>
          <a:ea typeface="+mn-ea"/>
          <a:cs typeface="Arial"/>
        </a:defRPr>
      </a:lvl3pPr>
      <a:lvl4pPr marL="1600200" indent="-228600" algn="l" defTabSz="457200" rtl="0" eaLnBrk="1" latinLnBrk="0" hangingPunct="1">
        <a:spcBef>
          <a:spcPct val="20000"/>
        </a:spcBef>
        <a:buFont typeface="Arial"/>
        <a:buChar char="–"/>
        <a:defRPr sz="2800" kern="1200">
          <a:solidFill>
            <a:schemeClr val="tx2"/>
          </a:solidFill>
          <a:latin typeface="Calibri" panose="020F0502020204030204" pitchFamily="34" charset="0"/>
          <a:ea typeface="+mn-ea"/>
          <a:cs typeface="Arial"/>
        </a:defRPr>
      </a:lvl4pPr>
      <a:lvl5pPr marL="2057400" indent="-228600" algn="l" defTabSz="457200" rtl="0" eaLnBrk="1" latinLnBrk="0" hangingPunct="1">
        <a:spcBef>
          <a:spcPct val="20000"/>
        </a:spcBef>
        <a:buFont typeface="Arial"/>
        <a:buChar char="»"/>
        <a:defRPr sz="2800" kern="1200">
          <a:solidFill>
            <a:schemeClr val="tx2"/>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slide" Target="slide1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statindecisionaid.mayoclinic.org/index.php/statin/index"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2408438"/>
            <a:ext cx="6422367" cy="1609889"/>
          </a:xfrm>
        </p:spPr>
        <p:txBody>
          <a:bodyPr>
            <a:normAutofit fontScale="90000"/>
          </a:bodyPr>
          <a:lstStyle/>
          <a:p>
            <a:pPr algn="ctr"/>
            <a:r>
              <a:rPr lang="en-US" sz="5100" dirty="0" smtClean="0"/>
              <a:t>Introduction to </a:t>
            </a:r>
            <a:br>
              <a:rPr lang="en-US" sz="5100" dirty="0" smtClean="0"/>
            </a:br>
            <a:r>
              <a:rPr lang="en-US" sz="5100" dirty="0" smtClean="0"/>
              <a:t>Evidence-Based Medicine</a:t>
            </a:r>
            <a:r>
              <a:rPr lang="en-US" dirty="0" smtClean="0"/>
              <a:t/>
            </a:r>
            <a:br>
              <a:rPr lang="en-US" dirty="0" smtClean="0"/>
            </a:br>
            <a:r>
              <a:rPr lang="en-US" dirty="0" smtClean="0"/>
              <a:t/>
            </a:r>
            <a:br>
              <a:rPr lang="en-US" dirty="0" smtClean="0"/>
            </a:br>
            <a:r>
              <a:rPr lang="en-US" dirty="0" smtClean="0"/>
              <a:t/>
            </a:r>
            <a:br>
              <a:rPr lang="en-US" dirty="0" smtClean="0"/>
            </a:br>
            <a:r>
              <a:rPr lang="en-US" sz="4400" b="0" dirty="0" smtClean="0"/>
              <a:t/>
            </a:r>
            <a:br>
              <a:rPr lang="en-US" sz="4400" b="0" dirty="0" smtClean="0"/>
            </a:br>
            <a:endParaRPr lang="en-US" dirty="0"/>
          </a:p>
        </p:txBody>
      </p:sp>
      <p:sp>
        <p:nvSpPr>
          <p:cNvPr id="3" name="TextBox 2"/>
          <p:cNvSpPr txBox="1"/>
          <p:nvPr/>
        </p:nvSpPr>
        <p:spPr>
          <a:xfrm>
            <a:off x="265043" y="5406887"/>
            <a:ext cx="4147931" cy="523220"/>
          </a:xfrm>
          <a:prstGeom prst="rect">
            <a:avLst/>
          </a:prstGeom>
          <a:noFill/>
        </p:spPr>
        <p:txBody>
          <a:bodyPr wrap="square" rtlCol="0">
            <a:spAutoFit/>
          </a:bodyPr>
          <a:lstStyle/>
          <a:p>
            <a:r>
              <a:rPr lang="en-US" sz="2800" b="1" dirty="0">
                <a:solidFill>
                  <a:schemeClr val="accent3"/>
                </a:solidFill>
                <a:latin typeface="Calibri" panose="020F0502020204030204" pitchFamily="34" charset="0"/>
                <a:cs typeface="Calibri" panose="020F0502020204030204" pitchFamily="34" charset="0"/>
              </a:rPr>
              <a:t>Andy Coyle, MD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1136" y="140685"/>
            <a:ext cx="8161727" cy="6576630"/>
          </a:xfrm>
          <a:prstGeom prst="rect">
            <a:avLst/>
          </a:prstGeom>
        </p:spPr>
      </p:pic>
      <p:sp>
        <p:nvSpPr>
          <p:cNvPr id="7" name="Rectangle 6"/>
          <p:cNvSpPr/>
          <p:nvPr/>
        </p:nvSpPr>
        <p:spPr>
          <a:xfrm>
            <a:off x="7928975" y="325677"/>
            <a:ext cx="814192" cy="6391638"/>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0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7808" y="110200"/>
            <a:ext cx="8108383" cy="6637595"/>
          </a:xfrm>
          <a:prstGeom prst="rect">
            <a:avLst/>
          </a:prstGeom>
        </p:spPr>
      </p:pic>
      <p:sp>
        <p:nvSpPr>
          <p:cNvPr id="7" name="Rectangle 6"/>
          <p:cNvSpPr/>
          <p:nvPr/>
        </p:nvSpPr>
        <p:spPr>
          <a:xfrm>
            <a:off x="7941501" y="218667"/>
            <a:ext cx="776614" cy="6195195"/>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9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EBM?  (Part 1)</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Clinical Reasoning on the Wards:  Developing and Maintaining Clinical Skills</a:t>
            </a:r>
          </a:p>
          <a:p>
            <a:pPr marL="514350" indent="-514350">
              <a:buFont typeface="+mj-lt"/>
              <a:buAutoNum type="arabicParenR"/>
            </a:pPr>
            <a:r>
              <a:rPr lang="en-US" dirty="0" smtClean="0"/>
              <a:t>Translating Research into Clinical Skills</a:t>
            </a:r>
          </a:p>
        </p:txBody>
      </p:sp>
    </p:spTree>
    <p:extLst>
      <p:ext uri="{BB962C8B-B14F-4D97-AF65-F5344CB8AC3E}">
        <p14:creationId xmlns:p14="http://schemas.microsoft.com/office/powerpoint/2010/main" val="36490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24"/>
            <a:ext cx="9144000" cy="6808552"/>
          </a:xfrm>
          <a:prstGeom prst="rect">
            <a:avLst/>
          </a:prstGeom>
        </p:spPr>
      </p:pic>
      <p:sp>
        <p:nvSpPr>
          <p:cNvPr id="8" name="Rectangle 7"/>
          <p:cNvSpPr/>
          <p:nvPr/>
        </p:nvSpPr>
        <p:spPr>
          <a:xfrm>
            <a:off x="1985374" y="2058920"/>
            <a:ext cx="5173251" cy="345004"/>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3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EBM?  (Part 1)</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Clinical Reasoning on the Wards:  Developing and Maintaining Clinical Skills</a:t>
            </a:r>
          </a:p>
          <a:p>
            <a:pPr marL="514350" indent="-514350">
              <a:buFont typeface="+mj-lt"/>
              <a:buAutoNum type="arabicParenR"/>
            </a:pPr>
            <a:r>
              <a:rPr lang="en-US" dirty="0" smtClean="0"/>
              <a:t>Translating Research into Clinical Skills</a:t>
            </a:r>
          </a:p>
          <a:p>
            <a:pPr marL="514350" indent="-514350">
              <a:buFont typeface="+mj-lt"/>
              <a:buAutoNum type="arabicParenR"/>
            </a:pPr>
            <a:r>
              <a:rPr lang="en-US" dirty="0" smtClean="0"/>
              <a:t>Shared-Decision Making and Communication with Patients</a:t>
            </a:r>
          </a:p>
          <a:p>
            <a:pPr marL="514350" indent="-514350">
              <a:buFont typeface="+mj-lt"/>
              <a:buAutoNum type="arabicParenR"/>
            </a:pPr>
            <a:r>
              <a:rPr lang="en-US" dirty="0" smtClean="0"/>
              <a:t>Step 1!</a:t>
            </a:r>
          </a:p>
        </p:txBody>
      </p:sp>
    </p:spTree>
    <p:extLst>
      <p:ext uri="{BB962C8B-B14F-4D97-AF65-F5344CB8AC3E}">
        <p14:creationId xmlns:p14="http://schemas.microsoft.com/office/powerpoint/2010/main" val="3916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57"/>
            <a:ext cx="8229600" cy="625171"/>
          </a:xfrm>
        </p:spPr>
        <p:txBody>
          <a:bodyPr/>
          <a:lstStyle/>
          <a:p>
            <a:pPr algn="ctr"/>
            <a:r>
              <a:rPr lang="en-US" dirty="0" smtClean="0"/>
              <a:t>Why EBM?  (Part 2)</a:t>
            </a:r>
            <a:endParaRPr lang="en-US" dirty="0"/>
          </a:p>
        </p:txBody>
      </p:sp>
      <p:pic>
        <p:nvPicPr>
          <p:cNvPr id="5" name="Picture 4"/>
          <p:cNvPicPr>
            <a:picLocks noChangeAspect="1"/>
          </p:cNvPicPr>
          <p:nvPr/>
        </p:nvPicPr>
        <p:blipFill>
          <a:blip r:embed="rId3"/>
          <a:stretch>
            <a:fillRect/>
          </a:stretch>
        </p:blipFill>
        <p:spPr>
          <a:xfrm>
            <a:off x="723362" y="2013900"/>
            <a:ext cx="7697274" cy="1819529"/>
          </a:xfrm>
          <a:prstGeom prst="rect">
            <a:avLst/>
          </a:prstGeom>
        </p:spPr>
      </p:pic>
      <p:pic>
        <p:nvPicPr>
          <p:cNvPr id="6" name="Picture 5"/>
          <p:cNvPicPr>
            <a:picLocks noChangeAspect="1"/>
          </p:cNvPicPr>
          <p:nvPr/>
        </p:nvPicPr>
        <p:blipFill>
          <a:blip r:embed="rId4"/>
          <a:stretch>
            <a:fillRect/>
          </a:stretch>
        </p:blipFill>
        <p:spPr>
          <a:xfrm>
            <a:off x="2133259" y="1061267"/>
            <a:ext cx="4877481" cy="952633"/>
          </a:xfrm>
          <a:prstGeom prst="rect">
            <a:avLst/>
          </a:prstGeom>
        </p:spPr>
      </p:pic>
    </p:spTree>
    <p:extLst>
      <p:ext uri="{BB962C8B-B14F-4D97-AF65-F5344CB8AC3E}">
        <p14:creationId xmlns:p14="http://schemas.microsoft.com/office/powerpoint/2010/main" val="2543196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772"/>
            <a:ext cx="8229600" cy="625171"/>
          </a:xfrm>
        </p:spPr>
        <p:txBody>
          <a:bodyPr/>
          <a:lstStyle/>
          <a:p>
            <a:pPr algn="ctr"/>
            <a:r>
              <a:rPr lang="en-US" dirty="0" smtClean="0"/>
              <a:t>Why EBM?  (Part 2)</a:t>
            </a:r>
            <a:endParaRPr lang="en-US" dirty="0"/>
          </a:p>
        </p:txBody>
      </p:sp>
      <p:pic>
        <p:nvPicPr>
          <p:cNvPr id="5" name="Picture 4"/>
          <p:cNvPicPr>
            <a:picLocks noChangeAspect="1"/>
          </p:cNvPicPr>
          <p:nvPr/>
        </p:nvPicPr>
        <p:blipFill>
          <a:blip r:embed="rId3"/>
          <a:stretch>
            <a:fillRect/>
          </a:stretch>
        </p:blipFill>
        <p:spPr>
          <a:xfrm>
            <a:off x="723362" y="2013900"/>
            <a:ext cx="7697274" cy="1819529"/>
          </a:xfrm>
          <a:prstGeom prst="rect">
            <a:avLst/>
          </a:prstGeom>
        </p:spPr>
      </p:pic>
      <p:pic>
        <p:nvPicPr>
          <p:cNvPr id="6" name="Picture 5"/>
          <p:cNvPicPr>
            <a:picLocks noChangeAspect="1"/>
          </p:cNvPicPr>
          <p:nvPr/>
        </p:nvPicPr>
        <p:blipFill>
          <a:blip r:embed="rId4"/>
          <a:stretch>
            <a:fillRect/>
          </a:stretch>
        </p:blipFill>
        <p:spPr>
          <a:xfrm>
            <a:off x="2133259" y="1061267"/>
            <a:ext cx="4877481" cy="952633"/>
          </a:xfrm>
          <a:prstGeom prst="rect">
            <a:avLst/>
          </a:prstGeom>
        </p:spPr>
      </p:pic>
      <p:sp>
        <p:nvSpPr>
          <p:cNvPr id="3" name="Rectangle 2"/>
          <p:cNvSpPr/>
          <p:nvPr/>
        </p:nvSpPr>
        <p:spPr>
          <a:xfrm>
            <a:off x="163286" y="4044077"/>
            <a:ext cx="6678385" cy="1938992"/>
          </a:xfrm>
          <a:prstGeom prst="rect">
            <a:avLst/>
          </a:prstGeom>
        </p:spPr>
        <p:txBody>
          <a:bodyPr wrap="square">
            <a:spAutoFit/>
          </a:bodyPr>
          <a:lstStyle/>
          <a:p>
            <a:r>
              <a:rPr lang="en-US" sz="2400" b="1" dirty="0" err="1">
                <a:solidFill>
                  <a:schemeClr val="tx1">
                    <a:lumMod val="50000"/>
                    <a:lumOff val="50000"/>
                  </a:schemeClr>
                </a:solidFill>
                <a:latin typeface="Calibri" panose="020F0502020204030204" pitchFamily="34" charset="0"/>
              </a:rPr>
              <a:t>Antithrombin</a:t>
            </a:r>
            <a:r>
              <a:rPr lang="en-US" sz="2400" b="1" dirty="0">
                <a:solidFill>
                  <a:schemeClr val="tx1">
                    <a:lumMod val="50000"/>
                    <a:lumOff val="50000"/>
                  </a:schemeClr>
                </a:solidFill>
                <a:latin typeface="Calibri" panose="020F0502020204030204" pitchFamily="34" charset="0"/>
              </a:rPr>
              <a:t> III:  JAMA 2001</a:t>
            </a:r>
          </a:p>
          <a:p>
            <a:r>
              <a:rPr lang="en-US" sz="2400" b="1" dirty="0" err="1">
                <a:solidFill>
                  <a:schemeClr val="tx1">
                    <a:lumMod val="50000"/>
                    <a:lumOff val="50000"/>
                  </a:schemeClr>
                </a:solidFill>
                <a:latin typeface="Calibri" panose="020F0502020204030204" pitchFamily="34" charset="0"/>
              </a:rPr>
              <a:t>Tifacogin</a:t>
            </a:r>
            <a:r>
              <a:rPr lang="en-US" sz="2400" b="1" dirty="0">
                <a:solidFill>
                  <a:schemeClr val="tx1">
                    <a:lumMod val="50000"/>
                    <a:lumOff val="50000"/>
                  </a:schemeClr>
                </a:solidFill>
                <a:latin typeface="Calibri" panose="020F0502020204030204" pitchFamily="34" charset="0"/>
              </a:rPr>
              <a:t> (recombinant tissue factor pathway inhibitor):  OPTIMIST </a:t>
            </a:r>
            <a:r>
              <a:rPr lang="en-US" sz="2400" b="1" dirty="0" smtClean="0">
                <a:solidFill>
                  <a:schemeClr val="tx1">
                    <a:lumMod val="50000"/>
                    <a:lumOff val="50000"/>
                  </a:schemeClr>
                </a:solidFill>
                <a:latin typeface="Calibri" panose="020F0502020204030204" pitchFamily="34" charset="0"/>
              </a:rPr>
              <a:t>Trial</a:t>
            </a:r>
          </a:p>
          <a:p>
            <a:r>
              <a:rPr lang="en-US" sz="2400" b="1" dirty="0" err="1" smtClean="0">
                <a:solidFill>
                  <a:schemeClr val="tx1">
                    <a:lumMod val="50000"/>
                    <a:lumOff val="50000"/>
                  </a:schemeClr>
                </a:solidFill>
                <a:latin typeface="Calibri" panose="020F0502020204030204" pitchFamily="34" charset="0"/>
              </a:rPr>
              <a:t>Eritoran</a:t>
            </a:r>
            <a:r>
              <a:rPr lang="en-US" sz="2400" b="1" dirty="0" smtClean="0">
                <a:solidFill>
                  <a:schemeClr val="tx1">
                    <a:lumMod val="50000"/>
                    <a:lumOff val="50000"/>
                  </a:schemeClr>
                </a:solidFill>
                <a:latin typeface="Calibri" panose="020F0502020204030204" pitchFamily="34" charset="0"/>
              </a:rPr>
              <a:t> </a:t>
            </a:r>
            <a:r>
              <a:rPr lang="en-US" sz="2400" b="1" dirty="0">
                <a:solidFill>
                  <a:schemeClr val="tx1">
                    <a:lumMod val="50000"/>
                    <a:lumOff val="50000"/>
                  </a:schemeClr>
                </a:solidFill>
                <a:latin typeface="Calibri" panose="020F0502020204030204" pitchFamily="34" charset="0"/>
              </a:rPr>
              <a:t>(MD2-TLR4 antagonist):  ACCESS</a:t>
            </a:r>
          </a:p>
          <a:p>
            <a:r>
              <a:rPr lang="en-US" sz="2400" b="1" dirty="0" smtClean="0">
                <a:solidFill>
                  <a:schemeClr val="tx1">
                    <a:lumMod val="50000"/>
                    <a:lumOff val="50000"/>
                  </a:schemeClr>
                </a:solidFill>
                <a:latin typeface="Calibri" panose="020F0502020204030204" pitchFamily="34" charset="0"/>
              </a:rPr>
              <a:t>Fludrocortisone</a:t>
            </a:r>
            <a:r>
              <a:rPr lang="en-US" sz="2400" b="1" dirty="0">
                <a:solidFill>
                  <a:schemeClr val="tx1">
                    <a:lumMod val="50000"/>
                    <a:lumOff val="50000"/>
                  </a:schemeClr>
                </a:solidFill>
                <a:latin typeface="Calibri" panose="020F0502020204030204" pitchFamily="34" charset="0"/>
              </a:rPr>
              <a:t>:  COIITTS </a:t>
            </a:r>
            <a:r>
              <a:rPr lang="en-US" sz="2400" b="1" dirty="0" smtClean="0">
                <a:solidFill>
                  <a:schemeClr val="tx1">
                    <a:lumMod val="50000"/>
                    <a:lumOff val="50000"/>
                  </a:schemeClr>
                </a:solidFill>
                <a:latin typeface="Calibri" panose="020F0502020204030204" pitchFamily="34" charset="0"/>
              </a:rPr>
              <a:t>Trial</a:t>
            </a:r>
            <a:endParaRPr lang="en-US" sz="2400" b="1" dirty="0">
              <a:solidFill>
                <a:schemeClr val="tx1">
                  <a:lumMod val="50000"/>
                  <a:lumOff val="50000"/>
                </a:schemeClr>
              </a:solidFill>
              <a:latin typeface="Calibri" panose="020F0502020204030204" pitchFamily="34" charset="0"/>
            </a:endParaRPr>
          </a:p>
        </p:txBody>
      </p:sp>
      <p:cxnSp>
        <p:nvCxnSpPr>
          <p:cNvPr id="8" name="Straight Connector 7"/>
          <p:cNvCxnSpPr/>
          <p:nvPr/>
        </p:nvCxnSpPr>
        <p:spPr>
          <a:xfrm flipV="1">
            <a:off x="454478" y="4044077"/>
            <a:ext cx="3048000" cy="1828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059" y="4044077"/>
            <a:ext cx="3200400" cy="1828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9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57"/>
            <a:ext cx="8229600" cy="625171"/>
          </a:xfrm>
        </p:spPr>
        <p:txBody>
          <a:bodyPr/>
          <a:lstStyle/>
          <a:p>
            <a:pPr algn="ctr"/>
            <a:r>
              <a:rPr lang="en-US" dirty="0" smtClean="0"/>
              <a:t>Why EBM?  (Part 2)</a:t>
            </a:r>
            <a:endParaRPr lang="en-US" dirty="0"/>
          </a:p>
        </p:txBody>
      </p:sp>
      <p:pic>
        <p:nvPicPr>
          <p:cNvPr id="5" name="Picture 4"/>
          <p:cNvPicPr>
            <a:picLocks noChangeAspect="1"/>
          </p:cNvPicPr>
          <p:nvPr/>
        </p:nvPicPr>
        <p:blipFill>
          <a:blip r:embed="rId3"/>
          <a:stretch>
            <a:fillRect/>
          </a:stretch>
        </p:blipFill>
        <p:spPr>
          <a:xfrm>
            <a:off x="723362" y="2013900"/>
            <a:ext cx="7697274" cy="1819529"/>
          </a:xfrm>
          <a:prstGeom prst="rect">
            <a:avLst/>
          </a:prstGeom>
        </p:spPr>
      </p:pic>
      <p:pic>
        <p:nvPicPr>
          <p:cNvPr id="6" name="Picture 5"/>
          <p:cNvPicPr>
            <a:picLocks noChangeAspect="1"/>
          </p:cNvPicPr>
          <p:nvPr/>
        </p:nvPicPr>
        <p:blipFill>
          <a:blip r:embed="rId4"/>
          <a:stretch>
            <a:fillRect/>
          </a:stretch>
        </p:blipFill>
        <p:spPr>
          <a:xfrm>
            <a:off x="2133259" y="1061267"/>
            <a:ext cx="4877481" cy="952633"/>
          </a:xfrm>
          <a:prstGeom prst="rect">
            <a:avLst/>
          </a:prstGeom>
        </p:spPr>
      </p:pic>
      <p:pic>
        <p:nvPicPr>
          <p:cNvPr id="7" name="Picture 6"/>
          <p:cNvPicPr>
            <a:picLocks noChangeAspect="1"/>
          </p:cNvPicPr>
          <p:nvPr/>
        </p:nvPicPr>
        <p:blipFill>
          <a:blip r:embed="rId5"/>
          <a:stretch>
            <a:fillRect/>
          </a:stretch>
        </p:blipFill>
        <p:spPr>
          <a:xfrm>
            <a:off x="1" y="4495509"/>
            <a:ext cx="9144000" cy="704272"/>
          </a:xfrm>
          <a:prstGeom prst="rect">
            <a:avLst/>
          </a:prstGeom>
        </p:spPr>
      </p:pic>
    </p:spTree>
    <p:extLst>
      <p:ext uri="{BB962C8B-B14F-4D97-AF65-F5344CB8AC3E}">
        <p14:creationId xmlns:p14="http://schemas.microsoft.com/office/powerpoint/2010/main" val="42311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866"/>
            <a:ext cx="8229600" cy="625171"/>
          </a:xfrm>
        </p:spPr>
        <p:txBody>
          <a:bodyPr/>
          <a:lstStyle/>
          <a:p>
            <a:pPr algn="ctr"/>
            <a:r>
              <a:rPr lang="en-US" dirty="0" smtClean="0"/>
              <a:t>Why EBM?  (Part 2)</a:t>
            </a:r>
            <a:endParaRPr lang="en-US" dirty="0"/>
          </a:p>
        </p:txBody>
      </p:sp>
      <p:pic>
        <p:nvPicPr>
          <p:cNvPr id="5" name="Picture 4"/>
          <p:cNvPicPr>
            <a:picLocks noChangeAspect="1"/>
          </p:cNvPicPr>
          <p:nvPr/>
        </p:nvPicPr>
        <p:blipFill>
          <a:blip r:embed="rId3"/>
          <a:stretch>
            <a:fillRect/>
          </a:stretch>
        </p:blipFill>
        <p:spPr>
          <a:xfrm>
            <a:off x="723362" y="2013900"/>
            <a:ext cx="7697274" cy="1819529"/>
          </a:xfrm>
          <a:prstGeom prst="rect">
            <a:avLst/>
          </a:prstGeom>
        </p:spPr>
      </p:pic>
      <p:pic>
        <p:nvPicPr>
          <p:cNvPr id="6" name="Picture 5"/>
          <p:cNvPicPr>
            <a:picLocks noChangeAspect="1"/>
          </p:cNvPicPr>
          <p:nvPr/>
        </p:nvPicPr>
        <p:blipFill>
          <a:blip r:embed="rId4"/>
          <a:stretch>
            <a:fillRect/>
          </a:stretch>
        </p:blipFill>
        <p:spPr>
          <a:xfrm>
            <a:off x="2133259" y="1061267"/>
            <a:ext cx="4877481" cy="952633"/>
          </a:xfrm>
          <a:prstGeom prst="rect">
            <a:avLst/>
          </a:prstGeom>
        </p:spPr>
      </p:pic>
      <p:sp>
        <p:nvSpPr>
          <p:cNvPr id="3" name="Rectangle 2"/>
          <p:cNvSpPr/>
          <p:nvPr/>
        </p:nvSpPr>
        <p:spPr>
          <a:xfrm>
            <a:off x="163286" y="4044077"/>
            <a:ext cx="6678385" cy="954107"/>
          </a:xfrm>
          <a:prstGeom prst="rect">
            <a:avLst/>
          </a:prstGeom>
        </p:spPr>
        <p:txBody>
          <a:bodyPr wrap="square">
            <a:spAutoFit/>
          </a:bodyPr>
          <a:lstStyle/>
          <a:p>
            <a:r>
              <a:rPr lang="en-US" sz="2800" b="1" dirty="0" smtClean="0">
                <a:solidFill>
                  <a:schemeClr val="accent1"/>
                </a:solidFill>
                <a:latin typeface="Calibri" panose="020F0502020204030204" pitchFamily="34" charset="0"/>
              </a:rPr>
              <a:t>Relative Risk Reduction:  19.4% </a:t>
            </a:r>
          </a:p>
          <a:p>
            <a:r>
              <a:rPr lang="en-US" sz="2800" b="1" dirty="0" smtClean="0">
                <a:solidFill>
                  <a:schemeClr val="accent1"/>
                </a:solidFill>
                <a:latin typeface="Calibri" panose="020F0502020204030204" pitchFamily="34" charset="0"/>
              </a:rPr>
              <a:t>Absolute Risk Reduction:  6.1% (P 0.005)</a:t>
            </a:r>
            <a:endParaRPr lang="en-US" sz="2800" b="1" dirty="0">
              <a:solidFill>
                <a:schemeClr val="accent1"/>
              </a:solidFill>
              <a:latin typeface="Calibri" panose="020F0502020204030204" pitchFamily="34" charset="0"/>
            </a:endParaRPr>
          </a:p>
        </p:txBody>
      </p:sp>
      <p:sp>
        <p:nvSpPr>
          <p:cNvPr id="4" name="TextBox 3"/>
          <p:cNvSpPr txBox="1"/>
          <p:nvPr/>
        </p:nvSpPr>
        <p:spPr>
          <a:xfrm>
            <a:off x="261257" y="5244877"/>
            <a:ext cx="6580414" cy="646331"/>
          </a:xfrm>
          <a:prstGeom prst="rect">
            <a:avLst/>
          </a:prstGeom>
          <a:noFill/>
        </p:spPr>
        <p:txBody>
          <a:bodyPr wrap="square" rtlCol="0">
            <a:spAutoFit/>
          </a:bodyPr>
          <a:lstStyle/>
          <a:p>
            <a:r>
              <a:rPr lang="en-US" sz="3600" b="1" dirty="0" smtClean="0">
                <a:solidFill>
                  <a:schemeClr val="tx2"/>
                </a:solidFill>
                <a:latin typeface="Calibri" panose="020F0502020204030204" pitchFamily="34" charset="0"/>
              </a:rPr>
              <a:t>Why did no one prescribe </a:t>
            </a:r>
            <a:r>
              <a:rPr lang="en-US" sz="3600" b="1" dirty="0" err="1" smtClean="0">
                <a:solidFill>
                  <a:schemeClr val="tx2"/>
                </a:solidFill>
                <a:latin typeface="Calibri" panose="020F0502020204030204" pitchFamily="34" charset="0"/>
              </a:rPr>
              <a:t>Xigris</a:t>
            </a:r>
            <a:r>
              <a:rPr lang="en-US" sz="3600" b="1" dirty="0" smtClean="0">
                <a:solidFill>
                  <a:schemeClr val="tx2"/>
                </a:solidFill>
                <a:latin typeface="Calibri" panose="020F0502020204030204" pitchFamily="34" charset="0"/>
              </a:rPr>
              <a:t>?</a:t>
            </a:r>
            <a:endParaRPr lang="en-US" sz="3600" b="1" dirty="0">
              <a:solidFill>
                <a:schemeClr val="tx2"/>
              </a:solidFill>
              <a:latin typeface="Calibri" panose="020F0502020204030204" pitchFamily="34" charset="0"/>
            </a:endParaRPr>
          </a:p>
        </p:txBody>
      </p:sp>
      <p:sp>
        <p:nvSpPr>
          <p:cNvPr id="7" name="TextBox 6"/>
          <p:cNvSpPr txBox="1"/>
          <p:nvPr/>
        </p:nvSpPr>
        <p:spPr>
          <a:xfrm>
            <a:off x="163286" y="6319157"/>
            <a:ext cx="1191985" cy="369332"/>
          </a:xfrm>
          <a:prstGeom prst="rect">
            <a:avLst/>
          </a:prstGeom>
          <a:noFill/>
        </p:spPr>
        <p:txBody>
          <a:bodyPr wrap="square" rtlCol="0">
            <a:spAutoFit/>
          </a:bodyPr>
          <a:lstStyle/>
          <a:p>
            <a:r>
              <a:rPr lang="en-US" dirty="0" smtClean="0">
                <a:solidFill>
                  <a:schemeClr val="accent3"/>
                </a:solidFill>
                <a:hlinkClick r:id="rId5" action="ppaction://hlinksldjump"/>
              </a:rPr>
              <a:t>1</a:t>
            </a:r>
            <a:r>
              <a:rPr lang="en-US" dirty="0" smtClean="0">
                <a:solidFill>
                  <a:schemeClr val="accent3"/>
                </a:solidFill>
              </a:rPr>
              <a:t>   </a:t>
            </a:r>
            <a:r>
              <a:rPr lang="en-US" dirty="0" smtClean="0">
                <a:solidFill>
                  <a:schemeClr val="accent3"/>
                </a:solidFill>
                <a:hlinkClick r:id="rId6" action="ppaction://hlinksldjump"/>
              </a:rPr>
              <a:t>2</a:t>
            </a:r>
            <a:r>
              <a:rPr lang="en-US" dirty="0" smtClean="0">
                <a:solidFill>
                  <a:schemeClr val="accent3"/>
                </a:solidFill>
              </a:rPr>
              <a:t>   </a:t>
            </a:r>
            <a:r>
              <a:rPr lang="en-US" dirty="0" smtClean="0">
                <a:solidFill>
                  <a:schemeClr val="accent3"/>
                </a:solidFill>
                <a:hlinkClick r:id="rId7" action="ppaction://hlinksldjump"/>
              </a:rPr>
              <a:t>3</a:t>
            </a:r>
            <a:endParaRPr lang="en-US" dirty="0">
              <a:solidFill>
                <a:schemeClr val="accent3"/>
              </a:solidFill>
            </a:endParaRPr>
          </a:p>
        </p:txBody>
      </p:sp>
    </p:spTree>
    <p:extLst>
      <p:ext uri="{BB962C8B-B14F-4D97-AF65-F5344CB8AC3E}">
        <p14:creationId xmlns:p14="http://schemas.microsoft.com/office/powerpoint/2010/main" val="108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a:t>
            </a:r>
            <a:endParaRPr lang="en-US" dirty="0"/>
          </a:p>
        </p:txBody>
      </p:sp>
      <p:sp>
        <p:nvSpPr>
          <p:cNvPr id="3" name="Content Placeholder 2"/>
          <p:cNvSpPr>
            <a:spLocks noGrp="1"/>
          </p:cNvSpPr>
          <p:nvPr>
            <p:ph idx="1"/>
          </p:nvPr>
        </p:nvSpPr>
        <p:spPr>
          <a:xfrm>
            <a:off x="457200" y="3673929"/>
            <a:ext cx="8229600" cy="2492078"/>
          </a:xfrm>
        </p:spPr>
        <p:txBody>
          <a:bodyPr/>
          <a:lstStyle/>
          <a:p>
            <a:pPr marL="0" indent="0">
              <a:buNone/>
            </a:pPr>
            <a:r>
              <a:rPr lang="en-US" dirty="0" err="1" smtClean="0"/>
              <a:t>Eculizumab</a:t>
            </a:r>
            <a:r>
              <a:rPr lang="en-US" dirty="0" smtClean="0"/>
              <a:t> reduces transfusion requirements, rates of red cell hemolysis, episodes of thrombosis, and improves quality-of-life.  </a:t>
            </a:r>
            <a:r>
              <a:rPr lang="en-US" dirty="0" smtClean="0">
                <a:solidFill>
                  <a:schemeClr val="accent1"/>
                </a:solidFill>
              </a:rPr>
              <a:t>No effect on mortality.</a:t>
            </a:r>
            <a:endParaRPr lang="en-US" dirty="0">
              <a:solidFill>
                <a:schemeClr val="accent1"/>
              </a:solidFill>
            </a:endParaRPr>
          </a:p>
        </p:txBody>
      </p:sp>
      <p:pic>
        <p:nvPicPr>
          <p:cNvPr id="4" name="Picture 3"/>
          <p:cNvPicPr>
            <a:picLocks noChangeAspect="1"/>
          </p:cNvPicPr>
          <p:nvPr/>
        </p:nvPicPr>
        <p:blipFill>
          <a:blip r:embed="rId3"/>
          <a:stretch>
            <a:fillRect/>
          </a:stretch>
        </p:blipFill>
        <p:spPr>
          <a:xfrm>
            <a:off x="636814" y="1061267"/>
            <a:ext cx="8049986" cy="2472955"/>
          </a:xfrm>
          <a:prstGeom prst="rect">
            <a:avLst/>
          </a:prstGeom>
        </p:spPr>
      </p:pic>
      <p:sp>
        <p:nvSpPr>
          <p:cNvPr id="5" name="TextBox 4"/>
          <p:cNvSpPr txBox="1"/>
          <p:nvPr/>
        </p:nvSpPr>
        <p:spPr>
          <a:xfrm>
            <a:off x="2237015" y="5159828"/>
            <a:ext cx="6302829" cy="1446550"/>
          </a:xfrm>
          <a:prstGeom prst="rect">
            <a:avLst/>
          </a:prstGeom>
          <a:noFill/>
        </p:spPr>
        <p:txBody>
          <a:bodyPr wrap="square" rtlCol="0">
            <a:spAutoFit/>
          </a:bodyPr>
          <a:lstStyle/>
          <a:p>
            <a:r>
              <a:rPr lang="en-US" sz="2200" b="1" dirty="0" smtClean="0">
                <a:solidFill>
                  <a:schemeClr val="accent1"/>
                </a:solidFill>
                <a:latin typeface="Calibri" panose="020F0502020204030204" pitchFamily="34" charset="0"/>
              </a:rPr>
              <a:t>Cost is ~ $20,000 per dose.</a:t>
            </a:r>
          </a:p>
          <a:p>
            <a:r>
              <a:rPr lang="en-US" sz="2200" b="1" dirty="0" smtClean="0">
                <a:solidFill>
                  <a:schemeClr val="accent1"/>
                </a:solidFill>
                <a:latin typeface="Calibri" panose="020F0502020204030204" pitchFamily="34" charset="0"/>
              </a:rPr>
              <a:t>Dose given via injection every 2 weeks</a:t>
            </a:r>
          </a:p>
          <a:p>
            <a:r>
              <a:rPr lang="en-US" sz="2200" b="1" dirty="0" smtClean="0">
                <a:solidFill>
                  <a:schemeClr val="accent1"/>
                </a:solidFill>
                <a:latin typeface="Calibri" panose="020F0502020204030204" pitchFamily="34" charset="0"/>
              </a:rPr>
              <a:t>Annual cost:  ~ $500,000 per patient</a:t>
            </a:r>
          </a:p>
          <a:p>
            <a:r>
              <a:rPr lang="en-US" sz="2200" b="1" dirty="0" smtClean="0">
                <a:solidFill>
                  <a:schemeClr val="accent1"/>
                </a:solidFill>
                <a:latin typeface="Calibri" panose="020F0502020204030204" pitchFamily="34" charset="0"/>
              </a:rPr>
              <a:t>Lifetime cost:  ~ $5,000,000 per patient</a:t>
            </a:r>
            <a:endParaRPr lang="en-US" sz="2200" b="1" dirty="0">
              <a:solidFill>
                <a:schemeClr val="accent1"/>
              </a:solidFill>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322045" y="3517193"/>
            <a:ext cx="8821955" cy="1897343"/>
          </a:xfrm>
          <a:prstGeom prst="rect">
            <a:avLst/>
          </a:prstGeom>
        </p:spPr>
      </p:pic>
      <p:pic>
        <p:nvPicPr>
          <p:cNvPr id="7" name="Picture 6"/>
          <p:cNvPicPr>
            <a:picLocks noChangeAspect="1"/>
          </p:cNvPicPr>
          <p:nvPr/>
        </p:nvPicPr>
        <p:blipFill>
          <a:blip r:embed="rId5"/>
          <a:stretch>
            <a:fillRect/>
          </a:stretch>
        </p:blipFill>
        <p:spPr>
          <a:xfrm>
            <a:off x="1396931" y="5339636"/>
            <a:ext cx="6350137" cy="1452997"/>
          </a:xfrm>
          <a:prstGeom prst="rect">
            <a:avLst/>
          </a:prstGeom>
        </p:spPr>
      </p:pic>
      <p:sp>
        <p:nvSpPr>
          <p:cNvPr id="8" name="TextBox 7"/>
          <p:cNvSpPr txBox="1"/>
          <p:nvPr/>
        </p:nvSpPr>
        <p:spPr>
          <a:xfrm>
            <a:off x="0" y="6400800"/>
            <a:ext cx="849084" cy="369332"/>
          </a:xfrm>
          <a:prstGeom prst="rect">
            <a:avLst/>
          </a:prstGeom>
          <a:noFill/>
        </p:spPr>
        <p:txBody>
          <a:bodyPr wrap="square" rtlCol="0">
            <a:spAutoFit/>
          </a:bodyPr>
          <a:lstStyle/>
          <a:p>
            <a:r>
              <a:rPr lang="en-US" dirty="0" smtClean="0">
                <a:hlinkClick r:id="rId6" action="ppaction://hlinksldjump"/>
              </a:rPr>
              <a:t>Back</a:t>
            </a:r>
            <a:endParaRPr lang="en-US" dirty="0"/>
          </a:p>
        </p:txBody>
      </p:sp>
    </p:spTree>
    <p:extLst>
      <p:ext uri="{BB962C8B-B14F-4D97-AF65-F5344CB8AC3E}">
        <p14:creationId xmlns:p14="http://schemas.microsoft.com/office/powerpoint/2010/main" val="22562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6705600" cy="646331"/>
          </a:xfrm>
          <a:prstGeom prst="rect">
            <a:avLst/>
          </a:prstGeom>
          <a:noFill/>
        </p:spPr>
        <p:txBody>
          <a:bodyPr wrap="square" rtlCol="0">
            <a:spAutoFit/>
          </a:bodyPr>
          <a:lstStyle/>
          <a:p>
            <a:pPr algn="ctr"/>
            <a:r>
              <a:rPr lang="en-US" sz="3600" b="1" dirty="0" smtClean="0">
                <a:solidFill>
                  <a:schemeClr val="bg1"/>
                </a:solidFill>
                <a:latin typeface="Calibri" panose="020F0502020204030204" pitchFamily="34" charset="0"/>
              </a:rPr>
              <a:t>Disclosures</a:t>
            </a:r>
            <a:endParaRPr lang="en-US" sz="2400" b="1" dirty="0">
              <a:solidFill>
                <a:srgbClr val="FF0000"/>
              </a:solidFill>
              <a:latin typeface="Calibri" panose="020F0502020204030204" pitchFamily="34" charset="0"/>
            </a:endParaRPr>
          </a:p>
        </p:txBody>
      </p:sp>
      <p:sp>
        <p:nvSpPr>
          <p:cNvPr id="5" name="TextBox 4"/>
          <p:cNvSpPr txBox="1"/>
          <p:nvPr/>
        </p:nvSpPr>
        <p:spPr>
          <a:xfrm>
            <a:off x="685800" y="1027331"/>
            <a:ext cx="8290420" cy="4376583"/>
          </a:xfrm>
          <a:prstGeom prst="rect">
            <a:avLst/>
          </a:prstGeom>
          <a:noFill/>
        </p:spPr>
        <p:txBody>
          <a:bodyPr wrap="square" rtlCol="0">
            <a:spAutoFit/>
          </a:bodyPr>
          <a:lstStyle/>
          <a:p>
            <a:pPr marL="342900" indent="-342900" fontAlgn="auto">
              <a:lnSpc>
                <a:spcPct val="120000"/>
              </a:lnSpc>
              <a:spcAft>
                <a:spcPts val="0"/>
              </a:spcAft>
              <a:buFont typeface="Arial" panose="020B0604020202020204" pitchFamily="34" charset="0"/>
              <a:buChar char="•"/>
              <a:defRPr/>
            </a:pPr>
            <a:r>
              <a:rPr lang="en-US" sz="2400" b="1" dirty="0" smtClean="0">
                <a:solidFill>
                  <a:schemeClr val="bg1"/>
                </a:solidFill>
                <a:latin typeface="Calibri" panose="020F0502020204030204" pitchFamily="34" charset="0"/>
              </a:rPr>
              <a:t>I </a:t>
            </a:r>
            <a:r>
              <a:rPr lang="en-US" sz="2400" b="1" u="sng" dirty="0" smtClean="0">
                <a:solidFill>
                  <a:schemeClr val="bg1"/>
                </a:solidFill>
                <a:latin typeface="Calibri" panose="020F0502020204030204" pitchFamily="34" charset="0"/>
              </a:rPr>
              <a:t>do </a:t>
            </a:r>
            <a:r>
              <a:rPr lang="en-US" sz="2400" b="1" u="sng" dirty="0">
                <a:solidFill>
                  <a:schemeClr val="bg1"/>
                </a:solidFill>
                <a:latin typeface="Calibri" panose="020F0502020204030204" pitchFamily="34" charset="0"/>
              </a:rPr>
              <a:t>not </a:t>
            </a:r>
            <a:r>
              <a:rPr lang="en-US" sz="2400" b="1" dirty="0">
                <a:solidFill>
                  <a:schemeClr val="bg1"/>
                </a:solidFill>
                <a:latin typeface="Calibri" panose="020F0502020204030204" pitchFamily="34" charset="0"/>
              </a:rPr>
              <a:t>have conflicts of interest to disclose for this learning session</a:t>
            </a:r>
            <a:r>
              <a:rPr lang="en-US" sz="2400" b="1" dirty="0" smtClean="0">
                <a:solidFill>
                  <a:schemeClr val="bg1"/>
                </a:solidFill>
                <a:latin typeface="Calibri" panose="020F0502020204030204" pitchFamily="34" charset="0"/>
              </a:rPr>
              <a:t>.</a:t>
            </a:r>
          </a:p>
          <a:p>
            <a:pPr marL="342900" indent="-342900" fontAlgn="auto">
              <a:lnSpc>
                <a:spcPct val="120000"/>
              </a:lnSpc>
              <a:spcAft>
                <a:spcPts val="0"/>
              </a:spcAft>
              <a:buFont typeface="Arial" panose="020B0604020202020204" pitchFamily="34" charset="0"/>
              <a:buChar char="•"/>
              <a:defRPr/>
            </a:pPr>
            <a:endParaRPr lang="en-US" sz="2400" b="1" dirty="0" smtClean="0">
              <a:solidFill>
                <a:schemeClr val="bg1"/>
              </a:solidFill>
              <a:latin typeface="Calibri" panose="020F0502020204030204" pitchFamily="34" charset="0"/>
            </a:endParaRPr>
          </a:p>
          <a:p>
            <a:pPr marL="342900" indent="-342900" fontAlgn="auto">
              <a:lnSpc>
                <a:spcPct val="120000"/>
              </a:lnSpc>
              <a:spcAft>
                <a:spcPts val="0"/>
              </a:spcAft>
              <a:buFont typeface="Arial" panose="020B0604020202020204" pitchFamily="34" charset="0"/>
              <a:buChar char="•"/>
              <a:defRPr/>
            </a:pPr>
            <a:r>
              <a:rPr lang="en-US" sz="2400" b="1" dirty="0" smtClean="0">
                <a:solidFill>
                  <a:schemeClr val="bg1"/>
                </a:solidFill>
                <a:latin typeface="Calibri" panose="020F0502020204030204" pitchFamily="34" charset="0"/>
              </a:rPr>
              <a:t>I </a:t>
            </a:r>
            <a:r>
              <a:rPr lang="en-US" sz="2400" b="1" u="sng" dirty="0" smtClean="0">
                <a:solidFill>
                  <a:schemeClr val="bg1"/>
                </a:solidFill>
                <a:latin typeface="Calibri" panose="020F0502020204030204" pitchFamily="34" charset="0"/>
              </a:rPr>
              <a:t>affirm</a:t>
            </a:r>
            <a:r>
              <a:rPr lang="en-US" sz="2400" b="1" dirty="0" smtClean="0">
                <a:solidFill>
                  <a:schemeClr val="bg1"/>
                </a:solidFill>
                <a:latin typeface="Calibri" panose="020F0502020204030204" pitchFamily="34" charset="0"/>
              </a:rPr>
              <a:t> that </a:t>
            </a:r>
            <a:r>
              <a:rPr lang="en-US" sz="2400" b="1" dirty="0">
                <a:solidFill>
                  <a:schemeClr val="bg1"/>
                </a:solidFill>
                <a:latin typeface="Calibri" panose="020F0502020204030204" pitchFamily="34" charset="0"/>
              </a:rPr>
              <a:t>all discussions of drug use will be consistent with either FDA or compendia (i.e. medical textbook, published medical literature, professional society guidelines) approved indications</a:t>
            </a:r>
          </a:p>
          <a:p>
            <a:pPr marL="342900" indent="-342900" fontAlgn="auto">
              <a:lnSpc>
                <a:spcPct val="120000"/>
              </a:lnSpc>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pPr marL="342900" indent="-342900" fontAlgn="auto">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530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Lack of Awareness?</a:t>
            </a:r>
            <a:endParaRPr lang="en-US" dirty="0"/>
          </a:p>
        </p:txBody>
      </p:sp>
      <p:pic>
        <p:nvPicPr>
          <p:cNvPr id="4" name="Picture 3"/>
          <p:cNvPicPr>
            <a:picLocks noChangeAspect="1"/>
          </p:cNvPicPr>
          <p:nvPr/>
        </p:nvPicPr>
        <p:blipFill>
          <a:blip r:embed="rId3"/>
          <a:stretch>
            <a:fillRect/>
          </a:stretch>
        </p:blipFill>
        <p:spPr>
          <a:xfrm>
            <a:off x="836388" y="1218891"/>
            <a:ext cx="7850412" cy="5372554"/>
          </a:xfrm>
          <a:prstGeom prst="rect">
            <a:avLst/>
          </a:prstGeom>
        </p:spPr>
      </p:pic>
      <p:sp>
        <p:nvSpPr>
          <p:cNvPr id="5" name="TextBox 4"/>
          <p:cNvSpPr txBox="1"/>
          <p:nvPr/>
        </p:nvSpPr>
        <p:spPr>
          <a:xfrm>
            <a:off x="0" y="6417129"/>
            <a:ext cx="836388"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37267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Xigris</a:t>
            </a:r>
            <a:endParaRPr lang="en-US" dirty="0"/>
          </a:p>
        </p:txBody>
      </p:sp>
      <p:sp>
        <p:nvSpPr>
          <p:cNvPr id="3" name="Content Placeholder 2"/>
          <p:cNvSpPr>
            <a:spLocks noGrp="1"/>
          </p:cNvSpPr>
          <p:nvPr>
            <p:ph idx="1"/>
          </p:nvPr>
        </p:nvSpPr>
        <p:spPr>
          <a:xfrm>
            <a:off x="457200" y="1311965"/>
            <a:ext cx="8229600" cy="4890051"/>
          </a:xfrm>
        </p:spPr>
        <p:txBody>
          <a:bodyPr/>
          <a:lstStyle/>
          <a:p>
            <a:r>
              <a:rPr lang="en-US" dirty="0" smtClean="0"/>
              <a:t>In 2002, the Surviving Sepsis Campaign released guidelines recommending </a:t>
            </a:r>
            <a:r>
              <a:rPr lang="en-US" dirty="0" err="1" smtClean="0"/>
              <a:t>Xigris</a:t>
            </a:r>
            <a:r>
              <a:rPr lang="en-US" dirty="0" smtClean="0"/>
              <a:t> for patients with severe sepsis (Grade B).</a:t>
            </a:r>
          </a:p>
          <a:p>
            <a:pPr marL="0" indent="0">
              <a:buNone/>
            </a:pPr>
            <a:endParaRPr lang="en-US" dirty="0"/>
          </a:p>
          <a:p>
            <a:pPr marL="0" indent="0">
              <a:buNone/>
            </a:pPr>
            <a:endParaRPr lang="en-US" dirty="0" smtClean="0"/>
          </a:p>
          <a:p>
            <a:pPr marL="0" indent="0">
              <a:buNone/>
            </a:pPr>
            <a:endParaRPr lang="en-US" dirty="0" smtClean="0"/>
          </a:p>
          <a:p>
            <a:endParaRPr lang="en-US" dirty="0" smtClean="0"/>
          </a:p>
          <a:p>
            <a:r>
              <a:rPr lang="en-US" dirty="0" smtClean="0"/>
              <a:t>In 2002-2003, stories began appearing in the news about “rationing” of </a:t>
            </a:r>
            <a:r>
              <a:rPr lang="en-US" dirty="0" err="1" smtClean="0"/>
              <a:t>Xigris</a:t>
            </a:r>
            <a:r>
              <a:rPr lang="en-US" dirty="0" smtClean="0"/>
              <a:t> due to concerns about cost.</a:t>
            </a:r>
            <a:endParaRPr lang="en-US" dirty="0"/>
          </a:p>
        </p:txBody>
      </p:sp>
      <p:pic>
        <p:nvPicPr>
          <p:cNvPr id="4" name="Picture 3"/>
          <p:cNvPicPr>
            <a:picLocks noChangeAspect="1"/>
          </p:cNvPicPr>
          <p:nvPr/>
        </p:nvPicPr>
        <p:blipFill>
          <a:blip r:embed="rId3"/>
          <a:stretch>
            <a:fillRect/>
          </a:stretch>
        </p:blipFill>
        <p:spPr>
          <a:xfrm>
            <a:off x="1894113" y="2819832"/>
            <a:ext cx="5404757" cy="1547244"/>
          </a:xfrm>
          <a:prstGeom prst="rect">
            <a:avLst/>
          </a:prstGeom>
        </p:spPr>
      </p:pic>
    </p:spTree>
    <p:extLst>
      <p:ext uri="{BB962C8B-B14F-4D97-AF65-F5344CB8AC3E}">
        <p14:creationId xmlns:p14="http://schemas.microsoft.com/office/powerpoint/2010/main" val="36555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Validity Concerns in PROWESS Trial</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Earlier studies showed </a:t>
            </a:r>
            <a:r>
              <a:rPr lang="en-US" dirty="0" smtClean="0">
                <a:solidFill>
                  <a:schemeClr val="accent2"/>
                </a:solidFill>
              </a:rPr>
              <a:t>no dose-dependent response </a:t>
            </a:r>
            <a:r>
              <a:rPr lang="en-US" dirty="0" smtClean="0"/>
              <a:t>on benefit, but increased bleeding in higher doses</a:t>
            </a:r>
          </a:p>
          <a:p>
            <a:r>
              <a:rPr lang="en-US" dirty="0" smtClean="0"/>
              <a:t>Study used </a:t>
            </a:r>
            <a:r>
              <a:rPr lang="en-US" dirty="0" smtClean="0">
                <a:solidFill>
                  <a:schemeClr val="accent2"/>
                </a:solidFill>
              </a:rPr>
              <a:t>unique definitions </a:t>
            </a:r>
            <a:r>
              <a:rPr lang="en-US" dirty="0" smtClean="0"/>
              <a:t>of both Shock and Disseminated Intravascular Coagulation (DIC)</a:t>
            </a:r>
          </a:p>
          <a:p>
            <a:r>
              <a:rPr lang="en-US" dirty="0" smtClean="0"/>
              <a:t>Approval relied on subgroup analyses; subgroups had </a:t>
            </a:r>
            <a:r>
              <a:rPr lang="en-US" dirty="0" smtClean="0">
                <a:solidFill>
                  <a:schemeClr val="accent2"/>
                </a:solidFill>
              </a:rPr>
              <a:t>prognostic imbalance </a:t>
            </a:r>
            <a:r>
              <a:rPr lang="en-US" dirty="0" smtClean="0"/>
              <a:t>due to small size</a:t>
            </a:r>
          </a:p>
          <a:p>
            <a:r>
              <a:rPr lang="en-US" dirty="0" smtClean="0"/>
              <a:t>Investigators used the APACHE-II to stratify risk of mortality.  Early results seemed to show that those in the lowest quartile had </a:t>
            </a:r>
            <a:r>
              <a:rPr lang="en-US" dirty="0" smtClean="0">
                <a:solidFill>
                  <a:schemeClr val="accent1"/>
                </a:solidFill>
              </a:rPr>
              <a:t>increased mortality</a:t>
            </a:r>
            <a:r>
              <a:rPr lang="en-US" dirty="0"/>
              <a:t> </a:t>
            </a:r>
            <a:r>
              <a:rPr lang="en-US" dirty="0" smtClean="0"/>
              <a:t>with </a:t>
            </a:r>
            <a:r>
              <a:rPr lang="en-US" dirty="0" err="1" smtClean="0"/>
              <a:t>Xigris</a:t>
            </a:r>
            <a:r>
              <a:rPr lang="en-US" dirty="0" smtClean="0"/>
              <a:t>.  Patients recruited later on in enrollment period had higher APACHE-II scores, indicating they may have </a:t>
            </a:r>
            <a:r>
              <a:rPr lang="en-US" dirty="0" smtClean="0">
                <a:solidFill>
                  <a:schemeClr val="accent2"/>
                </a:solidFill>
              </a:rPr>
              <a:t>changed the types of patients they were enrolling</a:t>
            </a:r>
          </a:p>
          <a:p>
            <a:r>
              <a:rPr lang="en-US" dirty="0" smtClean="0"/>
              <a:t>Study did not follow patients beyond 28 days (</a:t>
            </a:r>
            <a:r>
              <a:rPr lang="en-US" dirty="0" smtClean="0">
                <a:solidFill>
                  <a:schemeClr val="accent2"/>
                </a:solidFill>
              </a:rPr>
              <a:t>no intermediate or long-term follow-up</a:t>
            </a:r>
            <a:r>
              <a:rPr lang="en-US" dirty="0" smtClean="0"/>
              <a:t>)</a:t>
            </a:r>
            <a:endParaRPr lang="en-US" dirty="0"/>
          </a:p>
        </p:txBody>
      </p:sp>
    </p:spTree>
    <p:extLst>
      <p:ext uri="{BB962C8B-B14F-4D97-AF65-F5344CB8AC3E}">
        <p14:creationId xmlns:p14="http://schemas.microsoft.com/office/powerpoint/2010/main" val="77716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Xigris</a:t>
            </a:r>
            <a:r>
              <a:rPr lang="en-US" dirty="0" smtClean="0"/>
              <a:t> Chronology</a:t>
            </a:r>
            <a:endParaRPr lang="en-US" dirty="0"/>
          </a:p>
        </p:txBody>
      </p:sp>
      <p:pic>
        <p:nvPicPr>
          <p:cNvPr id="4" name="Picture 3"/>
          <p:cNvPicPr>
            <a:picLocks noChangeAspect="1"/>
          </p:cNvPicPr>
          <p:nvPr/>
        </p:nvPicPr>
        <p:blipFill>
          <a:blip r:embed="rId3"/>
          <a:stretch>
            <a:fillRect/>
          </a:stretch>
        </p:blipFill>
        <p:spPr>
          <a:xfrm>
            <a:off x="182656" y="1640741"/>
            <a:ext cx="8798058" cy="3415143"/>
          </a:xfrm>
          <a:prstGeom prst="rect">
            <a:avLst/>
          </a:prstGeom>
        </p:spPr>
      </p:pic>
      <p:sp>
        <p:nvSpPr>
          <p:cNvPr id="5" name="TextBox 4"/>
          <p:cNvSpPr txBox="1"/>
          <p:nvPr/>
        </p:nvSpPr>
        <p:spPr>
          <a:xfrm>
            <a:off x="457200" y="5355771"/>
            <a:ext cx="6449786" cy="1200329"/>
          </a:xfrm>
          <a:prstGeom prst="rect">
            <a:avLst/>
          </a:prstGeom>
          <a:noFill/>
        </p:spPr>
        <p:txBody>
          <a:bodyPr wrap="square" rtlCol="0">
            <a:spAutoFit/>
          </a:bodyPr>
          <a:lstStyle/>
          <a:p>
            <a:r>
              <a:rPr lang="en-US" sz="2400" b="1" dirty="0" smtClean="0">
                <a:solidFill>
                  <a:schemeClr val="accent3"/>
                </a:solidFill>
                <a:latin typeface="Calibri" panose="020F0502020204030204" pitchFamily="34" charset="0"/>
              </a:rPr>
              <a:t>&gt; 90% of the funding for the Surviving Sepsis Campaign was from the Eli Lilly Company, the maker of </a:t>
            </a:r>
            <a:r>
              <a:rPr lang="en-US" sz="2400" b="1" dirty="0" err="1" smtClean="0">
                <a:solidFill>
                  <a:schemeClr val="accent3"/>
                </a:solidFill>
                <a:latin typeface="Calibri" panose="020F0502020204030204" pitchFamily="34" charset="0"/>
              </a:rPr>
              <a:t>Xigris</a:t>
            </a:r>
            <a:endParaRPr lang="en-US" sz="2400" b="1" dirty="0" smtClean="0">
              <a:solidFill>
                <a:schemeClr val="accent3"/>
              </a:solidFill>
              <a:latin typeface="Calibri" panose="020F0502020204030204" pitchFamily="34" charset="0"/>
            </a:endParaRPr>
          </a:p>
        </p:txBody>
      </p:sp>
    </p:spTree>
    <p:extLst>
      <p:ext uri="{BB962C8B-B14F-4D97-AF65-F5344CB8AC3E}">
        <p14:creationId xmlns:p14="http://schemas.microsoft.com/office/powerpoint/2010/main" val="15858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PROWESS-SHOCK Trial</a:t>
            </a:r>
            <a:endParaRPr lang="en-US" dirty="0"/>
          </a:p>
        </p:txBody>
      </p:sp>
      <p:pic>
        <p:nvPicPr>
          <p:cNvPr id="4" name="Picture 3"/>
          <p:cNvPicPr>
            <a:picLocks noChangeAspect="1"/>
          </p:cNvPicPr>
          <p:nvPr/>
        </p:nvPicPr>
        <p:blipFill>
          <a:blip r:embed="rId3"/>
          <a:stretch>
            <a:fillRect/>
          </a:stretch>
        </p:blipFill>
        <p:spPr>
          <a:xfrm>
            <a:off x="457200" y="1314346"/>
            <a:ext cx="8229600" cy="2097740"/>
          </a:xfrm>
          <a:prstGeom prst="rect">
            <a:avLst/>
          </a:prstGeom>
        </p:spPr>
      </p:pic>
      <p:pic>
        <p:nvPicPr>
          <p:cNvPr id="5" name="Picture 4"/>
          <p:cNvPicPr>
            <a:picLocks noChangeAspect="1"/>
          </p:cNvPicPr>
          <p:nvPr/>
        </p:nvPicPr>
        <p:blipFill>
          <a:blip r:embed="rId4"/>
          <a:stretch>
            <a:fillRect/>
          </a:stretch>
        </p:blipFill>
        <p:spPr>
          <a:xfrm>
            <a:off x="681225" y="3412086"/>
            <a:ext cx="5017445" cy="3263378"/>
          </a:xfrm>
          <a:prstGeom prst="rect">
            <a:avLst/>
          </a:prstGeom>
        </p:spPr>
      </p:pic>
      <p:sp>
        <p:nvSpPr>
          <p:cNvPr id="6" name="TextBox 5"/>
          <p:cNvSpPr txBox="1"/>
          <p:nvPr/>
        </p:nvSpPr>
        <p:spPr>
          <a:xfrm>
            <a:off x="6302829" y="3665165"/>
            <a:ext cx="2383971" cy="1569660"/>
          </a:xfrm>
          <a:prstGeom prst="rect">
            <a:avLst/>
          </a:prstGeom>
          <a:noFill/>
        </p:spPr>
        <p:txBody>
          <a:bodyPr wrap="square" rtlCol="0">
            <a:spAutoFit/>
          </a:bodyPr>
          <a:lstStyle/>
          <a:p>
            <a:r>
              <a:rPr lang="en-US" sz="2400" b="1" dirty="0" smtClean="0">
                <a:solidFill>
                  <a:schemeClr val="tx1">
                    <a:lumMod val="50000"/>
                    <a:lumOff val="50000"/>
                  </a:schemeClr>
                </a:solidFill>
                <a:latin typeface="Calibri" panose="020F0502020204030204" pitchFamily="34" charset="0"/>
              </a:rPr>
              <a:t>Significant increase in risk of bleeding in </a:t>
            </a:r>
            <a:r>
              <a:rPr lang="en-US" sz="2400" b="1" dirty="0" err="1" smtClean="0">
                <a:solidFill>
                  <a:schemeClr val="tx1">
                    <a:lumMod val="50000"/>
                    <a:lumOff val="50000"/>
                  </a:schemeClr>
                </a:solidFill>
                <a:latin typeface="Calibri" panose="020F0502020204030204" pitchFamily="34" charset="0"/>
              </a:rPr>
              <a:t>Xigris</a:t>
            </a:r>
            <a:r>
              <a:rPr lang="en-US" sz="2400" b="1" dirty="0" smtClean="0">
                <a:solidFill>
                  <a:schemeClr val="tx1">
                    <a:lumMod val="50000"/>
                    <a:lumOff val="50000"/>
                  </a:schemeClr>
                </a:solidFill>
                <a:latin typeface="Calibri" panose="020F0502020204030204" pitchFamily="34" charset="0"/>
              </a:rPr>
              <a:t> group.</a:t>
            </a:r>
            <a:endParaRPr lang="en-US" sz="2400" b="1"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19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EBM? </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Clinical Reasoning on the Wards</a:t>
            </a:r>
          </a:p>
          <a:p>
            <a:pPr marL="514350" indent="-514350">
              <a:buFont typeface="+mj-lt"/>
              <a:buAutoNum type="arabicParenR"/>
            </a:pPr>
            <a:r>
              <a:rPr lang="en-US" dirty="0" smtClean="0"/>
              <a:t>Translating Research into Clinical Skills</a:t>
            </a:r>
          </a:p>
          <a:p>
            <a:pPr marL="514350" indent="-514350">
              <a:buFont typeface="+mj-lt"/>
              <a:buAutoNum type="arabicParenR"/>
            </a:pPr>
            <a:r>
              <a:rPr lang="en-US" dirty="0" smtClean="0"/>
              <a:t>Shared-Decision Making and Communication with Patients</a:t>
            </a:r>
          </a:p>
          <a:p>
            <a:pPr marL="514350" indent="-514350">
              <a:buFont typeface="+mj-lt"/>
              <a:buAutoNum type="arabicParenR"/>
            </a:pPr>
            <a:r>
              <a:rPr lang="en-US" dirty="0" smtClean="0"/>
              <a:t>Step 1!</a:t>
            </a:r>
          </a:p>
          <a:p>
            <a:pPr marL="514350" indent="-514350">
              <a:buFont typeface="+mj-lt"/>
              <a:buAutoNum type="arabicParenR"/>
            </a:pPr>
            <a:r>
              <a:rPr lang="en-US" sz="3600" dirty="0" smtClean="0">
                <a:solidFill>
                  <a:schemeClr val="tx2"/>
                </a:solidFill>
              </a:rPr>
              <a:t>Leadership in Medicine</a:t>
            </a:r>
          </a:p>
        </p:txBody>
      </p:sp>
    </p:spTree>
    <p:extLst>
      <p:ext uri="{BB962C8B-B14F-4D97-AF65-F5344CB8AC3E}">
        <p14:creationId xmlns:p14="http://schemas.microsoft.com/office/powerpoint/2010/main" val="36402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18826" cy="62865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97677" y="2726759"/>
            <a:ext cx="2968669" cy="129018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66613" y="4505455"/>
            <a:ext cx="2968669" cy="129018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92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ASK/AQUIRE</a:t>
            </a:r>
            <a:endParaRPr lang="en-US" dirty="0"/>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US" sz="3600" dirty="0" smtClean="0">
                <a:solidFill>
                  <a:schemeClr val="tx2"/>
                </a:solidFill>
              </a:rPr>
              <a:t>Background Questions</a:t>
            </a:r>
            <a:r>
              <a:rPr lang="en-US" sz="3600" dirty="0" smtClean="0"/>
              <a:t>:  General knowledge on a condition.  Questions about physiology, pathology, general management.</a:t>
            </a:r>
          </a:p>
          <a:p>
            <a:pPr>
              <a:buFont typeface="Arial" panose="020B0604020202020204" pitchFamily="34" charset="0"/>
              <a:buChar char="•"/>
            </a:pPr>
            <a:r>
              <a:rPr lang="en-US" sz="3600" dirty="0" smtClean="0">
                <a:solidFill>
                  <a:schemeClr val="tx2"/>
                </a:solidFill>
              </a:rPr>
              <a:t>Foreground Questions</a:t>
            </a:r>
            <a:r>
              <a:rPr lang="en-US" sz="3600" dirty="0" smtClean="0"/>
              <a:t>:  Questions relating to decisions that need to be made regarding a particular patient’s management.  </a:t>
            </a:r>
          </a:p>
          <a:p>
            <a:pPr marL="0" indent="0">
              <a:buNone/>
            </a:pPr>
            <a:endParaRPr lang="en-US" sz="3600" dirty="0">
              <a:solidFill>
                <a:schemeClr val="tx2"/>
              </a:solidFill>
            </a:endParaRPr>
          </a:p>
          <a:p>
            <a:pPr marL="0" indent="0">
              <a:buNone/>
            </a:pPr>
            <a:r>
              <a:rPr lang="en-US" sz="3600" dirty="0" smtClean="0">
                <a:solidFill>
                  <a:schemeClr val="tx2"/>
                </a:solidFill>
              </a:rPr>
              <a:t>Question Format</a:t>
            </a:r>
            <a:r>
              <a:rPr lang="en-US" sz="3600" b="0" dirty="0" smtClean="0">
                <a:solidFill>
                  <a:schemeClr val="tx2"/>
                </a:solidFill>
              </a:rPr>
              <a:t>:</a:t>
            </a:r>
            <a:r>
              <a:rPr lang="en-US" sz="3600" dirty="0">
                <a:solidFill>
                  <a:schemeClr val="tx2"/>
                </a:solidFill>
              </a:rPr>
              <a:t> </a:t>
            </a:r>
            <a:r>
              <a:rPr lang="en-US" sz="3600" dirty="0" smtClean="0">
                <a:solidFill>
                  <a:schemeClr val="tx2"/>
                </a:solidFill>
              </a:rPr>
              <a:t> PICO</a:t>
            </a:r>
          </a:p>
          <a:p>
            <a:pPr>
              <a:buFont typeface="Arial" panose="020B0604020202020204" pitchFamily="34" charset="0"/>
              <a:buChar char="•"/>
            </a:pPr>
            <a:r>
              <a:rPr lang="en-US" sz="3600" dirty="0" smtClean="0"/>
              <a:t>P:  Patient/Population</a:t>
            </a:r>
          </a:p>
          <a:p>
            <a:pPr>
              <a:buFont typeface="Arial" panose="020B0604020202020204" pitchFamily="34" charset="0"/>
              <a:buChar char="•"/>
            </a:pPr>
            <a:r>
              <a:rPr lang="en-US" sz="3600" dirty="0" smtClean="0"/>
              <a:t>I:  Intervention (diagnostic test, treatment, management)</a:t>
            </a:r>
          </a:p>
          <a:p>
            <a:pPr>
              <a:buFont typeface="Arial" panose="020B0604020202020204" pitchFamily="34" charset="0"/>
              <a:buChar char="•"/>
            </a:pPr>
            <a:r>
              <a:rPr lang="en-US" sz="3600" dirty="0" smtClean="0"/>
              <a:t>C:  Comparator/Control (alternative option)</a:t>
            </a:r>
          </a:p>
          <a:p>
            <a:pPr>
              <a:buFont typeface="Arial" panose="020B0604020202020204" pitchFamily="34" charset="0"/>
              <a:buChar char="•"/>
            </a:pPr>
            <a:r>
              <a:rPr lang="en-US" sz="3600" dirty="0" smtClean="0"/>
              <a:t>O:  Outcome (end result)</a:t>
            </a:r>
          </a:p>
        </p:txBody>
      </p:sp>
    </p:spTree>
    <p:extLst>
      <p:ext uri="{BB962C8B-B14F-4D97-AF65-F5344CB8AC3E}">
        <p14:creationId xmlns:p14="http://schemas.microsoft.com/office/powerpoint/2010/main" val="8305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18826" cy="62865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453020" y="4555559"/>
            <a:ext cx="2968669" cy="129018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783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EBM Hierarchy</a:t>
            </a:r>
            <a:endParaRPr lang="en-US" dirty="0"/>
          </a:p>
        </p:txBody>
      </p:sp>
      <p:pic>
        <p:nvPicPr>
          <p:cNvPr id="7" name="Picture 6"/>
          <p:cNvPicPr>
            <a:picLocks noChangeAspect="1"/>
          </p:cNvPicPr>
          <p:nvPr/>
        </p:nvPicPr>
        <p:blipFill>
          <a:blip r:embed="rId3"/>
          <a:stretch>
            <a:fillRect/>
          </a:stretch>
        </p:blipFill>
        <p:spPr>
          <a:xfrm>
            <a:off x="1311222" y="1162232"/>
            <a:ext cx="6521555" cy="5326250"/>
          </a:xfrm>
          <a:prstGeom prst="rect">
            <a:avLst/>
          </a:prstGeom>
        </p:spPr>
      </p:pic>
    </p:spTree>
    <p:extLst>
      <p:ext uri="{BB962C8B-B14F-4D97-AF65-F5344CB8AC3E}">
        <p14:creationId xmlns:p14="http://schemas.microsoft.com/office/powerpoint/2010/main" val="389353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Objectives/Overview</a:t>
            </a:r>
            <a:endParaRPr lang="en-US" dirty="0"/>
          </a:p>
        </p:txBody>
      </p:sp>
      <p:sp>
        <p:nvSpPr>
          <p:cNvPr id="3" name="Text Placeholder 2"/>
          <p:cNvSpPr>
            <a:spLocks noGrp="1"/>
          </p:cNvSpPr>
          <p:nvPr>
            <p:ph type="body" idx="1"/>
          </p:nvPr>
        </p:nvSpPr>
        <p:spPr>
          <a:xfrm>
            <a:off x="457200" y="1216325"/>
            <a:ext cx="8229600" cy="4720708"/>
          </a:xfrm>
        </p:spPr>
        <p:txBody>
          <a:bodyPr>
            <a:normAutofit fontScale="92500" lnSpcReduction="10000"/>
          </a:bodyPr>
          <a:lstStyle/>
          <a:p>
            <a:r>
              <a:rPr lang="en-US" dirty="0" smtClean="0">
                <a:solidFill>
                  <a:schemeClr val="tx1">
                    <a:lumMod val="50000"/>
                    <a:lumOff val="50000"/>
                  </a:schemeClr>
                </a:solidFill>
              </a:rPr>
              <a:t>By the end of the session, learners will:</a:t>
            </a:r>
          </a:p>
          <a:p>
            <a:pPr marL="457200" indent="-457200">
              <a:buFont typeface="Arial" panose="020B0604020202020204" pitchFamily="34" charset="0"/>
              <a:buChar char="•"/>
            </a:pPr>
            <a:r>
              <a:rPr lang="en-US" dirty="0" smtClean="0">
                <a:solidFill>
                  <a:schemeClr val="tx1">
                    <a:lumMod val="50000"/>
                    <a:lumOff val="50000"/>
                  </a:schemeClr>
                </a:solidFill>
              </a:rPr>
              <a:t>Be able to list the steps in the Evidence-Based Medicine (EBM) cycle</a:t>
            </a:r>
          </a:p>
          <a:p>
            <a:pPr marL="457200" indent="-457200">
              <a:buFont typeface="Arial" panose="020B0604020202020204" pitchFamily="34" charset="0"/>
              <a:buChar char="•"/>
            </a:pPr>
            <a:endParaRPr lang="en-US" dirty="0" smtClean="0">
              <a:solidFill>
                <a:schemeClr val="tx1">
                  <a:lumMod val="50000"/>
                  <a:lumOff val="50000"/>
                </a:schemeClr>
              </a:solidFill>
            </a:endParaRPr>
          </a:p>
          <a:p>
            <a:pPr marL="457200" indent="-457200">
              <a:buFont typeface="Arial" panose="020B0604020202020204" pitchFamily="34" charset="0"/>
              <a:buChar char="•"/>
            </a:pPr>
            <a:r>
              <a:rPr lang="en-US" dirty="0" smtClean="0">
                <a:solidFill>
                  <a:schemeClr val="tx1">
                    <a:lumMod val="50000"/>
                    <a:lumOff val="50000"/>
                  </a:schemeClr>
                </a:solidFill>
              </a:rPr>
              <a:t>Be able to describe potential issues with internal validity, study results, and generalizability (external validity)</a:t>
            </a:r>
          </a:p>
          <a:p>
            <a:pPr marL="457200" indent="-457200">
              <a:buFont typeface="Arial" panose="020B0604020202020204" pitchFamily="34" charset="0"/>
              <a:buChar char="•"/>
            </a:pPr>
            <a:endParaRPr lang="en-US" dirty="0" smtClean="0">
              <a:solidFill>
                <a:schemeClr val="tx1">
                  <a:lumMod val="50000"/>
                  <a:lumOff val="50000"/>
                </a:schemeClr>
              </a:solidFill>
            </a:endParaRPr>
          </a:p>
          <a:p>
            <a:pPr marL="457200" indent="-457200">
              <a:buFont typeface="Arial" panose="020B0604020202020204" pitchFamily="34" charset="0"/>
              <a:buChar char="•"/>
            </a:pPr>
            <a:r>
              <a:rPr lang="en-US" dirty="0" smtClean="0">
                <a:solidFill>
                  <a:schemeClr val="tx1">
                    <a:lumMod val="50000"/>
                    <a:lumOff val="50000"/>
                  </a:schemeClr>
                </a:solidFill>
              </a:rPr>
              <a:t>Appreciate importance/relevance of EBM in clinical practice</a:t>
            </a:r>
          </a:p>
          <a:p>
            <a:endParaRPr lang="en-US"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2434373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Appraisal of RCTs</a:t>
            </a:r>
            <a:endParaRPr lang="en-US" dirty="0"/>
          </a:p>
        </p:txBody>
      </p:sp>
      <p:sp>
        <p:nvSpPr>
          <p:cNvPr id="3" name="Text Placeholder 2"/>
          <p:cNvSpPr>
            <a:spLocks noGrp="1"/>
          </p:cNvSpPr>
          <p:nvPr>
            <p:ph type="body" idx="1"/>
          </p:nvPr>
        </p:nvSpPr>
        <p:spPr>
          <a:xfrm>
            <a:off x="130630" y="1257301"/>
            <a:ext cx="4090642" cy="2482881"/>
          </a:xfrm>
        </p:spPr>
        <p:txBody>
          <a:bodyPr numCol="1">
            <a:normAutofit/>
          </a:bodyPr>
          <a:lstStyle/>
          <a:p>
            <a:r>
              <a:rPr lang="en-US" sz="2200" u="sng" dirty="0" smtClean="0">
                <a:solidFill>
                  <a:schemeClr val="accent2"/>
                </a:solidFill>
              </a:rPr>
              <a:t>Threats to Internal Validity</a:t>
            </a:r>
          </a:p>
          <a:p>
            <a:r>
              <a:rPr lang="en-US" sz="2200" b="0" dirty="0" smtClean="0">
                <a:solidFill>
                  <a:schemeClr val="accent2"/>
                </a:solidFill>
              </a:rPr>
              <a:t>Randomization</a:t>
            </a:r>
          </a:p>
          <a:p>
            <a:r>
              <a:rPr lang="en-US" sz="2200" b="0" dirty="0" smtClean="0">
                <a:solidFill>
                  <a:schemeClr val="accent2"/>
                </a:solidFill>
              </a:rPr>
              <a:t>Allocation Concealment</a:t>
            </a:r>
          </a:p>
          <a:p>
            <a:r>
              <a:rPr lang="en-US" sz="2200" b="0" dirty="0" smtClean="0">
                <a:solidFill>
                  <a:schemeClr val="accent2"/>
                </a:solidFill>
              </a:rPr>
              <a:t>Blinding</a:t>
            </a:r>
          </a:p>
          <a:p>
            <a:r>
              <a:rPr lang="en-US" sz="2200" b="0" dirty="0" smtClean="0">
                <a:solidFill>
                  <a:schemeClr val="accent2"/>
                </a:solidFill>
              </a:rPr>
              <a:t>Selection / Attrition Bias</a:t>
            </a:r>
          </a:p>
          <a:p>
            <a:r>
              <a:rPr lang="en-US" sz="2200" b="0" dirty="0" smtClean="0">
                <a:solidFill>
                  <a:schemeClr val="accent2"/>
                </a:solidFill>
              </a:rPr>
              <a:t>Intention-to-Treat</a:t>
            </a:r>
          </a:p>
          <a:p>
            <a:endParaRPr lang="en-US" b="0" dirty="0" smtClean="0"/>
          </a:p>
          <a:p>
            <a:endParaRPr lang="en-US" b="0" dirty="0"/>
          </a:p>
        </p:txBody>
      </p:sp>
      <p:sp>
        <p:nvSpPr>
          <p:cNvPr id="5" name="TextBox 4"/>
          <p:cNvSpPr txBox="1"/>
          <p:nvPr/>
        </p:nvSpPr>
        <p:spPr>
          <a:xfrm>
            <a:off x="4767943" y="1270140"/>
            <a:ext cx="4376057" cy="2462213"/>
          </a:xfrm>
          <a:prstGeom prst="rect">
            <a:avLst/>
          </a:prstGeom>
          <a:noFill/>
        </p:spPr>
        <p:txBody>
          <a:bodyPr wrap="square" rtlCol="0">
            <a:spAutoFit/>
          </a:bodyPr>
          <a:lstStyle/>
          <a:p>
            <a:pPr algn="ctr"/>
            <a:r>
              <a:rPr lang="en-US" sz="2200" b="1" u="sng" dirty="0" smtClean="0">
                <a:solidFill>
                  <a:schemeClr val="tx1">
                    <a:lumMod val="50000"/>
                    <a:lumOff val="50000"/>
                  </a:schemeClr>
                </a:solidFill>
                <a:latin typeface="Calibri" panose="020F0502020204030204" pitchFamily="34" charset="0"/>
              </a:rPr>
              <a:t>Results</a:t>
            </a:r>
          </a:p>
          <a:p>
            <a:pPr algn="ctr"/>
            <a:r>
              <a:rPr lang="en-US" sz="2200" b="1" dirty="0" smtClean="0">
                <a:solidFill>
                  <a:schemeClr val="tx1">
                    <a:lumMod val="50000"/>
                    <a:lumOff val="50000"/>
                  </a:schemeClr>
                </a:solidFill>
                <a:latin typeface="Calibri" panose="020F0502020204030204" pitchFamily="34" charset="0"/>
              </a:rPr>
              <a:t>Relative Risk (RR)</a:t>
            </a:r>
          </a:p>
          <a:p>
            <a:pPr algn="ctr"/>
            <a:r>
              <a:rPr lang="en-US" sz="2200" b="1" dirty="0" smtClean="0">
                <a:solidFill>
                  <a:schemeClr val="tx1">
                    <a:lumMod val="50000"/>
                    <a:lumOff val="50000"/>
                  </a:schemeClr>
                </a:solidFill>
                <a:latin typeface="Calibri" panose="020F0502020204030204" pitchFamily="34" charset="0"/>
              </a:rPr>
              <a:t>Relative Risk Reduction (RRR)</a:t>
            </a:r>
          </a:p>
          <a:p>
            <a:pPr algn="ctr"/>
            <a:r>
              <a:rPr lang="en-US" sz="2200" b="1" dirty="0" smtClean="0">
                <a:solidFill>
                  <a:schemeClr val="tx1">
                    <a:lumMod val="50000"/>
                    <a:lumOff val="50000"/>
                  </a:schemeClr>
                </a:solidFill>
                <a:latin typeface="Calibri" panose="020F0502020204030204" pitchFamily="34" charset="0"/>
              </a:rPr>
              <a:t>Absolute Risk Reduction (ARR)</a:t>
            </a:r>
          </a:p>
          <a:p>
            <a:pPr algn="ctr"/>
            <a:r>
              <a:rPr lang="en-US" sz="2200" b="1" dirty="0" smtClean="0">
                <a:solidFill>
                  <a:schemeClr val="tx1">
                    <a:lumMod val="50000"/>
                    <a:lumOff val="50000"/>
                  </a:schemeClr>
                </a:solidFill>
                <a:latin typeface="Calibri" panose="020F0502020204030204" pitchFamily="34" charset="0"/>
              </a:rPr>
              <a:t>Number Needed to Treat (NNT)</a:t>
            </a:r>
          </a:p>
          <a:p>
            <a:pPr algn="ctr"/>
            <a:r>
              <a:rPr lang="en-US" sz="2200" b="1" dirty="0" smtClean="0">
                <a:solidFill>
                  <a:schemeClr val="tx1">
                    <a:lumMod val="50000"/>
                    <a:lumOff val="50000"/>
                  </a:schemeClr>
                </a:solidFill>
                <a:latin typeface="Calibri" panose="020F0502020204030204" pitchFamily="34" charset="0"/>
              </a:rPr>
              <a:t>Attributable Risk (AR)</a:t>
            </a:r>
          </a:p>
          <a:p>
            <a:pPr algn="ctr"/>
            <a:r>
              <a:rPr lang="en-US" sz="2200" b="1" dirty="0" smtClean="0">
                <a:solidFill>
                  <a:schemeClr val="tx1">
                    <a:lumMod val="50000"/>
                    <a:lumOff val="50000"/>
                  </a:schemeClr>
                </a:solidFill>
                <a:latin typeface="Calibri" panose="020F0502020204030204" pitchFamily="34" charset="0"/>
              </a:rPr>
              <a:t>Number Needed to Harm (NNH)</a:t>
            </a:r>
            <a:endParaRPr lang="en-US" sz="2200" b="1" dirty="0">
              <a:solidFill>
                <a:schemeClr val="tx1">
                  <a:lumMod val="50000"/>
                  <a:lumOff val="50000"/>
                </a:schemeClr>
              </a:solidFill>
              <a:latin typeface="Calibri" panose="020F0502020204030204" pitchFamily="34" charset="0"/>
            </a:endParaRPr>
          </a:p>
        </p:txBody>
      </p:sp>
      <p:sp>
        <p:nvSpPr>
          <p:cNvPr id="4" name="Rectangle 3"/>
          <p:cNvSpPr/>
          <p:nvPr/>
        </p:nvSpPr>
        <p:spPr>
          <a:xfrm>
            <a:off x="1842052" y="4079300"/>
            <a:ext cx="5446643" cy="2462213"/>
          </a:xfrm>
          <a:prstGeom prst="rect">
            <a:avLst/>
          </a:prstGeom>
        </p:spPr>
        <p:txBody>
          <a:bodyPr wrap="square">
            <a:spAutoFit/>
          </a:bodyPr>
          <a:lstStyle/>
          <a:p>
            <a:pPr algn="ctr"/>
            <a:r>
              <a:rPr lang="en-US" sz="2200" b="1" u="sng" dirty="0">
                <a:solidFill>
                  <a:schemeClr val="tx2"/>
                </a:solidFill>
                <a:latin typeface="Calibri" panose="020F0502020204030204" pitchFamily="34" charset="0"/>
                <a:cs typeface="Calibri" panose="020F0502020204030204" pitchFamily="34" charset="0"/>
              </a:rPr>
              <a:t>Threats to External Validity / </a:t>
            </a:r>
            <a:r>
              <a:rPr lang="en-US" sz="2200" b="1" u="sng" dirty="0" smtClean="0">
                <a:solidFill>
                  <a:schemeClr val="tx2"/>
                </a:solidFill>
                <a:latin typeface="Calibri" panose="020F0502020204030204" pitchFamily="34" charset="0"/>
                <a:cs typeface="Calibri" panose="020F0502020204030204" pitchFamily="34" charset="0"/>
              </a:rPr>
              <a:t>Generalizability</a:t>
            </a:r>
            <a:endParaRPr lang="en-US" sz="2200" b="1" u="sng" dirty="0">
              <a:solidFill>
                <a:schemeClr val="tx2"/>
              </a:solidFill>
              <a:latin typeface="Calibri" panose="020F0502020204030204" pitchFamily="34" charset="0"/>
              <a:cs typeface="Calibri" panose="020F0502020204030204" pitchFamily="34" charset="0"/>
            </a:endParaRPr>
          </a:p>
          <a:p>
            <a:pPr algn="ctr"/>
            <a:r>
              <a:rPr lang="en-US" sz="2200" b="1" dirty="0">
                <a:solidFill>
                  <a:schemeClr val="tx2"/>
                </a:solidFill>
                <a:latin typeface="Calibri" panose="020F0502020204030204" pitchFamily="34" charset="0"/>
                <a:cs typeface="Calibri" panose="020F0502020204030204" pitchFamily="34" charset="0"/>
              </a:rPr>
              <a:t>Setting of trial</a:t>
            </a:r>
          </a:p>
          <a:p>
            <a:pPr algn="ctr"/>
            <a:r>
              <a:rPr lang="en-US" sz="2200" b="1" dirty="0">
                <a:solidFill>
                  <a:schemeClr val="tx2"/>
                </a:solidFill>
                <a:latin typeface="Calibri" panose="020F0502020204030204" pitchFamily="34" charset="0"/>
                <a:cs typeface="Calibri" panose="020F0502020204030204" pitchFamily="34" charset="0"/>
              </a:rPr>
              <a:t>Selection of participants</a:t>
            </a:r>
          </a:p>
          <a:p>
            <a:pPr algn="ctr"/>
            <a:r>
              <a:rPr lang="en-US" sz="2200" b="1" dirty="0">
                <a:solidFill>
                  <a:schemeClr val="tx2"/>
                </a:solidFill>
                <a:latin typeface="Calibri" panose="020F0502020204030204" pitchFamily="34" charset="0"/>
                <a:cs typeface="Calibri" panose="020F0502020204030204" pitchFamily="34" charset="0"/>
              </a:rPr>
              <a:t>Baseline characteristics of patients</a:t>
            </a:r>
          </a:p>
          <a:p>
            <a:pPr algn="ctr"/>
            <a:r>
              <a:rPr lang="en-US" sz="2200" b="1" dirty="0">
                <a:solidFill>
                  <a:schemeClr val="tx2"/>
                </a:solidFill>
                <a:latin typeface="Calibri" panose="020F0502020204030204" pitchFamily="34" charset="0"/>
                <a:cs typeface="Calibri" panose="020F0502020204030204" pitchFamily="34" charset="0"/>
              </a:rPr>
              <a:t>Trial protocol vs. real-life practice</a:t>
            </a:r>
          </a:p>
          <a:p>
            <a:pPr algn="ctr"/>
            <a:r>
              <a:rPr lang="en-US" sz="2200" b="1" dirty="0">
                <a:solidFill>
                  <a:schemeClr val="tx2"/>
                </a:solidFill>
                <a:latin typeface="Calibri" panose="020F0502020204030204" pitchFamily="34" charset="0"/>
                <a:cs typeface="Calibri" panose="020F0502020204030204" pitchFamily="34" charset="0"/>
              </a:rPr>
              <a:t>Outcome measures and follow-up</a:t>
            </a:r>
          </a:p>
          <a:p>
            <a:pPr algn="ctr"/>
            <a:r>
              <a:rPr lang="en-US" sz="2200" b="1" dirty="0">
                <a:solidFill>
                  <a:schemeClr val="tx2"/>
                </a:solidFill>
                <a:latin typeface="Calibri" panose="020F0502020204030204" pitchFamily="34" charset="0"/>
                <a:cs typeface="Calibri" panose="020F0502020204030204" pitchFamily="34" charset="0"/>
              </a:rPr>
              <a:t>Adverse effects of treatment</a:t>
            </a:r>
          </a:p>
        </p:txBody>
      </p:sp>
    </p:spTree>
    <p:extLst>
      <p:ext uri="{BB962C8B-B14F-4D97-AF65-F5344CB8AC3E}">
        <p14:creationId xmlns:p14="http://schemas.microsoft.com/office/powerpoint/2010/main" val="138987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Clinical Question</a:t>
            </a:r>
            <a:endParaRPr lang="en-US" dirty="0"/>
          </a:p>
        </p:txBody>
      </p:sp>
      <p:sp>
        <p:nvSpPr>
          <p:cNvPr id="3" name="Text Placeholder 2"/>
          <p:cNvSpPr>
            <a:spLocks noGrp="1"/>
          </p:cNvSpPr>
          <p:nvPr>
            <p:ph type="body" idx="1"/>
          </p:nvPr>
        </p:nvSpPr>
        <p:spPr>
          <a:xfrm>
            <a:off x="457200" y="1390389"/>
            <a:ext cx="8229600" cy="4709786"/>
          </a:xfrm>
        </p:spPr>
        <p:txBody>
          <a:bodyPr>
            <a:normAutofit/>
          </a:bodyPr>
          <a:lstStyle/>
          <a:p>
            <a:pPr algn="ctr"/>
            <a:r>
              <a:rPr lang="en-US" sz="2800" dirty="0" smtClean="0">
                <a:solidFill>
                  <a:schemeClr val="tx1">
                    <a:lumMod val="50000"/>
                    <a:lumOff val="50000"/>
                  </a:schemeClr>
                </a:solidFill>
              </a:rPr>
              <a:t>Statins for patients without Coronary Artery Disease</a:t>
            </a:r>
          </a:p>
          <a:p>
            <a:pPr algn="ctr"/>
            <a:endParaRPr lang="en-US" sz="2800" dirty="0">
              <a:solidFill>
                <a:schemeClr val="tx1">
                  <a:lumMod val="50000"/>
                  <a:lumOff val="50000"/>
                </a:schemeClr>
              </a:solidFill>
            </a:endParaRPr>
          </a:p>
          <a:p>
            <a:pPr algn="ctr"/>
            <a:r>
              <a:rPr lang="en-US" sz="2800" dirty="0" smtClean="0">
                <a:solidFill>
                  <a:schemeClr val="tx1">
                    <a:lumMod val="50000"/>
                    <a:lumOff val="50000"/>
                  </a:schemeClr>
                </a:solidFill>
              </a:rPr>
              <a:t>P:  In </a:t>
            </a:r>
            <a:r>
              <a:rPr lang="en-US" sz="2800" dirty="0" smtClean="0">
                <a:solidFill>
                  <a:schemeClr val="tx1">
                    <a:lumMod val="50000"/>
                    <a:lumOff val="50000"/>
                  </a:schemeClr>
                </a:solidFill>
              </a:rPr>
              <a:t>Adults without </a:t>
            </a:r>
            <a:r>
              <a:rPr lang="en-US" sz="2800" dirty="0" smtClean="0">
                <a:solidFill>
                  <a:schemeClr val="tx1">
                    <a:lumMod val="50000"/>
                    <a:lumOff val="50000"/>
                  </a:schemeClr>
                </a:solidFill>
              </a:rPr>
              <a:t>CAD</a:t>
            </a:r>
          </a:p>
          <a:p>
            <a:pPr algn="ctr"/>
            <a:r>
              <a:rPr lang="en-US" sz="2800" dirty="0" smtClean="0">
                <a:solidFill>
                  <a:schemeClr val="tx1">
                    <a:lumMod val="50000"/>
                    <a:lumOff val="50000"/>
                  </a:schemeClr>
                </a:solidFill>
              </a:rPr>
              <a:t>I:  Does Statin therapy</a:t>
            </a:r>
          </a:p>
          <a:p>
            <a:pPr algn="ctr"/>
            <a:r>
              <a:rPr lang="en-US" sz="2800" dirty="0" smtClean="0">
                <a:solidFill>
                  <a:schemeClr val="tx1">
                    <a:lumMod val="50000"/>
                    <a:lumOff val="50000"/>
                  </a:schemeClr>
                </a:solidFill>
              </a:rPr>
              <a:t>C:  As compared to no intervention</a:t>
            </a:r>
          </a:p>
          <a:p>
            <a:pPr algn="ctr"/>
            <a:r>
              <a:rPr lang="en-US" sz="2800" dirty="0" smtClean="0">
                <a:solidFill>
                  <a:schemeClr val="tx1">
                    <a:lumMod val="50000"/>
                    <a:lumOff val="50000"/>
                  </a:schemeClr>
                </a:solidFill>
              </a:rPr>
              <a:t>O:  Reduce risk of cardiac death</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418329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WOSCOPS Trial</a:t>
            </a:r>
            <a:endParaRPr lang="en-US" dirty="0"/>
          </a:p>
        </p:txBody>
      </p:sp>
      <p:pic>
        <p:nvPicPr>
          <p:cNvPr id="4" name="Picture 3"/>
          <p:cNvPicPr>
            <a:picLocks noChangeAspect="1"/>
          </p:cNvPicPr>
          <p:nvPr/>
        </p:nvPicPr>
        <p:blipFill>
          <a:blip r:embed="rId3"/>
          <a:stretch>
            <a:fillRect/>
          </a:stretch>
        </p:blipFill>
        <p:spPr>
          <a:xfrm>
            <a:off x="194967" y="1249157"/>
            <a:ext cx="8775638" cy="2959587"/>
          </a:xfrm>
          <a:prstGeom prst="rect">
            <a:avLst/>
          </a:prstGeom>
        </p:spPr>
      </p:pic>
      <p:sp>
        <p:nvSpPr>
          <p:cNvPr id="5" name="Title 1"/>
          <p:cNvSpPr txBox="1">
            <a:spLocks/>
          </p:cNvSpPr>
          <p:nvPr/>
        </p:nvSpPr>
        <p:spPr>
          <a:xfrm>
            <a:off x="467986" y="4564148"/>
            <a:ext cx="8229600" cy="625171"/>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a:solidFill>
                  <a:schemeClr val="tx2"/>
                </a:solidFill>
                <a:latin typeface="Calibri" panose="020F0502020204030204" pitchFamily="34" charset="0"/>
                <a:ea typeface="+mj-ea"/>
                <a:cs typeface="Times New Roman"/>
              </a:defRPr>
            </a:lvl1pPr>
          </a:lstStyle>
          <a:p>
            <a:pPr algn="ctr"/>
            <a:r>
              <a:rPr lang="en-US" sz="3200" dirty="0" smtClean="0">
                <a:solidFill>
                  <a:schemeClr val="accent2"/>
                </a:solidFill>
              </a:rPr>
              <a:t>W</a:t>
            </a:r>
            <a:r>
              <a:rPr lang="en-US" sz="3200" b="0" dirty="0" smtClean="0">
                <a:solidFill>
                  <a:schemeClr val="tx1"/>
                </a:solidFill>
              </a:rPr>
              <a:t>est </a:t>
            </a:r>
            <a:r>
              <a:rPr lang="en-US" sz="3200" dirty="0" smtClean="0">
                <a:solidFill>
                  <a:schemeClr val="accent2"/>
                </a:solidFill>
              </a:rPr>
              <a:t>O</a:t>
            </a:r>
            <a:r>
              <a:rPr lang="en-US" sz="3200" b="0" dirty="0" smtClean="0">
                <a:solidFill>
                  <a:schemeClr val="tx1"/>
                </a:solidFill>
              </a:rPr>
              <a:t>f </a:t>
            </a:r>
            <a:r>
              <a:rPr lang="en-US" sz="3200" dirty="0" smtClean="0">
                <a:solidFill>
                  <a:schemeClr val="accent2"/>
                </a:solidFill>
              </a:rPr>
              <a:t>S</a:t>
            </a:r>
            <a:r>
              <a:rPr lang="en-US" sz="3200" b="0" dirty="0" smtClean="0">
                <a:solidFill>
                  <a:schemeClr val="tx1"/>
                </a:solidFill>
              </a:rPr>
              <a:t>cotland </a:t>
            </a:r>
            <a:r>
              <a:rPr lang="en-US" sz="3200" dirty="0" err="1" smtClean="0">
                <a:solidFill>
                  <a:schemeClr val="accent2"/>
                </a:solidFill>
              </a:rPr>
              <a:t>CO</a:t>
            </a:r>
            <a:r>
              <a:rPr lang="en-US" sz="3200" b="0" dirty="0" err="1" smtClean="0">
                <a:solidFill>
                  <a:schemeClr val="tx1"/>
                </a:solidFill>
              </a:rPr>
              <a:t>ronary</a:t>
            </a:r>
            <a:r>
              <a:rPr lang="en-US" sz="3200" b="0" dirty="0" smtClean="0">
                <a:solidFill>
                  <a:schemeClr val="tx1"/>
                </a:solidFill>
              </a:rPr>
              <a:t> </a:t>
            </a:r>
            <a:r>
              <a:rPr lang="en-US" sz="3200" dirty="0" smtClean="0">
                <a:solidFill>
                  <a:schemeClr val="accent2"/>
                </a:solidFill>
              </a:rPr>
              <a:t>P</a:t>
            </a:r>
            <a:r>
              <a:rPr lang="en-US" sz="3200" b="0" dirty="0" smtClean="0">
                <a:solidFill>
                  <a:schemeClr val="tx1"/>
                </a:solidFill>
              </a:rPr>
              <a:t>revention </a:t>
            </a:r>
            <a:r>
              <a:rPr lang="en-US" sz="3200" dirty="0" smtClean="0">
                <a:solidFill>
                  <a:schemeClr val="accent2"/>
                </a:solidFill>
              </a:rPr>
              <a:t>S</a:t>
            </a:r>
            <a:r>
              <a:rPr lang="en-US" sz="3200" b="0" dirty="0" smtClean="0">
                <a:solidFill>
                  <a:schemeClr val="tx1"/>
                </a:solidFill>
              </a:rPr>
              <a:t>tudy</a:t>
            </a:r>
            <a:endParaRPr lang="en-US" sz="3200" b="0" dirty="0">
              <a:solidFill>
                <a:schemeClr val="tx1"/>
              </a:solidFill>
            </a:endParaRPr>
          </a:p>
        </p:txBody>
      </p:sp>
    </p:spTree>
    <p:extLst>
      <p:ext uri="{BB962C8B-B14F-4D97-AF65-F5344CB8AC3E}">
        <p14:creationId xmlns:p14="http://schemas.microsoft.com/office/powerpoint/2010/main" val="2732338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592" y="601446"/>
            <a:ext cx="8290420" cy="5632311"/>
          </a:xfrm>
          <a:prstGeom prst="rect">
            <a:avLst/>
          </a:prstGeom>
          <a:noFill/>
        </p:spPr>
        <p:txBody>
          <a:bodyPr wrap="square" rtlCol="0">
            <a:spAutoFit/>
          </a:bodyPr>
          <a:lstStyle/>
          <a:p>
            <a:pPr algn="ctr" fontAlgn="auto">
              <a:lnSpc>
                <a:spcPct val="120000"/>
              </a:lnSpc>
              <a:spcAft>
                <a:spcPts val="0"/>
              </a:spcAft>
              <a:defRPr/>
            </a:pPr>
            <a:r>
              <a:rPr lang="en-US" sz="4400" b="1" u="sng" dirty="0" smtClean="0">
                <a:solidFill>
                  <a:schemeClr val="bg1"/>
                </a:solidFill>
                <a:latin typeface="Calibri" panose="020F0502020204030204" pitchFamily="34" charset="0"/>
              </a:rPr>
              <a:t>INTERNAL VALIDITY</a:t>
            </a:r>
          </a:p>
          <a:p>
            <a:pPr algn="ctr" fontAlgn="auto">
              <a:lnSpc>
                <a:spcPct val="120000"/>
              </a:lnSpc>
              <a:spcAft>
                <a:spcPts val="0"/>
              </a:spcAft>
              <a:defRPr/>
            </a:pPr>
            <a:endParaRPr lang="en-US" sz="2400" b="1" dirty="0" smtClean="0">
              <a:solidFill>
                <a:schemeClr val="bg1"/>
              </a:solidFill>
              <a:latin typeface="Calibri" panose="020F0502020204030204" pitchFamily="34" charset="0"/>
            </a:endParaRPr>
          </a:p>
          <a:p>
            <a:pPr algn="ctr" fontAlgn="auto">
              <a:lnSpc>
                <a:spcPct val="120000"/>
              </a:lnSpc>
              <a:spcAft>
                <a:spcPts val="0"/>
              </a:spcAft>
              <a:defRPr/>
            </a:pPr>
            <a:r>
              <a:rPr lang="en-US" sz="2400" b="1" dirty="0" smtClean="0">
                <a:solidFill>
                  <a:schemeClr val="bg1"/>
                </a:solidFill>
                <a:latin typeface="Calibri" panose="020F0502020204030204" pitchFamily="34" charset="0"/>
              </a:rPr>
              <a:t>Randomization (Prognostic Balance?)</a:t>
            </a:r>
          </a:p>
          <a:p>
            <a:pPr algn="ctr" fontAlgn="auto">
              <a:lnSpc>
                <a:spcPct val="120000"/>
              </a:lnSpc>
              <a:spcAft>
                <a:spcPts val="0"/>
              </a:spcAft>
              <a:defRPr/>
            </a:pPr>
            <a:r>
              <a:rPr lang="en-US" sz="2400" b="1" dirty="0" smtClean="0">
                <a:solidFill>
                  <a:schemeClr val="bg1"/>
                </a:solidFill>
                <a:latin typeface="Calibri" panose="020F0502020204030204" pitchFamily="34" charset="0"/>
              </a:rPr>
              <a:t>Allocation Concealment</a:t>
            </a:r>
          </a:p>
          <a:p>
            <a:pPr algn="ctr" fontAlgn="auto">
              <a:lnSpc>
                <a:spcPct val="120000"/>
              </a:lnSpc>
              <a:spcAft>
                <a:spcPts val="0"/>
              </a:spcAft>
              <a:defRPr/>
            </a:pPr>
            <a:r>
              <a:rPr lang="en-US" sz="2400" b="1" dirty="0" smtClean="0">
                <a:solidFill>
                  <a:schemeClr val="bg1"/>
                </a:solidFill>
                <a:latin typeface="Calibri" panose="020F0502020204030204" pitchFamily="34" charset="0"/>
              </a:rPr>
              <a:t>Blinding</a:t>
            </a:r>
          </a:p>
          <a:p>
            <a:pPr algn="ctr" fontAlgn="auto">
              <a:lnSpc>
                <a:spcPct val="120000"/>
              </a:lnSpc>
              <a:spcAft>
                <a:spcPts val="0"/>
              </a:spcAft>
              <a:defRPr/>
            </a:pPr>
            <a:r>
              <a:rPr lang="en-US" sz="2400" b="1" dirty="0" smtClean="0">
                <a:solidFill>
                  <a:schemeClr val="bg1"/>
                </a:solidFill>
                <a:latin typeface="Calibri" panose="020F0502020204030204" pitchFamily="34" charset="0"/>
              </a:rPr>
              <a:t>Selection / Attrition Bias </a:t>
            </a:r>
          </a:p>
          <a:p>
            <a:pPr algn="ctr" fontAlgn="auto">
              <a:lnSpc>
                <a:spcPct val="120000"/>
              </a:lnSpc>
              <a:spcAft>
                <a:spcPts val="0"/>
              </a:spcAft>
              <a:defRPr/>
            </a:pPr>
            <a:r>
              <a:rPr lang="en-US" sz="2400" b="1" dirty="0" smtClean="0">
                <a:solidFill>
                  <a:schemeClr val="bg1"/>
                </a:solidFill>
                <a:latin typeface="Calibri" panose="020F0502020204030204" pitchFamily="34" charset="0"/>
              </a:rPr>
              <a:t>Intention-to-Treat Analysis</a:t>
            </a:r>
          </a:p>
          <a:p>
            <a:pPr algn="ctr" fontAlgn="auto">
              <a:lnSpc>
                <a:spcPct val="120000"/>
              </a:lnSpc>
              <a:spcAft>
                <a:spcPts val="0"/>
              </a:spcAft>
              <a:defRPr/>
            </a:pPr>
            <a:r>
              <a:rPr lang="en-US" sz="2400" b="1" dirty="0" smtClean="0">
                <a:solidFill>
                  <a:schemeClr val="bg1"/>
                </a:solidFill>
                <a:latin typeface="Calibri" panose="020F0502020204030204" pitchFamily="34" charset="0"/>
              </a:rPr>
              <a:t>Conflicts of Interest</a:t>
            </a:r>
          </a:p>
          <a:p>
            <a:pPr algn="ctr" fontAlgn="auto">
              <a:lnSpc>
                <a:spcPct val="120000"/>
              </a:lnSpc>
              <a:spcAft>
                <a:spcPts val="0"/>
              </a:spcAft>
              <a:defRPr/>
            </a:pPr>
            <a:r>
              <a:rPr lang="en-US" sz="2400" b="1" dirty="0" smtClean="0">
                <a:solidFill>
                  <a:schemeClr val="bg1"/>
                </a:solidFill>
                <a:latin typeface="Calibri" panose="020F0502020204030204" pitchFamily="34" charset="0"/>
              </a:rPr>
              <a:t>Loss to Follow-Up</a:t>
            </a:r>
            <a:endParaRPr lang="en-US" sz="2400" b="1" dirty="0">
              <a:solidFill>
                <a:schemeClr val="bg1"/>
              </a:solidFill>
              <a:latin typeface="Calibri" panose="020F0502020204030204" pitchFamily="34" charset="0"/>
            </a:endParaRPr>
          </a:p>
          <a:p>
            <a:pPr marL="342900" indent="-342900" fontAlgn="auto">
              <a:lnSpc>
                <a:spcPct val="120000"/>
              </a:lnSpc>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pPr marL="342900" indent="-342900" fontAlgn="auto">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64088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12"/>
            <a:ext cx="8229600" cy="625171"/>
          </a:xfrm>
        </p:spPr>
        <p:txBody>
          <a:bodyPr/>
          <a:lstStyle/>
          <a:p>
            <a:pPr algn="ctr"/>
            <a:r>
              <a:rPr lang="en-US" sz="3800" dirty="0" smtClean="0">
                <a:solidFill>
                  <a:schemeClr val="accent2"/>
                </a:solidFill>
              </a:rPr>
              <a:t>Randomization, Allocation Concealment</a:t>
            </a:r>
            <a:endParaRPr lang="en-US" sz="3800" dirty="0">
              <a:solidFill>
                <a:schemeClr val="accent2"/>
              </a:solidFill>
            </a:endParaRPr>
          </a:p>
        </p:txBody>
      </p:sp>
      <p:pic>
        <p:nvPicPr>
          <p:cNvPr id="4" name="Picture 3"/>
          <p:cNvPicPr>
            <a:picLocks noChangeAspect="1"/>
          </p:cNvPicPr>
          <p:nvPr/>
        </p:nvPicPr>
        <p:blipFill>
          <a:blip r:embed="rId3"/>
          <a:stretch>
            <a:fillRect/>
          </a:stretch>
        </p:blipFill>
        <p:spPr>
          <a:xfrm>
            <a:off x="1049225" y="1061268"/>
            <a:ext cx="7045549" cy="2376114"/>
          </a:xfrm>
          <a:prstGeom prst="rect">
            <a:avLst/>
          </a:prstGeom>
        </p:spPr>
      </p:pic>
      <p:pic>
        <p:nvPicPr>
          <p:cNvPr id="5" name="Picture 4"/>
          <p:cNvPicPr>
            <a:picLocks noChangeAspect="1"/>
          </p:cNvPicPr>
          <p:nvPr/>
        </p:nvPicPr>
        <p:blipFill>
          <a:blip r:embed="rId4"/>
          <a:stretch>
            <a:fillRect/>
          </a:stretch>
        </p:blipFill>
        <p:spPr>
          <a:xfrm>
            <a:off x="2237426" y="1236469"/>
            <a:ext cx="4669145" cy="5474573"/>
          </a:xfrm>
          <a:prstGeom prst="rect">
            <a:avLst/>
          </a:prstGeom>
        </p:spPr>
      </p:pic>
    </p:spTree>
    <p:extLst>
      <p:ext uri="{BB962C8B-B14F-4D97-AF65-F5344CB8AC3E}">
        <p14:creationId xmlns:p14="http://schemas.microsoft.com/office/powerpoint/2010/main" val="38920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15"/>
            <a:ext cx="8229600" cy="625171"/>
          </a:xfrm>
        </p:spPr>
        <p:txBody>
          <a:bodyPr/>
          <a:lstStyle/>
          <a:p>
            <a:pPr algn="ctr"/>
            <a:r>
              <a:rPr lang="en-US" sz="3800" dirty="0" smtClean="0">
                <a:solidFill>
                  <a:schemeClr val="accent2"/>
                </a:solidFill>
              </a:rPr>
              <a:t>Randomization, Allocation Concealment</a:t>
            </a:r>
            <a:endParaRPr lang="en-US" sz="3800" dirty="0">
              <a:solidFill>
                <a:schemeClr val="accent2"/>
              </a:solidFill>
            </a:endParaRPr>
          </a:p>
        </p:txBody>
      </p:sp>
      <p:pic>
        <p:nvPicPr>
          <p:cNvPr id="5" name="Picture 4"/>
          <p:cNvPicPr>
            <a:picLocks noChangeAspect="1"/>
          </p:cNvPicPr>
          <p:nvPr/>
        </p:nvPicPr>
        <p:blipFill>
          <a:blip r:embed="rId3"/>
          <a:stretch>
            <a:fillRect/>
          </a:stretch>
        </p:blipFill>
        <p:spPr>
          <a:xfrm>
            <a:off x="1458834" y="792331"/>
            <a:ext cx="6226331" cy="5809390"/>
          </a:xfrm>
          <a:prstGeom prst="rect">
            <a:avLst/>
          </a:prstGeom>
        </p:spPr>
      </p:pic>
      <p:sp>
        <p:nvSpPr>
          <p:cNvPr id="6" name="Rectangle 5"/>
          <p:cNvSpPr/>
          <p:nvPr/>
        </p:nvSpPr>
        <p:spPr>
          <a:xfrm>
            <a:off x="1458834" y="4634630"/>
            <a:ext cx="6226331" cy="25052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458834" y="5017288"/>
            <a:ext cx="6226331" cy="356378"/>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1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Blinding</a:t>
            </a:r>
            <a:endParaRPr lang="en-US" dirty="0">
              <a:solidFill>
                <a:schemeClr val="accent2"/>
              </a:solidFill>
            </a:endParaRPr>
          </a:p>
        </p:txBody>
      </p:sp>
      <p:sp>
        <p:nvSpPr>
          <p:cNvPr id="3" name="Text Placeholder 2"/>
          <p:cNvSpPr>
            <a:spLocks noGrp="1"/>
          </p:cNvSpPr>
          <p:nvPr>
            <p:ph type="body" idx="1"/>
          </p:nvPr>
        </p:nvSpPr>
        <p:spPr>
          <a:xfrm>
            <a:off x="457200" y="1390389"/>
            <a:ext cx="8229600" cy="4709786"/>
          </a:xfrm>
        </p:spPr>
        <p:txBody>
          <a:bodyPr>
            <a:normAutofit/>
          </a:bodyPr>
          <a:lstStyle/>
          <a:p>
            <a:r>
              <a:rPr lang="en-US" sz="2800" dirty="0" smtClean="0"/>
              <a:t>“The </a:t>
            </a:r>
            <a:r>
              <a:rPr lang="en-US" sz="2800" dirty="0"/>
              <a:t>cumulative rates of withdrawal from treatment in the placebo and pravastatin groups were 14.9 percent and 15.5 percent, respectively, at year 1, 19.1 percent and 19.4 percent at year 2, 22.5 percent and 22.7 percent at year 3, 25.2 percent and 24.7 percent at year 4, and 30.8 percent and 29.6 percent at year 5. </a:t>
            </a:r>
            <a:r>
              <a:rPr lang="en-US" sz="2800" dirty="0">
                <a:solidFill>
                  <a:schemeClr val="accent2"/>
                </a:solidFill>
              </a:rPr>
              <a:t>There was no significant difference in the withdrawal rates between the two groups at any </a:t>
            </a:r>
            <a:r>
              <a:rPr lang="en-US" sz="2800" dirty="0" smtClean="0">
                <a:solidFill>
                  <a:schemeClr val="accent2"/>
                </a:solidFill>
              </a:rPr>
              <a:t>time</a:t>
            </a:r>
            <a:r>
              <a:rPr lang="en-US" sz="2800" dirty="0" smtClean="0"/>
              <a:t>.”</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9257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592" y="601446"/>
            <a:ext cx="8290420" cy="5632311"/>
          </a:xfrm>
          <a:prstGeom prst="rect">
            <a:avLst/>
          </a:prstGeom>
          <a:noFill/>
        </p:spPr>
        <p:txBody>
          <a:bodyPr wrap="square" rtlCol="0">
            <a:spAutoFit/>
          </a:bodyPr>
          <a:lstStyle/>
          <a:p>
            <a:pPr algn="ctr" fontAlgn="auto">
              <a:lnSpc>
                <a:spcPct val="120000"/>
              </a:lnSpc>
              <a:spcAft>
                <a:spcPts val="0"/>
              </a:spcAft>
              <a:defRPr/>
            </a:pPr>
            <a:r>
              <a:rPr lang="en-US" sz="4400" b="1" u="sng" dirty="0" smtClean="0">
                <a:solidFill>
                  <a:schemeClr val="bg1"/>
                </a:solidFill>
                <a:latin typeface="Calibri" panose="020F0502020204030204" pitchFamily="34" charset="0"/>
              </a:rPr>
              <a:t>INTERNAL VALIDITY</a:t>
            </a:r>
          </a:p>
          <a:p>
            <a:pPr algn="ctr" fontAlgn="auto">
              <a:lnSpc>
                <a:spcPct val="120000"/>
              </a:lnSpc>
              <a:spcAft>
                <a:spcPts val="0"/>
              </a:spcAft>
              <a:defRPr/>
            </a:pPr>
            <a:endParaRPr lang="en-US" sz="2400" b="1" dirty="0" smtClean="0">
              <a:solidFill>
                <a:schemeClr val="bg1"/>
              </a:solidFill>
              <a:latin typeface="Calibri" panose="020F0502020204030204" pitchFamily="34" charset="0"/>
            </a:endParaRPr>
          </a:p>
          <a:p>
            <a:pPr algn="ctr" fontAlgn="auto">
              <a:lnSpc>
                <a:spcPct val="120000"/>
              </a:lnSpc>
              <a:spcAft>
                <a:spcPts val="0"/>
              </a:spcAft>
              <a:defRPr/>
            </a:pPr>
            <a:r>
              <a:rPr lang="en-US" sz="2400" b="1" dirty="0" smtClean="0">
                <a:solidFill>
                  <a:schemeClr val="bg1"/>
                </a:solidFill>
                <a:latin typeface="Calibri" panose="020F0502020204030204" pitchFamily="34" charset="0"/>
              </a:rPr>
              <a:t>Randomization (Prognostic Balance?)</a:t>
            </a:r>
          </a:p>
          <a:p>
            <a:pPr algn="ctr" fontAlgn="auto">
              <a:lnSpc>
                <a:spcPct val="120000"/>
              </a:lnSpc>
              <a:spcAft>
                <a:spcPts val="0"/>
              </a:spcAft>
              <a:defRPr/>
            </a:pPr>
            <a:r>
              <a:rPr lang="en-US" sz="2400" b="1" dirty="0" smtClean="0">
                <a:solidFill>
                  <a:schemeClr val="bg1"/>
                </a:solidFill>
                <a:latin typeface="Calibri" panose="020F0502020204030204" pitchFamily="34" charset="0"/>
              </a:rPr>
              <a:t>Allocation Concealment</a:t>
            </a:r>
          </a:p>
          <a:p>
            <a:pPr algn="ctr" fontAlgn="auto">
              <a:lnSpc>
                <a:spcPct val="120000"/>
              </a:lnSpc>
              <a:spcAft>
                <a:spcPts val="0"/>
              </a:spcAft>
              <a:defRPr/>
            </a:pPr>
            <a:r>
              <a:rPr lang="en-US" sz="2400" b="1" dirty="0" smtClean="0">
                <a:solidFill>
                  <a:schemeClr val="bg1"/>
                </a:solidFill>
                <a:latin typeface="Calibri" panose="020F0502020204030204" pitchFamily="34" charset="0"/>
              </a:rPr>
              <a:t>Blinding</a:t>
            </a:r>
          </a:p>
          <a:p>
            <a:pPr algn="ctr" fontAlgn="auto">
              <a:lnSpc>
                <a:spcPct val="120000"/>
              </a:lnSpc>
              <a:spcAft>
                <a:spcPts val="0"/>
              </a:spcAft>
              <a:defRPr/>
            </a:pPr>
            <a:r>
              <a:rPr lang="en-US" sz="2400" b="1" dirty="0" smtClean="0">
                <a:solidFill>
                  <a:schemeClr val="bg1"/>
                </a:solidFill>
                <a:latin typeface="Calibri" panose="020F0502020204030204" pitchFamily="34" charset="0"/>
              </a:rPr>
              <a:t>Selection / Attrition Bias </a:t>
            </a:r>
          </a:p>
          <a:p>
            <a:pPr algn="ctr" fontAlgn="auto">
              <a:lnSpc>
                <a:spcPct val="120000"/>
              </a:lnSpc>
              <a:spcAft>
                <a:spcPts val="0"/>
              </a:spcAft>
              <a:defRPr/>
            </a:pPr>
            <a:r>
              <a:rPr lang="en-US" sz="2400" b="1" dirty="0" smtClean="0">
                <a:solidFill>
                  <a:schemeClr val="bg1"/>
                </a:solidFill>
                <a:latin typeface="Calibri" panose="020F0502020204030204" pitchFamily="34" charset="0"/>
              </a:rPr>
              <a:t>Intention-to-Treat Analysis</a:t>
            </a:r>
          </a:p>
          <a:p>
            <a:pPr algn="ctr" fontAlgn="auto">
              <a:lnSpc>
                <a:spcPct val="120000"/>
              </a:lnSpc>
              <a:spcAft>
                <a:spcPts val="0"/>
              </a:spcAft>
              <a:defRPr/>
            </a:pPr>
            <a:r>
              <a:rPr lang="en-US" sz="2400" b="1" dirty="0" smtClean="0">
                <a:solidFill>
                  <a:schemeClr val="bg1"/>
                </a:solidFill>
                <a:latin typeface="Calibri" panose="020F0502020204030204" pitchFamily="34" charset="0"/>
              </a:rPr>
              <a:t>Conflicts of Interest</a:t>
            </a:r>
          </a:p>
          <a:p>
            <a:pPr algn="ctr" fontAlgn="auto">
              <a:lnSpc>
                <a:spcPct val="120000"/>
              </a:lnSpc>
              <a:spcAft>
                <a:spcPts val="0"/>
              </a:spcAft>
              <a:defRPr/>
            </a:pPr>
            <a:r>
              <a:rPr lang="en-US" sz="2400" b="1" dirty="0" smtClean="0">
                <a:solidFill>
                  <a:schemeClr val="bg1"/>
                </a:solidFill>
                <a:latin typeface="Calibri" panose="020F0502020204030204" pitchFamily="34" charset="0"/>
              </a:rPr>
              <a:t>Loss to Follow-Up</a:t>
            </a:r>
            <a:endParaRPr lang="en-US" sz="2400" b="1" dirty="0">
              <a:solidFill>
                <a:schemeClr val="bg1"/>
              </a:solidFill>
              <a:latin typeface="Calibri" panose="020F0502020204030204" pitchFamily="34" charset="0"/>
            </a:endParaRPr>
          </a:p>
          <a:p>
            <a:pPr marL="342900" indent="-342900" fontAlgn="auto">
              <a:lnSpc>
                <a:spcPct val="120000"/>
              </a:lnSpc>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pPr marL="342900" indent="-342900" fontAlgn="auto">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9637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Appraisal of RCTs</a:t>
            </a:r>
            <a:endParaRPr lang="en-US" dirty="0"/>
          </a:p>
        </p:txBody>
      </p:sp>
      <p:sp>
        <p:nvSpPr>
          <p:cNvPr id="3" name="Text Placeholder 2"/>
          <p:cNvSpPr>
            <a:spLocks noGrp="1"/>
          </p:cNvSpPr>
          <p:nvPr>
            <p:ph type="body" idx="1"/>
          </p:nvPr>
        </p:nvSpPr>
        <p:spPr>
          <a:xfrm>
            <a:off x="130630" y="1257301"/>
            <a:ext cx="4090642" cy="2482881"/>
          </a:xfrm>
        </p:spPr>
        <p:txBody>
          <a:bodyPr numCol="1">
            <a:normAutofit/>
          </a:bodyPr>
          <a:lstStyle/>
          <a:p>
            <a:r>
              <a:rPr lang="en-US" sz="2200" u="sng" dirty="0" smtClean="0">
                <a:solidFill>
                  <a:schemeClr val="accent2"/>
                </a:solidFill>
              </a:rPr>
              <a:t>Threats to Internal Validity</a:t>
            </a:r>
          </a:p>
          <a:p>
            <a:r>
              <a:rPr lang="en-US" sz="2200" b="0" strike="sngStrike" dirty="0" smtClean="0">
                <a:solidFill>
                  <a:schemeClr val="accent2"/>
                </a:solidFill>
              </a:rPr>
              <a:t>Randomization</a:t>
            </a:r>
          </a:p>
          <a:p>
            <a:r>
              <a:rPr lang="en-US" sz="2200" b="0" strike="sngStrike" dirty="0" smtClean="0">
                <a:solidFill>
                  <a:schemeClr val="accent2"/>
                </a:solidFill>
              </a:rPr>
              <a:t>Allocation Concealment</a:t>
            </a:r>
          </a:p>
          <a:p>
            <a:r>
              <a:rPr lang="en-US" sz="2200" b="0" strike="sngStrike" dirty="0" smtClean="0">
                <a:solidFill>
                  <a:schemeClr val="accent2"/>
                </a:solidFill>
              </a:rPr>
              <a:t>Blinding</a:t>
            </a:r>
          </a:p>
          <a:p>
            <a:r>
              <a:rPr lang="en-US" sz="2200" b="0" strike="sngStrike" dirty="0" smtClean="0">
                <a:solidFill>
                  <a:schemeClr val="accent2"/>
                </a:solidFill>
              </a:rPr>
              <a:t>Selection / Attrition Bias</a:t>
            </a:r>
          </a:p>
          <a:p>
            <a:r>
              <a:rPr lang="en-US" sz="2200" b="0" strike="sngStrike" dirty="0" smtClean="0">
                <a:solidFill>
                  <a:schemeClr val="accent2"/>
                </a:solidFill>
              </a:rPr>
              <a:t>Intention-to-Treat</a:t>
            </a:r>
          </a:p>
          <a:p>
            <a:endParaRPr lang="en-US" b="0" dirty="0" smtClean="0"/>
          </a:p>
          <a:p>
            <a:endParaRPr lang="en-US" b="0" dirty="0"/>
          </a:p>
        </p:txBody>
      </p:sp>
      <p:sp>
        <p:nvSpPr>
          <p:cNvPr id="5" name="TextBox 4"/>
          <p:cNvSpPr txBox="1"/>
          <p:nvPr/>
        </p:nvSpPr>
        <p:spPr>
          <a:xfrm>
            <a:off x="4767943" y="1270140"/>
            <a:ext cx="4376057" cy="2462213"/>
          </a:xfrm>
          <a:prstGeom prst="rect">
            <a:avLst/>
          </a:prstGeom>
          <a:noFill/>
        </p:spPr>
        <p:txBody>
          <a:bodyPr wrap="square" rtlCol="0">
            <a:spAutoFit/>
          </a:bodyPr>
          <a:lstStyle/>
          <a:p>
            <a:pPr algn="ctr"/>
            <a:r>
              <a:rPr lang="en-US" sz="2200" b="1" u="sng" dirty="0" smtClean="0">
                <a:solidFill>
                  <a:schemeClr val="tx1">
                    <a:lumMod val="50000"/>
                    <a:lumOff val="50000"/>
                  </a:schemeClr>
                </a:solidFill>
                <a:latin typeface="Calibri" panose="020F0502020204030204" pitchFamily="34" charset="0"/>
              </a:rPr>
              <a:t>Results</a:t>
            </a:r>
          </a:p>
          <a:p>
            <a:pPr algn="ctr"/>
            <a:r>
              <a:rPr lang="en-US" sz="2200" b="1" dirty="0" smtClean="0">
                <a:solidFill>
                  <a:schemeClr val="tx1">
                    <a:lumMod val="50000"/>
                    <a:lumOff val="50000"/>
                  </a:schemeClr>
                </a:solidFill>
                <a:latin typeface="Calibri" panose="020F0502020204030204" pitchFamily="34" charset="0"/>
              </a:rPr>
              <a:t>Relative Risk (RR)</a:t>
            </a:r>
          </a:p>
          <a:p>
            <a:pPr algn="ctr"/>
            <a:r>
              <a:rPr lang="en-US" sz="2200" b="1" dirty="0" smtClean="0">
                <a:solidFill>
                  <a:schemeClr val="tx1">
                    <a:lumMod val="50000"/>
                    <a:lumOff val="50000"/>
                  </a:schemeClr>
                </a:solidFill>
                <a:latin typeface="Calibri" panose="020F0502020204030204" pitchFamily="34" charset="0"/>
              </a:rPr>
              <a:t>Relative Risk Reduction (RRR)</a:t>
            </a:r>
          </a:p>
          <a:p>
            <a:pPr algn="ctr"/>
            <a:r>
              <a:rPr lang="en-US" sz="2200" b="1" dirty="0" smtClean="0">
                <a:solidFill>
                  <a:schemeClr val="tx1">
                    <a:lumMod val="50000"/>
                    <a:lumOff val="50000"/>
                  </a:schemeClr>
                </a:solidFill>
                <a:latin typeface="Calibri" panose="020F0502020204030204" pitchFamily="34" charset="0"/>
              </a:rPr>
              <a:t>Absolute Risk Reduction (ARR)</a:t>
            </a:r>
          </a:p>
          <a:p>
            <a:pPr algn="ctr"/>
            <a:r>
              <a:rPr lang="en-US" sz="2200" b="1" dirty="0" smtClean="0">
                <a:solidFill>
                  <a:schemeClr val="tx1">
                    <a:lumMod val="50000"/>
                    <a:lumOff val="50000"/>
                  </a:schemeClr>
                </a:solidFill>
                <a:latin typeface="Calibri" panose="020F0502020204030204" pitchFamily="34" charset="0"/>
              </a:rPr>
              <a:t>Number Needed to Treat (NNT)</a:t>
            </a:r>
          </a:p>
          <a:p>
            <a:pPr algn="ctr"/>
            <a:r>
              <a:rPr lang="en-US" sz="2200" b="1" dirty="0" smtClean="0">
                <a:solidFill>
                  <a:schemeClr val="tx1">
                    <a:lumMod val="50000"/>
                    <a:lumOff val="50000"/>
                  </a:schemeClr>
                </a:solidFill>
                <a:latin typeface="Calibri" panose="020F0502020204030204" pitchFamily="34" charset="0"/>
              </a:rPr>
              <a:t>Attributable Risk (AR)</a:t>
            </a:r>
          </a:p>
          <a:p>
            <a:pPr algn="ctr"/>
            <a:r>
              <a:rPr lang="en-US" sz="2200" b="1" dirty="0" smtClean="0">
                <a:solidFill>
                  <a:schemeClr val="tx1">
                    <a:lumMod val="50000"/>
                    <a:lumOff val="50000"/>
                  </a:schemeClr>
                </a:solidFill>
                <a:latin typeface="Calibri" panose="020F0502020204030204" pitchFamily="34" charset="0"/>
              </a:rPr>
              <a:t>Number Needed to Harm (NNH)</a:t>
            </a:r>
            <a:endParaRPr lang="en-US" sz="2200" b="1" dirty="0">
              <a:solidFill>
                <a:schemeClr val="tx1">
                  <a:lumMod val="50000"/>
                  <a:lumOff val="50000"/>
                </a:schemeClr>
              </a:solidFill>
              <a:latin typeface="Calibri" panose="020F0502020204030204" pitchFamily="34" charset="0"/>
            </a:endParaRPr>
          </a:p>
        </p:txBody>
      </p:sp>
      <p:sp>
        <p:nvSpPr>
          <p:cNvPr id="4" name="Rectangle 3"/>
          <p:cNvSpPr/>
          <p:nvPr/>
        </p:nvSpPr>
        <p:spPr>
          <a:xfrm>
            <a:off x="1816274" y="4079300"/>
            <a:ext cx="5486399" cy="2462213"/>
          </a:xfrm>
          <a:prstGeom prst="rect">
            <a:avLst/>
          </a:prstGeom>
        </p:spPr>
        <p:txBody>
          <a:bodyPr wrap="square">
            <a:spAutoFit/>
          </a:bodyPr>
          <a:lstStyle/>
          <a:p>
            <a:pPr algn="ctr"/>
            <a:r>
              <a:rPr lang="en-US" sz="2200" b="1" u="sng" dirty="0">
                <a:solidFill>
                  <a:schemeClr val="tx2"/>
                </a:solidFill>
                <a:latin typeface="Calibri" panose="020F0502020204030204" pitchFamily="34" charset="0"/>
                <a:cs typeface="Calibri" panose="020F0502020204030204" pitchFamily="34" charset="0"/>
              </a:rPr>
              <a:t>Threats to External Validity / </a:t>
            </a:r>
            <a:r>
              <a:rPr lang="en-US" sz="2200" b="1" u="sng" dirty="0" smtClean="0">
                <a:solidFill>
                  <a:schemeClr val="tx2"/>
                </a:solidFill>
                <a:latin typeface="Calibri" panose="020F0502020204030204" pitchFamily="34" charset="0"/>
                <a:cs typeface="Calibri" panose="020F0502020204030204" pitchFamily="34" charset="0"/>
              </a:rPr>
              <a:t>Generalizability</a:t>
            </a:r>
            <a:endParaRPr lang="en-US" sz="2200" b="1" u="sng" dirty="0">
              <a:solidFill>
                <a:schemeClr val="tx2"/>
              </a:solidFill>
              <a:latin typeface="Calibri" panose="020F0502020204030204" pitchFamily="34" charset="0"/>
              <a:cs typeface="Calibri" panose="020F0502020204030204" pitchFamily="34" charset="0"/>
            </a:endParaRPr>
          </a:p>
          <a:p>
            <a:pPr algn="ctr"/>
            <a:r>
              <a:rPr lang="en-US" sz="2200" b="1" dirty="0">
                <a:solidFill>
                  <a:schemeClr val="tx2"/>
                </a:solidFill>
                <a:latin typeface="Calibri" panose="020F0502020204030204" pitchFamily="34" charset="0"/>
                <a:cs typeface="Calibri" panose="020F0502020204030204" pitchFamily="34" charset="0"/>
              </a:rPr>
              <a:t>Setting of trial</a:t>
            </a:r>
          </a:p>
          <a:p>
            <a:pPr algn="ctr"/>
            <a:r>
              <a:rPr lang="en-US" sz="2200" b="1" dirty="0">
                <a:solidFill>
                  <a:schemeClr val="tx2"/>
                </a:solidFill>
                <a:latin typeface="Calibri" panose="020F0502020204030204" pitchFamily="34" charset="0"/>
                <a:cs typeface="Calibri" panose="020F0502020204030204" pitchFamily="34" charset="0"/>
              </a:rPr>
              <a:t>Selection of participants</a:t>
            </a:r>
          </a:p>
          <a:p>
            <a:pPr algn="ctr"/>
            <a:r>
              <a:rPr lang="en-US" sz="2200" b="1" dirty="0">
                <a:solidFill>
                  <a:schemeClr val="tx2"/>
                </a:solidFill>
                <a:latin typeface="Calibri" panose="020F0502020204030204" pitchFamily="34" charset="0"/>
                <a:cs typeface="Calibri" panose="020F0502020204030204" pitchFamily="34" charset="0"/>
              </a:rPr>
              <a:t>Baseline characteristics of patients</a:t>
            </a:r>
          </a:p>
          <a:p>
            <a:pPr algn="ctr"/>
            <a:r>
              <a:rPr lang="en-US" sz="2200" b="1" dirty="0">
                <a:solidFill>
                  <a:schemeClr val="tx2"/>
                </a:solidFill>
                <a:latin typeface="Calibri" panose="020F0502020204030204" pitchFamily="34" charset="0"/>
                <a:cs typeface="Calibri" panose="020F0502020204030204" pitchFamily="34" charset="0"/>
              </a:rPr>
              <a:t>Trial protocol vs. real-life practice</a:t>
            </a:r>
          </a:p>
          <a:p>
            <a:pPr algn="ctr"/>
            <a:r>
              <a:rPr lang="en-US" sz="2200" b="1" dirty="0">
                <a:solidFill>
                  <a:schemeClr val="tx2"/>
                </a:solidFill>
                <a:latin typeface="Calibri" panose="020F0502020204030204" pitchFamily="34" charset="0"/>
                <a:cs typeface="Calibri" panose="020F0502020204030204" pitchFamily="34" charset="0"/>
              </a:rPr>
              <a:t>Outcome measures and follow-up</a:t>
            </a:r>
          </a:p>
          <a:p>
            <a:pPr algn="ctr"/>
            <a:r>
              <a:rPr lang="en-US" sz="2200" b="1" dirty="0">
                <a:solidFill>
                  <a:schemeClr val="tx2"/>
                </a:solidFill>
                <a:latin typeface="Calibri" panose="020F0502020204030204" pitchFamily="34" charset="0"/>
                <a:cs typeface="Calibri" panose="020F0502020204030204" pitchFamily="34" charset="0"/>
              </a:rPr>
              <a:t>Adverse effects of treatment</a:t>
            </a:r>
          </a:p>
        </p:txBody>
      </p:sp>
    </p:spTree>
    <p:extLst>
      <p:ext uri="{BB962C8B-B14F-4D97-AF65-F5344CB8AC3E}">
        <p14:creationId xmlns:p14="http://schemas.microsoft.com/office/powerpoint/2010/main" val="1758592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592" y="601446"/>
            <a:ext cx="8290420" cy="5189113"/>
          </a:xfrm>
          <a:prstGeom prst="rect">
            <a:avLst/>
          </a:prstGeom>
          <a:noFill/>
        </p:spPr>
        <p:txBody>
          <a:bodyPr wrap="square" rtlCol="0">
            <a:spAutoFit/>
          </a:bodyPr>
          <a:lstStyle/>
          <a:p>
            <a:pPr algn="ctr" fontAlgn="auto">
              <a:lnSpc>
                <a:spcPct val="120000"/>
              </a:lnSpc>
              <a:spcAft>
                <a:spcPts val="0"/>
              </a:spcAft>
              <a:defRPr/>
            </a:pPr>
            <a:r>
              <a:rPr lang="en-US" sz="4400" b="1" u="sng" dirty="0" smtClean="0">
                <a:solidFill>
                  <a:schemeClr val="bg1"/>
                </a:solidFill>
                <a:latin typeface="Calibri" panose="020F0502020204030204" pitchFamily="34" charset="0"/>
              </a:rPr>
              <a:t>Results</a:t>
            </a:r>
          </a:p>
          <a:p>
            <a:pPr algn="ctr" fontAlgn="auto">
              <a:lnSpc>
                <a:spcPct val="120000"/>
              </a:lnSpc>
              <a:spcAft>
                <a:spcPts val="0"/>
              </a:spcAft>
              <a:defRPr/>
            </a:pPr>
            <a:endParaRPr lang="en-US" sz="2400" b="1" dirty="0" smtClean="0">
              <a:solidFill>
                <a:schemeClr val="bg1"/>
              </a:solidFill>
              <a:latin typeface="Calibri" panose="020F0502020204030204" pitchFamily="34" charset="0"/>
            </a:endParaRPr>
          </a:p>
          <a:p>
            <a:pPr algn="ctr" fontAlgn="auto">
              <a:lnSpc>
                <a:spcPct val="120000"/>
              </a:lnSpc>
              <a:spcAft>
                <a:spcPts val="0"/>
              </a:spcAft>
              <a:defRPr/>
            </a:pPr>
            <a:r>
              <a:rPr lang="en-US" sz="2400" b="1" dirty="0" smtClean="0">
                <a:solidFill>
                  <a:schemeClr val="bg1"/>
                </a:solidFill>
                <a:latin typeface="Calibri" panose="020F0502020204030204" pitchFamily="34" charset="0"/>
              </a:rPr>
              <a:t>Control/Experimental Event Rates</a:t>
            </a:r>
          </a:p>
          <a:p>
            <a:pPr algn="ctr" fontAlgn="auto">
              <a:lnSpc>
                <a:spcPct val="120000"/>
              </a:lnSpc>
              <a:spcAft>
                <a:spcPts val="0"/>
              </a:spcAft>
              <a:defRPr/>
            </a:pPr>
            <a:r>
              <a:rPr lang="en-US" sz="2400" b="1" dirty="0" smtClean="0">
                <a:solidFill>
                  <a:schemeClr val="bg1"/>
                </a:solidFill>
                <a:latin typeface="Calibri" panose="020F0502020204030204" pitchFamily="34" charset="0"/>
              </a:rPr>
              <a:t>Absolute Risk Reduction</a:t>
            </a:r>
          </a:p>
          <a:p>
            <a:pPr algn="ctr" fontAlgn="auto">
              <a:lnSpc>
                <a:spcPct val="120000"/>
              </a:lnSpc>
              <a:spcAft>
                <a:spcPts val="0"/>
              </a:spcAft>
              <a:defRPr/>
            </a:pPr>
            <a:r>
              <a:rPr lang="en-US" sz="2400" b="1" dirty="0" smtClean="0">
                <a:solidFill>
                  <a:schemeClr val="bg1"/>
                </a:solidFill>
                <a:latin typeface="Calibri" panose="020F0502020204030204" pitchFamily="34" charset="0"/>
              </a:rPr>
              <a:t>Relative Risk Reduction</a:t>
            </a:r>
          </a:p>
          <a:p>
            <a:pPr algn="ctr" fontAlgn="auto">
              <a:lnSpc>
                <a:spcPct val="120000"/>
              </a:lnSpc>
              <a:spcAft>
                <a:spcPts val="0"/>
              </a:spcAft>
              <a:defRPr/>
            </a:pPr>
            <a:r>
              <a:rPr lang="en-US" sz="2400" b="1" dirty="0" smtClean="0">
                <a:solidFill>
                  <a:schemeClr val="bg1"/>
                </a:solidFill>
                <a:latin typeface="Calibri" panose="020F0502020204030204" pitchFamily="34" charset="0"/>
              </a:rPr>
              <a:t>Number Needed to Treat</a:t>
            </a:r>
          </a:p>
          <a:p>
            <a:pPr algn="ctr" fontAlgn="auto">
              <a:lnSpc>
                <a:spcPct val="120000"/>
              </a:lnSpc>
              <a:spcAft>
                <a:spcPts val="0"/>
              </a:spcAft>
              <a:defRPr/>
            </a:pPr>
            <a:r>
              <a:rPr lang="en-US" sz="2400" b="1" dirty="0" smtClean="0">
                <a:solidFill>
                  <a:schemeClr val="bg1"/>
                </a:solidFill>
                <a:latin typeface="Calibri" panose="020F0502020204030204" pitchFamily="34" charset="0"/>
              </a:rPr>
              <a:t>Adverse Event Rates</a:t>
            </a:r>
          </a:p>
          <a:p>
            <a:pPr algn="ctr" fontAlgn="auto">
              <a:lnSpc>
                <a:spcPct val="120000"/>
              </a:lnSpc>
              <a:spcAft>
                <a:spcPts val="0"/>
              </a:spcAft>
              <a:defRPr/>
            </a:pPr>
            <a:endParaRPr lang="en-US" sz="2400" b="1" dirty="0">
              <a:solidFill>
                <a:schemeClr val="bg1"/>
              </a:solidFill>
              <a:latin typeface="Calibri" panose="020F0502020204030204" pitchFamily="34" charset="0"/>
            </a:endParaRPr>
          </a:p>
          <a:p>
            <a:pPr marL="342900" indent="-342900" fontAlgn="auto">
              <a:lnSpc>
                <a:spcPct val="120000"/>
              </a:lnSpc>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pPr marL="342900" indent="-342900" fontAlgn="auto">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6041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Goal Today:</a:t>
            </a:r>
            <a:endParaRPr lang="en-US" dirty="0"/>
          </a:p>
        </p:txBody>
      </p:sp>
      <p:sp>
        <p:nvSpPr>
          <p:cNvPr id="4" name="TextBox 3"/>
          <p:cNvSpPr txBox="1"/>
          <p:nvPr/>
        </p:nvSpPr>
        <p:spPr>
          <a:xfrm>
            <a:off x="225468" y="1741118"/>
            <a:ext cx="8805798" cy="3477875"/>
          </a:xfrm>
          <a:prstGeom prst="rect">
            <a:avLst/>
          </a:prstGeom>
          <a:noFill/>
        </p:spPr>
        <p:txBody>
          <a:bodyPr wrap="square" rtlCol="0">
            <a:spAutoFit/>
          </a:bodyPr>
          <a:lstStyle/>
          <a:p>
            <a:r>
              <a:rPr lang="en-US" sz="4400" dirty="0" smtClean="0">
                <a:solidFill>
                  <a:schemeClr val="accent3"/>
                </a:solidFill>
                <a:latin typeface="Calibri" panose="020F0502020204030204" pitchFamily="34" charset="0"/>
                <a:cs typeface="Calibri" panose="020F0502020204030204" pitchFamily="34" charset="0"/>
              </a:rPr>
              <a:t>To introduce a </a:t>
            </a:r>
            <a:r>
              <a:rPr lang="en-US" sz="4400" u="sng" dirty="0" smtClean="0">
                <a:solidFill>
                  <a:schemeClr val="accent3"/>
                </a:solidFill>
                <a:latin typeface="Calibri" panose="020F0502020204030204" pitchFamily="34" charset="0"/>
                <a:cs typeface="Calibri" panose="020F0502020204030204" pitchFamily="34" charset="0"/>
              </a:rPr>
              <a:t>few</a:t>
            </a:r>
            <a:r>
              <a:rPr lang="en-US" sz="4400" dirty="0" smtClean="0">
                <a:solidFill>
                  <a:schemeClr val="accent3"/>
                </a:solidFill>
                <a:latin typeface="Calibri" panose="020F0502020204030204" pitchFamily="34" charset="0"/>
                <a:cs typeface="Calibri" panose="020F0502020204030204" pitchFamily="34" charset="0"/>
              </a:rPr>
              <a:t> key concepts in EBM and let you know when we’ll be exploring them further throughout the pre-clinical and clinical curriculum here at Sinai</a:t>
            </a:r>
            <a:endParaRPr lang="en-US" sz="4400"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5227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83"/>
            <a:ext cx="8229600" cy="625171"/>
          </a:xfrm>
        </p:spPr>
        <p:txBody>
          <a:bodyPr/>
          <a:lstStyle/>
          <a:p>
            <a:pPr algn="ctr"/>
            <a:r>
              <a:rPr lang="en-US" dirty="0" smtClean="0"/>
              <a:t>Results</a:t>
            </a:r>
            <a:endParaRPr lang="en-US" dirty="0">
              <a:solidFill>
                <a:schemeClr val="accent2"/>
              </a:solidFill>
            </a:endParaRPr>
          </a:p>
        </p:txBody>
      </p:sp>
      <p:pic>
        <p:nvPicPr>
          <p:cNvPr id="6" name="Picture 5"/>
          <p:cNvPicPr>
            <a:picLocks noChangeAspect="1"/>
          </p:cNvPicPr>
          <p:nvPr/>
        </p:nvPicPr>
        <p:blipFill>
          <a:blip r:embed="rId3"/>
          <a:stretch>
            <a:fillRect/>
          </a:stretch>
        </p:blipFill>
        <p:spPr>
          <a:xfrm>
            <a:off x="1393461" y="1061267"/>
            <a:ext cx="6357078" cy="5527126"/>
          </a:xfrm>
          <a:prstGeom prst="rect">
            <a:avLst/>
          </a:prstGeom>
        </p:spPr>
      </p:pic>
      <p:sp>
        <p:nvSpPr>
          <p:cNvPr id="4" name="Rectangle 3"/>
          <p:cNvSpPr/>
          <p:nvPr/>
        </p:nvSpPr>
        <p:spPr>
          <a:xfrm>
            <a:off x="2537009" y="1241946"/>
            <a:ext cx="397262" cy="2661314"/>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74" y="2508629"/>
            <a:ext cx="9144000" cy="3842066"/>
          </a:xfrm>
        </p:spPr>
        <p:txBody>
          <a:bodyPr>
            <a:normAutofit fontScale="92500" lnSpcReduction="20000"/>
          </a:bodyPr>
          <a:lstStyle/>
          <a:p>
            <a:r>
              <a:rPr lang="en-US" sz="2700" dirty="0" smtClean="0">
                <a:solidFill>
                  <a:schemeClr val="accent3"/>
                </a:solidFill>
              </a:rPr>
              <a:t>Control Event Rate</a:t>
            </a:r>
            <a:r>
              <a:rPr lang="en-US" sz="2700" dirty="0" smtClean="0"/>
              <a:t>:  Event Rate in the Control (Non-Statin) Group</a:t>
            </a:r>
          </a:p>
          <a:p>
            <a:r>
              <a:rPr lang="en-US" sz="2700" dirty="0" smtClean="0">
                <a:solidFill>
                  <a:schemeClr val="accent3"/>
                </a:solidFill>
              </a:rPr>
              <a:t>Experimental Event Rate</a:t>
            </a:r>
            <a:r>
              <a:rPr lang="en-US" sz="2700" dirty="0" smtClean="0"/>
              <a:t>:  Event Rate in the Experimental (Statin) Group</a:t>
            </a:r>
          </a:p>
          <a:p>
            <a:pPr marL="457200" indent="-457200">
              <a:buFont typeface="Arial" panose="020B0604020202020204" pitchFamily="34" charset="0"/>
              <a:buChar char="•"/>
            </a:pPr>
            <a:endParaRPr lang="en-US" sz="2700" dirty="0" smtClean="0"/>
          </a:p>
          <a:p>
            <a:r>
              <a:rPr lang="en-US" sz="2700" dirty="0" smtClean="0">
                <a:solidFill>
                  <a:schemeClr val="accent3"/>
                </a:solidFill>
              </a:rPr>
              <a:t>Absolute Risk Reduction </a:t>
            </a:r>
            <a:r>
              <a:rPr lang="en-US" sz="2700" dirty="0" smtClean="0"/>
              <a:t>(</a:t>
            </a:r>
            <a:r>
              <a:rPr lang="en-US" sz="2700" dirty="0" smtClean="0">
                <a:solidFill>
                  <a:schemeClr val="accent3"/>
                </a:solidFill>
              </a:rPr>
              <a:t>ARR</a:t>
            </a:r>
            <a:r>
              <a:rPr lang="en-US" sz="2700" dirty="0" smtClean="0"/>
              <a:t>):  Difference between the event rate in the intervention and control groups</a:t>
            </a:r>
          </a:p>
          <a:p>
            <a:r>
              <a:rPr lang="en-US" sz="2700" dirty="0" smtClean="0">
                <a:solidFill>
                  <a:schemeClr val="accent3"/>
                </a:solidFill>
              </a:rPr>
              <a:t>Relative Risk Reduction </a:t>
            </a:r>
            <a:r>
              <a:rPr lang="en-US" sz="2700" dirty="0" smtClean="0"/>
              <a:t>(</a:t>
            </a:r>
            <a:r>
              <a:rPr lang="en-US" sz="2700" dirty="0" smtClean="0">
                <a:solidFill>
                  <a:schemeClr val="accent3"/>
                </a:solidFill>
              </a:rPr>
              <a:t>RRR</a:t>
            </a:r>
            <a:r>
              <a:rPr lang="en-US" sz="2700" dirty="0" smtClean="0"/>
              <a:t>):  Proportion by which the intervention reduces the event rate</a:t>
            </a:r>
          </a:p>
          <a:p>
            <a:r>
              <a:rPr lang="en-US" sz="2700" dirty="0" smtClean="0">
                <a:solidFill>
                  <a:schemeClr val="accent3"/>
                </a:solidFill>
              </a:rPr>
              <a:t>Number Needed to Treat </a:t>
            </a:r>
            <a:r>
              <a:rPr lang="en-US" sz="2700" dirty="0" smtClean="0"/>
              <a:t>(</a:t>
            </a:r>
            <a:r>
              <a:rPr lang="en-US" sz="2700" dirty="0" smtClean="0">
                <a:solidFill>
                  <a:schemeClr val="accent3"/>
                </a:solidFill>
              </a:rPr>
              <a:t>NNT</a:t>
            </a:r>
            <a:r>
              <a:rPr lang="en-US" sz="2700" dirty="0" smtClean="0"/>
              <a:t>):  Number of patients you would need to treat to prevent one event.  = 1/ARR.</a:t>
            </a:r>
          </a:p>
          <a:p>
            <a:pPr marL="457200" indent="-457200">
              <a:buFont typeface="Arial" panose="020B0604020202020204" pitchFamily="34" charset="0"/>
              <a:buChar char="•"/>
            </a:pPr>
            <a:endParaRPr lang="en-US" sz="27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32362028"/>
              </p:ext>
            </p:extLst>
          </p:nvPr>
        </p:nvGraphicFramePr>
        <p:xfrm>
          <a:off x="326573" y="0"/>
          <a:ext cx="8490855" cy="2014390"/>
        </p:xfrm>
        <a:graphic>
          <a:graphicData uri="http://schemas.openxmlformats.org/drawingml/2006/table">
            <a:tbl>
              <a:tblPr firstRow="1" firstCol="1" bandRow="1">
                <a:tableStyleId>{5C22544A-7EE6-4342-B048-85BDC9FD1C3A}</a:tableStyleId>
              </a:tblPr>
              <a:tblGrid>
                <a:gridCol w="2326820"/>
                <a:gridCol w="2281862"/>
                <a:gridCol w="2668044"/>
                <a:gridCol w="1214129"/>
              </a:tblGrid>
              <a:tr h="578758">
                <a:tc>
                  <a:txBody>
                    <a:bodyPr/>
                    <a:lstStyle/>
                    <a:p>
                      <a:pPr algn="ctr"/>
                      <a:endParaRPr lang="en-US" sz="2800" dirty="0"/>
                    </a:p>
                  </a:txBody>
                  <a:tcPr/>
                </a:tc>
                <a:tc>
                  <a:txBody>
                    <a:bodyPr/>
                    <a:lstStyle/>
                    <a:p>
                      <a:pPr algn="ctr"/>
                      <a:r>
                        <a:rPr lang="en-US" sz="2600" dirty="0" smtClean="0"/>
                        <a:t>Cardiac Death</a:t>
                      </a:r>
                      <a:endParaRPr lang="en-US" sz="2600" dirty="0"/>
                    </a:p>
                  </a:txBody>
                  <a:tcPr/>
                </a:tc>
                <a:tc>
                  <a:txBody>
                    <a:bodyPr/>
                    <a:lstStyle/>
                    <a:p>
                      <a:pPr algn="ctr"/>
                      <a:r>
                        <a:rPr lang="en-US" sz="2600" dirty="0" smtClean="0"/>
                        <a:t>Cardiac Survival</a:t>
                      </a:r>
                      <a:endParaRPr lang="en-US" sz="2600" dirty="0"/>
                    </a:p>
                  </a:txBody>
                  <a:tcPr/>
                </a:tc>
                <a:tc>
                  <a:txBody>
                    <a:bodyPr/>
                    <a:lstStyle/>
                    <a:p>
                      <a:pPr algn="ctr"/>
                      <a:endParaRPr lang="en-US" sz="2800" dirty="0"/>
                    </a:p>
                  </a:txBody>
                  <a:tcPr/>
                </a:tc>
              </a:tr>
              <a:tr h="717816">
                <a:tc>
                  <a:txBody>
                    <a:bodyPr/>
                    <a:lstStyle/>
                    <a:p>
                      <a:pPr algn="ctr"/>
                      <a:r>
                        <a:rPr lang="en-US" sz="2600" dirty="0" smtClean="0"/>
                        <a:t>Pravastatin</a:t>
                      </a:r>
                      <a:endParaRPr lang="en-US" sz="2600" dirty="0"/>
                    </a:p>
                  </a:txBody>
                  <a:tcPr/>
                </a:tc>
                <a:tc>
                  <a:txBody>
                    <a:bodyPr/>
                    <a:lstStyle/>
                    <a:p>
                      <a:pPr algn="ctr"/>
                      <a:r>
                        <a:rPr lang="en-US" sz="2800" dirty="0" smtClean="0"/>
                        <a:t>50</a:t>
                      </a:r>
                      <a:endParaRPr lang="en-US" sz="2800" dirty="0"/>
                    </a:p>
                  </a:txBody>
                  <a:tcPr/>
                </a:tc>
                <a:tc>
                  <a:txBody>
                    <a:bodyPr/>
                    <a:lstStyle/>
                    <a:p>
                      <a:pPr algn="ctr"/>
                      <a:r>
                        <a:rPr lang="en-US" sz="2800" dirty="0" smtClean="0"/>
                        <a:t>3252</a:t>
                      </a:r>
                      <a:endParaRPr lang="en-US" sz="2800" dirty="0"/>
                    </a:p>
                  </a:txBody>
                  <a:tcPr/>
                </a:tc>
                <a:tc>
                  <a:txBody>
                    <a:bodyPr/>
                    <a:lstStyle/>
                    <a:p>
                      <a:pPr algn="ctr"/>
                      <a:r>
                        <a:rPr lang="en-US" sz="2800" dirty="0" smtClean="0"/>
                        <a:t>3302</a:t>
                      </a:r>
                      <a:endParaRPr lang="en-US" sz="2800" dirty="0"/>
                    </a:p>
                  </a:txBody>
                  <a:tcPr/>
                </a:tc>
              </a:tr>
              <a:tr h="717816">
                <a:tc>
                  <a:txBody>
                    <a:bodyPr/>
                    <a:lstStyle/>
                    <a:p>
                      <a:pPr algn="ctr"/>
                      <a:r>
                        <a:rPr lang="en-US" sz="2600" dirty="0" smtClean="0"/>
                        <a:t>Placebo</a:t>
                      </a:r>
                      <a:endParaRPr lang="en-US" sz="2600" dirty="0"/>
                    </a:p>
                  </a:txBody>
                  <a:tcPr/>
                </a:tc>
                <a:tc>
                  <a:txBody>
                    <a:bodyPr/>
                    <a:lstStyle/>
                    <a:p>
                      <a:pPr algn="ctr"/>
                      <a:r>
                        <a:rPr lang="en-US" sz="2800" dirty="0" smtClean="0"/>
                        <a:t>73</a:t>
                      </a:r>
                      <a:endParaRPr lang="en-US" sz="2800" dirty="0"/>
                    </a:p>
                  </a:txBody>
                  <a:tcPr/>
                </a:tc>
                <a:tc>
                  <a:txBody>
                    <a:bodyPr/>
                    <a:lstStyle/>
                    <a:p>
                      <a:pPr algn="ctr"/>
                      <a:r>
                        <a:rPr lang="en-US" sz="2800" dirty="0" smtClean="0"/>
                        <a:t>3220</a:t>
                      </a:r>
                      <a:endParaRPr lang="en-US" sz="2800" dirty="0"/>
                    </a:p>
                  </a:txBody>
                  <a:tcPr/>
                </a:tc>
                <a:tc>
                  <a:txBody>
                    <a:bodyPr/>
                    <a:lstStyle/>
                    <a:p>
                      <a:pPr algn="ctr"/>
                      <a:r>
                        <a:rPr lang="en-US" sz="2800" dirty="0" smtClean="0"/>
                        <a:t>3293</a:t>
                      </a:r>
                      <a:endParaRPr lang="en-US" sz="2800" dirty="0"/>
                    </a:p>
                  </a:txBody>
                  <a:tcPr/>
                </a:tc>
              </a:tr>
            </a:tbl>
          </a:graphicData>
        </a:graphic>
      </p:graphicFrame>
    </p:spTree>
    <p:extLst>
      <p:ext uri="{BB962C8B-B14F-4D97-AF65-F5344CB8AC3E}">
        <p14:creationId xmlns:p14="http://schemas.microsoft.com/office/powerpoint/2010/main" val="307574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0" y="2182954"/>
                <a:ext cx="9144000" cy="3668044"/>
              </a:xfrm>
            </p:spPr>
            <p:txBody>
              <a:bodyPr>
                <a:normAutofit fontScale="92500"/>
              </a:bodyPr>
              <a:lstStyle/>
              <a:p>
                <a:r>
                  <a:rPr lang="en-US" sz="2700" dirty="0" smtClean="0"/>
                  <a:t>Control Event Rate (CER):  </a:t>
                </a:r>
                <a14:m>
                  <m:oMath xmlns:m="http://schemas.openxmlformats.org/officeDocument/2006/math">
                    <m:f>
                      <m:fPr>
                        <m:ctrlPr>
                          <a:rPr lang="en-US" sz="2700" i="1">
                            <a:latin typeface="Cambria Math" panose="02040503050406030204" pitchFamily="18" charset="0"/>
                          </a:rPr>
                        </m:ctrlPr>
                      </m:fPr>
                      <m:num>
                        <m:r>
                          <a:rPr lang="en-US" sz="2700" i="1">
                            <a:latin typeface="Cambria Math" panose="02040503050406030204" pitchFamily="18" charset="0"/>
                          </a:rPr>
                          <m:t>𝐶</m:t>
                        </m:r>
                      </m:num>
                      <m:den>
                        <m:r>
                          <a:rPr lang="en-US" sz="2700" i="1">
                            <a:latin typeface="Cambria Math" panose="02040503050406030204" pitchFamily="18" charset="0"/>
                          </a:rPr>
                          <m:t>𝐶</m:t>
                        </m:r>
                        <m:r>
                          <a:rPr lang="en-US" sz="2700" i="1">
                            <a:latin typeface="Cambria Math" panose="02040503050406030204" pitchFamily="18" charset="0"/>
                          </a:rPr>
                          <m:t>+</m:t>
                        </m:r>
                        <m:r>
                          <a:rPr lang="en-US" sz="2700" i="1">
                            <a:latin typeface="Cambria Math" panose="02040503050406030204" pitchFamily="18" charset="0"/>
                          </a:rPr>
                          <m:t>𝐷</m:t>
                        </m:r>
                      </m:den>
                    </m:f>
                  </m:oMath>
                </a14:m>
                <a:r>
                  <a:rPr lang="en-US" sz="2700" dirty="0" smtClean="0"/>
                  <a:t> = 73/3293 = 0.0222 = </a:t>
                </a:r>
                <a:r>
                  <a:rPr lang="en-US" sz="2700" dirty="0" smtClean="0">
                    <a:solidFill>
                      <a:schemeClr val="accent2"/>
                    </a:solidFill>
                  </a:rPr>
                  <a:t>2.22%</a:t>
                </a:r>
                <a:endParaRPr lang="en-US" sz="2700" dirty="0">
                  <a:solidFill>
                    <a:schemeClr val="accent2"/>
                  </a:solidFill>
                </a:endParaRPr>
              </a:p>
              <a:p>
                <a:r>
                  <a:rPr lang="en-US" sz="2700" dirty="0"/>
                  <a:t>Experimental Event Rate (EER):  </a:t>
                </a:r>
                <a14:m>
                  <m:oMath xmlns:m="http://schemas.openxmlformats.org/officeDocument/2006/math">
                    <m:f>
                      <m:fPr>
                        <m:ctrlPr>
                          <a:rPr lang="en-US" sz="2700" i="1">
                            <a:latin typeface="Cambria Math" panose="02040503050406030204" pitchFamily="18" charset="0"/>
                          </a:rPr>
                        </m:ctrlPr>
                      </m:fPr>
                      <m:num>
                        <m:r>
                          <a:rPr lang="en-US" sz="2700" i="1">
                            <a:latin typeface="Cambria Math" panose="02040503050406030204" pitchFamily="18" charset="0"/>
                          </a:rPr>
                          <m:t>𝐴</m:t>
                        </m:r>
                      </m:num>
                      <m:den>
                        <m:r>
                          <a:rPr lang="en-US" sz="2700" i="1">
                            <a:latin typeface="Cambria Math" panose="02040503050406030204" pitchFamily="18" charset="0"/>
                          </a:rPr>
                          <m:t>𝐴</m:t>
                        </m:r>
                        <m:r>
                          <a:rPr lang="en-US" sz="2700" i="1">
                            <a:latin typeface="Cambria Math" panose="02040503050406030204" pitchFamily="18" charset="0"/>
                          </a:rPr>
                          <m:t>+</m:t>
                        </m:r>
                        <m:r>
                          <a:rPr lang="en-US" sz="2700" i="1">
                            <a:latin typeface="Cambria Math" panose="02040503050406030204" pitchFamily="18" charset="0"/>
                          </a:rPr>
                          <m:t>𝐵</m:t>
                        </m:r>
                      </m:den>
                    </m:f>
                  </m:oMath>
                </a14:m>
                <a:r>
                  <a:rPr lang="en-US" sz="2700" dirty="0" smtClean="0"/>
                  <a:t> = 50/3302=0.0151 = </a:t>
                </a:r>
                <a:r>
                  <a:rPr lang="en-US" sz="2700" dirty="0" smtClean="0">
                    <a:solidFill>
                      <a:schemeClr val="tx2"/>
                    </a:solidFill>
                  </a:rPr>
                  <a:t>1.51%</a:t>
                </a:r>
                <a:endParaRPr lang="en-US" sz="2700" dirty="0">
                  <a:solidFill>
                    <a:schemeClr val="tx2"/>
                  </a:solidFill>
                </a:endParaRPr>
              </a:p>
              <a:p>
                <a:endParaRPr lang="en-US" sz="2700" dirty="0" smtClean="0">
                  <a:solidFill>
                    <a:schemeClr val="tx1">
                      <a:lumMod val="50000"/>
                      <a:lumOff val="50000"/>
                    </a:schemeClr>
                  </a:solidFill>
                </a:endParaRPr>
              </a:p>
              <a:p>
                <a:r>
                  <a:rPr lang="en-US" sz="2700" dirty="0" smtClean="0">
                    <a:solidFill>
                      <a:schemeClr val="tx1">
                        <a:lumMod val="50000"/>
                        <a:lumOff val="50000"/>
                      </a:schemeClr>
                    </a:solidFill>
                  </a:rPr>
                  <a:t>Relative </a:t>
                </a:r>
                <a:r>
                  <a:rPr lang="en-US" sz="2700" dirty="0">
                    <a:solidFill>
                      <a:schemeClr val="tx1">
                        <a:lumMod val="50000"/>
                        <a:lumOff val="50000"/>
                      </a:schemeClr>
                    </a:solidFill>
                  </a:rPr>
                  <a:t>Risk Reduction: 1-RR OR (CER-EER)/</a:t>
                </a:r>
                <a:r>
                  <a:rPr lang="en-US" sz="2700" dirty="0" smtClean="0">
                    <a:solidFill>
                      <a:schemeClr val="tx1">
                        <a:lumMod val="50000"/>
                        <a:lumOff val="50000"/>
                      </a:schemeClr>
                    </a:solidFill>
                  </a:rPr>
                  <a:t>CER = 0.3198 = </a:t>
                </a:r>
                <a:r>
                  <a:rPr lang="en-US" sz="2700" dirty="0" smtClean="0">
                    <a:solidFill>
                      <a:schemeClr val="accent1"/>
                    </a:solidFill>
                  </a:rPr>
                  <a:t>31.98%</a:t>
                </a:r>
                <a:endParaRPr lang="en-US" sz="2700" dirty="0">
                  <a:solidFill>
                    <a:schemeClr val="accent1"/>
                  </a:solidFill>
                </a:endParaRPr>
              </a:p>
              <a:p>
                <a:r>
                  <a:rPr lang="en-US" sz="2700" dirty="0" smtClean="0">
                    <a:solidFill>
                      <a:schemeClr val="tx1">
                        <a:lumMod val="50000"/>
                        <a:lumOff val="50000"/>
                      </a:schemeClr>
                    </a:solidFill>
                  </a:rPr>
                  <a:t>Absolute </a:t>
                </a:r>
                <a:r>
                  <a:rPr lang="en-US" sz="2700" dirty="0">
                    <a:solidFill>
                      <a:schemeClr val="tx1">
                        <a:lumMod val="50000"/>
                        <a:lumOff val="50000"/>
                      </a:schemeClr>
                    </a:solidFill>
                  </a:rPr>
                  <a:t>Risk Reduction:  CER – </a:t>
                </a:r>
                <a:r>
                  <a:rPr lang="en-US" sz="2700" dirty="0" smtClean="0">
                    <a:solidFill>
                      <a:schemeClr val="tx1">
                        <a:lumMod val="50000"/>
                        <a:lumOff val="50000"/>
                      </a:schemeClr>
                    </a:solidFill>
                  </a:rPr>
                  <a:t>EER = </a:t>
                </a:r>
                <a:r>
                  <a:rPr lang="en-US" sz="2700" dirty="0" smtClean="0">
                    <a:solidFill>
                      <a:schemeClr val="accent2"/>
                    </a:solidFill>
                  </a:rPr>
                  <a:t>0.0222</a:t>
                </a:r>
                <a:r>
                  <a:rPr lang="en-US" sz="2700" dirty="0" smtClean="0">
                    <a:solidFill>
                      <a:schemeClr val="tx1">
                        <a:lumMod val="50000"/>
                        <a:lumOff val="50000"/>
                      </a:schemeClr>
                    </a:solidFill>
                  </a:rPr>
                  <a:t> – </a:t>
                </a:r>
                <a:r>
                  <a:rPr lang="en-US" sz="2700" dirty="0" smtClean="0">
                    <a:solidFill>
                      <a:schemeClr val="accent3"/>
                    </a:solidFill>
                  </a:rPr>
                  <a:t>0.0151</a:t>
                </a:r>
                <a:r>
                  <a:rPr lang="en-US" sz="2700" dirty="0" smtClean="0">
                    <a:solidFill>
                      <a:schemeClr val="tx1">
                        <a:lumMod val="50000"/>
                        <a:lumOff val="50000"/>
                      </a:schemeClr>
                    </a:solidFill>
                  </a:rPr>
                  <a:t> = </a:t>
                </a:r>
                <a:r>
                  <a:rPr lang="en-US" sz="2700" dirty="0" smtClean="0">
                    <a:solidFill>
                      <a:schemeClr val="accent1"/>
                    </a:solidFill>
                  </a:rPr>
                  <a:t>0.71%</a:t>
                </a:r>
                <a:endParaRPr lang="en-US" sz="2700" dirty="0">
                  <a:solidFill>
                    <a:schemeClr val="accent1"/>
                  </a:solidFill>
                </a:endParaRPr>
              </a:p>
              <a:p>
                <a:r>
                  <a:rPr lang="en-US" sz="2700" dirty="0">
                    <a:solidFill>
                      <a:schemeClr val="tx1">
                        <a:lumMod val="50000"/>
                        <a:lumOff val="50000"/>
                      </a:schemeClr>
                    </a:solidFill>
                  </a:rPr>
                  <a:t>Number Needed to Treat:  </a:t>
                </a:r>
                <a:r>
                  <a:rPr lang="en-US" sz="2700" dirty="0" smtClean="0">
                    <a:solidFill>
                      <a:schemeClr val="tx1">
                        <a:lumMod val="50000"/>
                        <a:lumOff val="50000"/>
                      </a:schemeClr>
                    </a:solidFill>
                  </a:rPr>
                  <a:t>1/ARR = 1 / 0.0071 = </a:t>
                </a:r>
                <a:r>
                  <a:rPr lang="en-US" sz="2700" dirty="0" smtClean="0">
                    <a:solidFill>
                      <a:schemeClr val="accent1"/>
                    </a:solidFill>
                  </a:rPr>
                  <a:t>140 x 4.9 years</a:t>
                </a:r>
              </a:p>
              <a:p>
                <a:r>
                  <a:rPr lang="en-US" sz="2700" dirty="0" smtClean="0">
                    <a:solidFill>
                      <a:schemeClr val="tx1">
                        <a:lumMod val="50000"/>
                        <a:lumOff val="50000"/>
                      </a:schemeClr>
                    </a:solidFill>
                  </a:rPr>
                  <a:t>Annual NNT = 140 x 4.9 = </a:t>
                </a:r>
                <a:r>
                  <a:rPr lang="en-US" sz="2700" dirty="0" smtClean="0">
                    <a:solidFill>
                      <a:schemeClr val="accent1"/>
                    </a:solidFill>
                  </a:rPr>
                  <a:t>690</a:t>
                </a:r>
                <a:endParaRPr lang="en-US" sz="2700" dirty="0">
                  <a:solidFill>
                    <a:schemeClr val="accent1"/>
                  </a:solidFill>
                </a:endParaRP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0" y="2182954"/>
                <a:ext cx="9144000" cy="3668044"/>
              </a:xfrm>
              <a:blipFill rotWithShape="0">
                <a:blip r:embed="rId3"/>
                <a:stretch>
                  <a:fillRect l="-1067" b="-1329"/>
                </a:stretch>
              </a:blipFill>
            </p:spPr>
            <p:txBody>
              <a:bodyPr/>
              <a:lstStyle/>
              <a:p>
                <a:r>
                  <a:rPr lang="en-US">
                    <a:noFill/>
                  </a:rPr>
                  <a:t> </a:t>
                </a:r>
              </a:p>
            </p:txBody>
          </p:sp>
        </mc:Fallback>
      </mc:AlternateContent>
      <p:graphicFrame>
        <p:nvGraphicFramePr>
          <p:cNvPr id="16" name="Table 15"/>
          <p:cNvGraphicFramePr>
            <a:graphicFrameLocks noGrp="1"/>
          </p:cNvGraphicFramePr>
          <p:nvPr>
            <p:extLst>
              <p:ext uri="{D42A27DB-BD31-4B8C-83A1-F6EECF244321}">
                <p14:modId xmlns:p14="http://schemas.microsoft.com/office/powerpoint/2010/main" val="2508496111"/>
              </p:ext>
            </p:extLst>
          </p:nvPr>
        </p:nvGraphicFramePr>
        <p:xfrm>
          <a:off x="326573" y="0"/>
          <a:ext cx="8490855" cy="2014390"/>
        </p:xfrm>
        <a:graphic>
          <a:graphicData uri="http://schemas.openxmlformats.org/drawingml/2006/table">
            <a:tbl>
              <a:tblPr firstRow="1" firstCol="1" bandRow="1">
                <a:tableStyleId>{5C22544A-7EE6-4342-B048-85BDC9FD1C3A}</a:tableStyleId>
              </a:tblPr>
              <a:tblGrid>
                <a:gridCol w="2326820"/>
                <a:gridCol w="2281862"/>
                <a:gridCol w="2668044"/>
                <a:gridCol w="1214129"/>
              </a:tblGrid>
              <a:tr h="578758">
                <a:tc>
                  <a:txBody>
                    <a:bodyPr/>
                    <a:lstStyle/>
                    <a:p>
                      <a:pPr algn="ctr"/>
                      <a:endParaRPr lang="en-US" sz="2800" dirty="0"/>
                    </a:p>
                  </a:txBody>
                  <a:tcPr/>
                </a:tc>
                <a:tc>
                  <a:txBody>
                    <a:bodyPr/>
                    <a:lstStyle/>
                    <a:p>
                      <a:pPr algn="ctr"/>
                      <a:r>
                        <a:rPr lang="en-US" sz="2600" dirty="0" smtClean="0"/>
                        <a:t>Cardiac Death</a:t>
                      </a:r>
                      <a:endParaRPr lang="en-US" sz="2600" dirty="0"/>
                    </a:p>
                  </a:txBody>
                  <a:tcPr/>
                </a:tc>
                <a:tc>
                  <a:txBody>
                    <a:bodyPr/>
                    <a:lstStyle/>
                    <a:p>
                      <a:pPr algn="ctr"/>
                      <a:r>
                        <a:rPr lang="en-US" sz="2600" dirty="0" smtClean="0"/>
                        <a:t>Cardiac Survival</a:t>
                      </a:r>
                      <a:endParaRPr lang="en-US" sz="2600" dirty="0"/>
                    </a:p>
                  </a:txBody>
                  <a:tcPr/>
                </a:tc>
                <a:tc>
                  <a:txBody>
                    <a:bodyPr/>
                    <a:lstStyle/>
                    <a:p>
                      <a:pPr algn="ctr"/>
                      <a:endParaRPr lang="en-US" sz="2800" dirty="0"/>
                    </a:p>
                  </a:txBody>
                  <a:tcPr/>
                </a:tc>
              </a:tr>
              <a:tr h="717816">
                <a:tc>
                  <a:txBody>
                    <a:bodyPr/>
                    <a:lstStyle/>
                    <a:p>
                      <a:pPr algn="ctr"/>
                      <a:r>
                        <a:rPr lang="en-US" sz="2600" dirty="0" smtClean="0"/>
                        <a:t>Pravastatin</a:t>
                      </a:r>
                      <a:endParaRPr lang="en-US" sz="2600" dirty="0"/>
                    </a:p>
                  </a:txBody>
                  <a:tcPr/>
                </a:tc>
                <a:tc>
                  <a:txBody>
                    <a:bodyPr/>
                    <a:lstStyle/>
                    <a:p>
                      <a:pPr algn="ctr"/>
                      <a:r>
                        <a:rPr lang="en-US" sz="2800" dirty="0" smtClean="0"/>
                        <a:t>50</a:t>
                      </a:r>
                      <a:endParaRPr lang="en-US" sz="2800" dirty="0"/>
                    </a:p>
                  </a:txBody>
                  <a:tcPr/>
                </a:tc>
                <a:tc>
                  <a:txBody>
                    <a:bodyPr/>
                    <a:lstStyle/>
                    <a:p>
                      <a:pPr algn="ctr"/>
                      <a:r>
                        <a:rPr lang="en-US" sz="2800" dirty="0" smtClean="0"/>
                        <a:t>3252</a:t>
                      </a:r>
                      <a:endParaRPr lang="en-US" sz="2800" dirty="0"/>
                    </a:p>
                  </a:txBody>
                  <a:tcPr/>
                </a:tc>
                <a:tc>
                  <a:txBody>
                    <a:bodyPr/>
                    <a:lstStyle/>
                    <a:p>
                      <a:pPr algn="ctr"/>
                      <a:r>
                        <a:rPr lang="en-US" sz="2800" dirty="0" smtClean="0"/>
                        <a:t>3302</a:t>
                      </a:r>
                      <a:endParaRPr lang="en-US" sz="2800" dirty="0"/>
                    </a:p>
                  </a:txBody>
                  <a:tcPr/>
                </a:tc>
              </a:tr>
              <a:tr h="717816">
                <a:tc>
                  <a:txBody>
                    <a:bodyPr/>
                    <a:lstStyle/>
                    <a:p>
                      <a:pPr algn="ctr"/>
                      <a:r>
                        <a:rPr lang="en-US" sz="2600" dirty="0" smtClean="0"/>
                        <a:t>Placebo</a:t>
                      </a:r>
                      <a:endParaRPr lang="en-US" sz="2600" dirty="0"/>
                    </a:p>
                  </a:txBody>
                  <a:tcPr/>
                </a:tc>
                <a:tc>
                  <a:txBody>
                    <a:bodyPr/>
                    <a:lstStyle/>
                    <a:p>
                      <a:pPr algn="ctr"/>
                      <a:r>
                        <a:rPr lang="en-US" sz="2800" dirty="0" smtClean="0"/>
                        <a:t>73</a:t>
                      </a:r>
                      <a:endParaRPr lang="en-US" sz="2800" dirty="0"/>
                    </a:p>
                  </a:txBody>
                  <a:tcPr/>
                </a:tc>
                <a:tc>
                  <a:txBody>
                    <a:bodyPr/>
                    <a:lstStyle/>
                    <a:p>
                      <a:pPr algn="ctr"/>
                      <a:r>
                        <a:rPr lang="en-US" sz="2800" dirty="0" smtClean="0"/>
                        <a:t>3220</a:t>
                      </a:r>
                      <a:endParaRPr lang="en-US" sz="2800" dirty="0"/>
                    </a:p>
                  </a:txBody>
                  <a:tcPr/>
                </a:tc>
                <a:tc>
                  <a:txBody>
                    <a:bodyPr/>
                    <a:lstStyle/>
                    <a:p>
                      <a:pPr algn="ctr"/>
                      <a:r>
                        <a:rPr lang="en-US" sz="2800" dirty="0" smtClean="0"/>
                        <a:t>3293</a:t>
                      </a:r>
                      <a:endParaRPr lang="en-US" sz="2800" dirty="0"/>
                    </a:p>
                  </a:txBody>
                  <a:tcPr/>
                </a:tc>
              </a:tr>
            </a:tbl>
          </a:graphicData>
        </a:graphic>
      </p:graphicFrame>
      <p:sp>
        <p:nvSpPr>
          <p:cNvPr id="4" name="Up Arrow 3"/>
          <p:cNvSpPr/>
          <p:nvPr/>
        </p:nvSpPr>
        <p:spPr>
          <a:xfrm>
            <a:off x="7707085" y="4338926"/>
            <a:ext cx="1336707" cy="20117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2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Critical Appraisal of RCTs</a:t>
            </a:r>
            <a:endParaRPr lang="en-US" dirty="0"/>
          </a:p>
        </p:txBody>
      </p:sp>
      <p:sp>
        <p:nvSpPr>
          <p:cNvPr id="3" name="Text Placeholder 2"/>
          <p:cNvSpPr>
            <a:spLocks noGrp="1"/>
          </p:cNvSpPr>
          <p:nvPr>
            <p:ph type="body" idx="1"/>
          </p:nvPr>
        </p:nvSpPr>
        <p:spPr>
          <a:xfrm>
            <a:off x="130630" y="1257301"/>
            <a:ext cx="4090642" cy="2482881"/>
          </a:xfrm>
        </p:spPr>
        <p:txBody>
          <a:bodyPr numCol="1">
            <a:normAutofit/>
          </a:bodyPr>
          <a:lstStyle/>
          <a:p>
            <a:r>
              <a:rPr lang="en-US" sz="2200" u="sng" dirty="0" smtClean="0">
                <a:solidFill>
                  <a:schemeClr val="accent2"/>
                </a:solidFill>
              </a:rPr>
              <a:t>Threats to Internal Validity</a:t>
            </a:r>
          </a:p>
          <a:p>
            <a:r>
              <a:rPr lang="en-US" sz="2200" b="0" strike="sngStrike" dirty="0" smtClean="0">
                <a:solidFill>
                  <a:schemeClr val="accent2"/>
                </a:solidFill>
              </a:rPr>
              <a:t>Randomization</a:t>
            </a:r>
          </a:p>
          <a:p>
            <a:r>
              <a:rPr lang="en-US" sz="2200" b="0" strike="sngStrike" dirty="0" smtClean="0">
                <a:solidFill>
                  <a:schemeClr val="accent2"/>
                </a:solidFill>
              </a:rPr>
              <a:t>Allocation Concealment</a:t>
            </a:r>
          </a:p>
          <a:p>
            <a:r>
              <a:rPr lang="en-US" sz="2200" b="0" strike="sngStrike" dirty="0" smtClean="0">
                <a:solidFill>
                  <a:schemeClr val="accent2"/>
                </a:solidFill>
              </a:rPr>
              <a:t>Blinding</a:t>
            </a:r>
          </a:p>
          <a:p>
            <a:r>
              <a:rPr lang="en-US" sz="2200" b="0" strike="sngStrike" dirty="0" smtClean="0">
                <a:solidFill>
                  <a:schemeClr val="accent2"/>
                </a:solidFill>
              </a:rPr>
              <a:t>Selection / Attrition Bias</a:t>
            </a:r>
          </a:p>
          <a:p>
            <a:r>
              <a:rPr lang="en-US" sz="2200" b="0" strike="sngStrike" dirty="0" smtClean="0">
                <a:solidFill>
                  <a:schemeClr val="accent2"/>
                </a:solidFill>
              </a:rPr>
              <a:t>Intention-to-Treat</a:t>
            </a:r>
          </a:p>
          <a:p>
            <a:endParaRPr lang="en-US" b="0" dirty="0" smtClean="0"/>
          </a:p>
          <a:p>
            <a:endParaRPr lang="en-US" b="0" dirty="0"/>
          </a:p>
        </p:txBody>
      </p:sp>
      <p:sp>
        <p:nvSpPr>
          <p:cNvPr id="5" name="TextBox 4"/>
          <p:cNvSpPr txBox="1"/>
          <p:nvPr/>
        </p:nvSpPr>
        <p:spPr>
          <a:xfrm>
            <a:off x="4767943" y="1270140"/>
            <a:ext cx="4376057" cy="2462213"/>
          </a:xfrm>
          <a:prstGeom prst="rect">
            <a:avLst/>
          </a:prstGeom>
          <a:noFill/>
        </p:spPr>
        <p:txBody>
          <a:bodyPr wrap="square" rtlCol="0">
            <a:spAutoFit/>
          </a:bodyPr>
          <a:lstStyle/>
          <a:p>
            <a:pPr algn="ctr"/>
            <a:r>
              <a:rPr lang="en-US" sz="2200" b="1" u="sng" dirty="0" smtClean="0">
                <a:solidFill>
                  <a:schemeClr val="tx1">
                    <a:lumMod val="50000"/>
                    <a:lumOff val="50000"/>
                  </a:schemeClr>
                </a:solidFill>
                <a:latin typeface="Calibri" panose="020F0502020204030204" pitchFamily="34" charset="0"/>
              </a:rPr>
              <a:t>Results</a:t>
            </a:r>
          </a:p>
          <a:p>
            <a:pPr algn="ctr"/>
            <a:r>
              <a:rPr lang="en-US" sz="2200" b="1" strike="sngStrike" dirty="0" smtClean="0">
                <a:solidFill>
                  <a:schemeClr val="tx1">
                    <a:lumMod val="50000"/>
                    <a:lumOff val="50000"/>
                  </a:schemeClr>
                </a:solidFill>
                <a:latin typeface="Calibri" panose="020F0502020204030204" pitchFamily="34" charset="0"/>
              </a:rPr>
              <a:t>Relative Risk (RR)</a:t>
            </a:r>
          </a:p>
          <a:p>
            <a:pPr algn="ctr"/>
            <a:r>
              <a:rPr lang="en-US" sz="2200" b="1" strike="sngStrike" dirty="0" smtClean="0">
                <a:solidFill>
                  <a:schemeClr val="tx1">
                    <a:lumMod val="50000"/>
                    <a:lumOff val="50000"/>
                  </a:schemeClr>
                </a:solidFill>
                <a:latin typeface="Calibri" panose="020F0502020204030204" pitchFamily="34" charset="0"/>
              </a:rPr>
              <a:t>Relative Risk Reduction (RRR)</a:t>
            </a:r>
          </a:p>
          <a:p>
            <a:pPr algn="ctr"/>
            <a:r>
              <a:rPr lang="en-US" sz="2200" b="1" strike="sngStrike" dirty="0" smtClean="0">
                <a:solidFill>
                  <a:schemeClr val="tx1">
                    <a:lumMod val="50000"/>
                    <a:lumOff val="50000"/>
                  </a:schemeClr>
                </a:solidFill>
                <a:latin typeface="Calibri" panose="020F0502020204030204" pitchFamily="34" charset="0"/>
              </a:rPr>
              <a:t>Absolute Risk Reduction (ARR)</a:t>
            </a:r>
          </a:p>
          <a:p>
            <a:pPr algn="ctr"/>
            <a:r>
              <a:rPr lang="en-US" sz="2200" b="1" strike="sngStrike" dirty="0" smtClean="0">
                <a:solidFill>
                  <a:schemeClr val="tx1">
                    <a:lumMod val="50000"/>
                    <a:lumOff val="50000"/>
                  </a:schemeClr>
                </a:solidFill>
                <a:latin typeface="Calibri" panose="020F0502020204030204" pitchFamily="34" charset="0"/>
              </a:rPr>
              <a:t>Number Needed to Treat (NNT)</a:t>
            </a:r>
          </a:p>
          <a:p>
            <a:pPr algn="ctr"/>
            <a:r>
              <a:rPr lang="en-US" sz="2200" b="1" strike="sngStrike" dirty="0" smtClean="0">
                <a:solidFill>
                  <a:schemeClr val="tx1">
                    <a:lumMod val="50000"/>
                    <a:lumOff val="50000"/>
                  </a:schemeClr>
                </a:solidFill>
                <a:latin typeface="Calibri" panose="020F0502020204030204" pitchFamily="34" charset="0"/>
              </a:rPr>
              <a:t>Attributable Risk (AR)</a:t>
            </a:r>
          </a:p>
          <a:p>
            <a:pPr algn="ctr"/>
            <a:r>
              <a:rPr lang="en-US" sz="2200" b="1" strike="sngStrike" dirty="0" smtClean="0">
                <a:solidFill>
                  <a:schemeClr val="tx1">
                    <a:lumMod val="50000"/>
                    <a:lumOff val="50000"/>
                  </a:schemeClr>
                </a:solidFill>
                <a:latin typeface="Calibri" panose="020F0502020204030204" pitchFamily="34" charset="0"/>
              </a:rPr>
              <a:t>Number Needed to Harm (NNH)</a:t>
            </a:r>
            <a:endParaRPr lang="en-US" sz="2200" b="1" strike="sngStrike" dirty="0">
              <a:solidFill>
                <a:schemeClr val="tx1">
                  <a:lumMod val="50000"/>
                  <a:lumOff val="50000"/>
                </a:schemeClr>
              </a:solidFill>
              <a:latin typeface="Calibri" panose="020F0502020204030204" pitchFamily="34" charset="0"/>
            </a:endParaRPr>
          </a:p>
        </p:txBody>
      </p:sp>
      <p:sp>
        <p:nvSpPr>
          <p:cNvPr id="4" name="Rectangle 3"/>
          <p:cNvSpPr/>
          <p:nvPr/>
        </p:nvSpPr>
        <p:spPr>
          <a:xfrm>
            <a:off x="1828800" y="4079300"/>
            <a:ext cx="5473873" cy="2462213"/>
          </a:xfrm>
          <a:prstGeom prst="rect">
            <a:avLst/>
          </a:prstGeom>
        </p:spPr>
        <p:txBody>
          <a:bodyPr wrap="square">
            <a:spAutoFit/>
          </a:bodyPr>
          <a:lstStyle/>
          <a:p>
            <a:pPr algn="ctr"/>
            <a:r>
              <a:rPr lang="en-US" sz="2200" b="1" u="sng" dirty="0">
                <a:solidFill>
                  <a:schemeClr val="tx2"/>
                </a:solidFill>
                <a:latin typeface="Calibri" panose="020F0502020204030204" pitchFamily="34" charset="0"/>
                <a:cs typeface="Calibri" panose="020F0502020204030204" pitchFamily="34" charset="0"/>
              </a:rPr>
              <a:t>Threats to External Validity / </a:t>
            </a:r>
            <a:r>
              <a:rPr lang="en-US" sz="2200" b="1" u="sng" dirty="0" smtClean="0">
                <a:solidFill>
                  <a:schemeClr val="tx2"/>
                </a:solidFill>
                <a:latin typeface="Calibri" panose="020F0502020204030204" pitchFamily="34" charset="0"/>
                <a:cs typeface="Calibri" panose="020F0502020204030204" pitchFamily="34" charset="0"/>
              </a:rPr>
              <a:t>Generalizability</a:t>
            </a:r>
            <a:endParaRPr lang="en-US" sz="2200" b="1" u="sng" dirty="0">
              <a:solidFill>
                <a:schemeClr val="tx2"/>
              </a:solidFill>
              <a:latin typeface="Calibri" panose="020F0502020204030204" pitchFamily="34" charset="0"/>
              <a:cs typeface="Calibri" panose="020F0502020204030204" pitchFamily="34" charset="0"/>
            </a:endParaRPr>
          </a:p>
          <a:p>
            <a:pPr algn="ctr"/>
            <a:r>
              <a:rPr lang="en-US" sz="2200" b="1" dirty="0">
                <a:solidFill>
                  <a:schemeClr val="tx2"/>
                </a:solidFill>
                <a:latin typeface="Calibri" panose="020F0502020204030204" pitchFamily="34" charset="0"/>
                <a:cs typeface="Calibri" panose="020F0502020204030204" pitchFamily="34" charset="0"/>
              </a:rPr>
              <a:t>Setting of trial</a:t>
            </a:r>
          </a:p>
          <a:p>
            <a:pPr algn="ctr"/>
            <a:r>
              <a:rPr lang="en-US" sz="2200" b="1" dirty="0">
                <a:solidFill>
                  <a:schemeClr val="tx2"/>
                </a:solidFill>
                <a:latin typeface="Calibri" panose="020F0502020204030204" pitchFamily="34" charset="0"/>
                <a:cs typeface="Calibri" panose="020F0502020204030204" pitchFamily="34" charset="0"/>
              </a:rPr>
              <a:t>Selection of participants</a:t>
            </a:r>
          </a:p>
          <a:p>
            <a:pPr algn="ctr"/>
            <a:r>
              <a:rPr lang="en-US" sz="2200" b="1" dirty="0">
                <a:solidFill>
                  <a:schemeClr val="tx2"/>
                </a:solidFill>
                <a:latin typeface="Calibri" panose="020F0502020204030204" pitchFamily="34" charset="0"/>
                <a:cs typeface="Calibri" panose="020F0502020204030204" pitchFamily="34" charset="0"/>
              </a:rPr>
              <a:t>Baseline characteristics of patients</a:t>
            </a:r>
          </a:p>
          <a:p>
            <a:pPr algn="ctr"/>
            <a:r>
              <a:rPr lang="en-US" sz="2200" b="1" dirty="0">
                <a:solidFill>
                  <a:schemeClr val="tx2"/>
                </a:solidFill>
                <a:latin typeface="Calibri" panose="020F0502020204030204" pitchFamily="34" charset="0"/>
                <a:cs typeface="Calibri" panose="020F0502020204030204" pitchFamily="34" charset="0"/>
              </a:rPr>
              <a:t>Trial protocol vs. real-life practice</a:t>
            </a:r>
          </a:p>
          <a:p>
            <a:pPr algn="ctr"/>
            <a:r>
              <a:rPr lang="en-US" sz="2200" b="1" dirty="0">
                <a:solidFill>
                  <a:schemeClr val="tx2"/>
                </a:solidFill>
                <a:latin typeface="Calibri" panose="020F0502020204030204" pitchFamily="34" charset="0"/>
                <a:cs typeface="Calibri" panose="020F0502020204030204" pitchFamily="34" charset="0"/>
              </a:rPr>
              <a:t>Outcome measures and follow-up</a:t>
            </a:r>
          </a:p>
          <a:p>
            <a:pPr algn="ctr"/>
            <a:r>
              <a:rPr lang="en-US" sz="2200" b="1" dirty="0">
                <a:solidFill>
                  <a:schemeClr val="tx2"/>
                </a:solidFill>
                <a:latin typeface="Calibri" panose="020F0502020204030204" pitchFamily="34" charset="0"/>
                <a:cs typeface="Calibri" panose="020F0502020204030204" pitchFamily="34" charset="0"/>
              </a:rPr>
              <a:t>Adverse effects of treatment</a:t>
            </a:r>
          </a:p>
        </p:txBody>
      </p:sp>
    </p:spTree>
    <p:extLst>
      <p:ext uri="{BB962C8B-B14F-4D97-AF65-F5344CB8AC3E}">
        <p14:creationId xmlns:p14="http://schemas.microsoft.com/office/powerpoint/2010/main" val="3093300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592" y="601446"/>
            <a:ext cx="8290420" cy="5189113"/>
          </a:xfrm>
          <a:prstGeom prst="rect">
            <a:avLst/>
          </a:prstGeom>
          <a:noFill/>
        </p:spPr>
        <p:txBody>
          <a:bodyPr wrap="square" rtlCol="0">
            <a:spAutoFit/>
          </a:bodyPr>
          <a:lstStyle/>
          <a:p>
            <a:pPr algn="ctr" fontAlgn="auto">
              <a:lnSpc>
                <a:spcPct val="120000"/>
              </a:lnSpc>
              <a:spcAft>
                <a:spcPts val="0"/>
              </a:spcAft>
              <a:defRPr/>
            </a:pPr>
            <a:r>
              <a:rPr lang="en-US" sz="4400" b="1" u="sng" dirty="0" smtClean="0">
                <a:solidFill>
                  <a:schemeClr val="bg1"/>
                </a:solidFill>
                <a:latin typeface="Calibri" panose="020F0502020204030204" pitchFamily="34" charset="0"/>
              </a:rPr>
              <a:t>External Validity</a:t>
            </a:r>
          </a:p>
          <a:p>
            <a:pPr algn="ctr" fontAlgn="auto">
              <a:lnSpc>
                <a:spcPct val="120000"/>
              </a:lnSpc>
              <a:spcAft>
                <a:spcPts val="0"/>
              </a:spcAft>
              <a:defRPr/>
            </a:pPr>
            <a:endParaRPr lang="en-US" sz="2400" b="1" dirty="0" smtClean="0">
              <a:solidFill>
                <a:schemeClr val="bg1"/>
              </a:solidFill>
              <a:latin typeface="Calibri" panose="020F0502020204030204" pitchFamily="34" charset="0"/>
            </a:endParaRPr>
          </a:p>
          <a:p>
            <a:pPr algn="ctr" fontAlgn="auto">
              <a:lnSpc>
                <a:spcPct val="120000"/>
              </a:lnSpc>
              <a:spcAft>
                <a:spcPts val="0"/>
              </a:spcAft>
              <a:defRPr/>
            </a:pPr>
            <a:r>
              <a:rPr lang="en-US" sz="2400" b="1" dirty="0" smtClean="0">
                <a:solidFill>
                  <a:schemeClr val="bg1"/>
                </a:solidFill>
                <a:latin typeface="Calibri" panose="020F0502020204030204" pitchFamily="34" charset="0"/>
              </a:rPr>
              <a:t>Selection of clinical sites and participants</a:t>
            </a:r>
          </a:p>
          <a:p>
            <a:pPr algn="ctr" fontAlgn="auto">
              <a:lnSpc>
                <a:spcPct val="120000"/>
              </a:lnSpc>
              <a:spcAft>
                <a:spcPts val="0"/>
              </a:spcAft>
              <a:defRPr/>
            </a:pPr>
            <a:r>
              <a:rPr lang="en-US" sz="2400" b="1" dirty="0" smtClean="0">
                <a:solidFill>
                  <a:schemeClr val="bg1"/>
                </a:solidFill>
                <a:latin typeface="Calibri" panose="020F0502020204030204" pitchFamily="34" charset="0"/>
              </a:rPr>
              <a:t>Baseline characteristics of patients</a:t>
            </a:r>
          </a:p>
          <a:p>
            <a:pPr algn="ctr" fontAlgn="auto">
              <a:lnSpc>
                <a:spcPct val="120000"/>
              </a:lnSpc>
              <a:spcAft>
                <a:spcPts val="0"/>
              </a:spcAft>
              <a:defRPr/>
            </a:pPr>
            <a:r>
              <a:rPr lang="en-US" sz="2400" b="1" dirty="0" smtClean="0">
                <a:solidFill>
                  <a:schemeClr val="bg1"/>
                </a:solidFill>
                <a:latin typeface="Calibri" panose="020F0502020204030204" pitchFamily="34" charset="0"/>
              </a:rPr>
              <a:t>Trial protocol vs. real-life practice</a:t>
            </a:r>
          </a:p>
          <a:p>
            <a:pPr algn="ctr" fontAlgn="auto">
              <a:lnSpc>
                <a:spcPct val="120000"/>
              </a:lnSpc>
              <a:spcAft>
                <a:spcPts val="0"/>
              </a:spcAft>
              <a:defRPr/>
            </a:pPr>
            <a:r>
              <a:rPr lang="en-US" sz="2400" b="1" dirty="0" smtClean="0">
                <a:solidFill>
                  <a:schemeClr val="bg1"/>
                </a:solidFill>
                <a:latin typeface="Calibri" panose="020F0502020204030204" pitchFamily="34" charset="0"/>
              </a:rPr>
              <a:t>Outcomes measures and clinical significance</a:t>
            </a:r>
          </a:p>
          <a:p>
            <a:pPr algn="ctr" fontAlgn="auto">
              <a:lnSpc>
                <a:spcPct val="120000"/>
              </a:lnSpc>
              <a:spcAft>
                <a:spcPts val="0"/>
              </a:spcAft>
              <a:defRPr/>
            </a:pPr>
            <a:r>
              <a:rPr lang="en-US" sz="2400" b="1" dirty="0" smtClean="0">
                <a:solidFill>
                  <a:schemeClr val="bg1"/>
                </a:solidFill>
                <a:latin typeface="Calibri" panose="020F0502020204030204" pitchFamily="34" charset="0"/>
              </a:rPr>
              <a:t>Adverse effects of treatment</a:t>
            </a:r>
          </a:p>
          <a:p>
            <a:pPr algn="ctr" fontAlgn="auto">
              <a:lnSpc>
                <a:spcPct val="120000"/>
              </a:lnSpc>
              <a:spcAft>
                <a:spcPts val="0"/>
              </a:spcAft>
              <a:defRPr/>
            </a:pPr>
            <a:r>
              <a:rPr lang="en-US" sz="2400" b="1" dirty="0" smtClean="0">
                <a:solidFill>
                  <a:schemeClr val="bg1"/>
                </a:solidFill>
                <a:latin typeface="Calibri" panose="020F0502020204030204" pitchFamily="34" charset="0"/>
              </a:rPr>
              <a:t>Follow-Up and Study Duration</a:t>
            </a:r>
            <a:endParaRPr lang="en-US" sz="2400" b="1" dirty="0">
              <a:solidFill>
                <a:schemeClr val="bg1"/>
              </a:solidFill>
              <a:latin typeface="Calibri" panose="020F0502020204030204" pitchFamily="34" charset="0"/>
            </a:endParaRPr>
          </a:p>
          <a:p>
            <a:pPr marL="342900" indent="-342900" fontAlgn="auto">
              <a:lnSpc>
                <a:spcPct val="120000"/>
              </a:lnSpc>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pPr marL="342900" indent="-342900" fontAlgn="auto">
              <a:spcAft>
                <a:spcPts val="0"/>
              </a:spcAft>
              <a:buFont typeface="Arial" panose="020B0604020202020204" pitchFamily="34" charset="0"/>
              <a:buChar char="•"/>
              <a:defRPr/>
            </a:pPr>
            <a:endParaRPr lang="en-US" sz="2400" b="1" dirty="0">
              <a:solidFill>
                <a:schemeClr val="bg1"/>
              </a:solidFill>
              <a:latin typeface="Calibri" panose="020F0502020204030204" pitchFamily="34" charset="0"/>
            </a:endParaRP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973045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18826" cy="62865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052186" y="2735370"/>
            <a:ext cx="2968669" cy="129018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807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83"/>
            <a:ext cx="8229600" cy="625171"/>
          </a:xfrm>
        </p:spPr>
        <p:txBody>
          <a:bodyPr/>
          <a:lstStyle/>
          <a:p>
            <a:pPr algn="ctr"/>
            <a:r>
              <a:rPr lang="en-US" dirty="0" smtClean="0"/>
              <a:t>Application</a:t>
            </a:r>
            <a:endParaRPr lang="en-US" dirty="0">
              <a:solidFill>
                <a:schemeClr val="accent2"/>
              </a:solidFill>
            </a:endParaRPr>
          </a:p>
        </p:txBody>
      </p:sp>
      <p:sp>
        <p:nvSpPr>
          <p:cNvPr id="3" name="Rectangle 2"/>
          <p:cNvSpPr/>
          <p:nvPr/>
        </p:nvSpPr>
        <p:spPr>
          <a:xfrm>
            <a:off x="1396651" y="2492059"/>
            <a:ext cx="6432115" cy="646331"/>
          </a:xfrm>
          <a:prstGeom prst="rect">
            <a:avLst/>
          </a:prstGeom>
        </p:spPr>
        <p:txBody>
          <a:bodyPr wrap="square">
            <a:spAutoFit/>
          </a:bodyPr>
          <a:lstStyle/>
          <a:p>
            <a:r>
              <a:rPr lang="en-US" sz="3600" b="1" dirty="0" smtClean="0">
                <a:solidFill>
                  <a:schemeClr val="accent3"/>
                </a:solidFill>
                <a:latin typeface="Calibri" panose="020F0502020204030204" pitchFamily="34" charset="0"/>
                <a:cs typeface="Calibri" panose="020F0502020204030204" pitchFamily="34" charset="0"/>
                <a:hlinkClick r:id="rId3"/>
              </a:rPr>
              <a:t>Mayo Clinic Statin Decision Aid</a:t>
            </a:r>
            <a:endParaRPr lang="en-US" sz="36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483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18826" cy="62865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7388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58"/>
            <a:ext cx="8229600" cy="625171"/>
          </a:xfrm>
        </p:spPr>
        <p:txBody>
          <a:bodyPr/>
          <a:lstStyle/>
          <a:p>
            <a:pPr algn="ctr"/>
            <a:r>
              <a:rPr lang="en-US" dirty="0" smtClean="0"/>
              <a:t>Conclusions / Take-Home Points</a:t>
            </a:r>
            <a:endParaRPr lang="en-US" dirty="0"/>
          </a:p>
        </p:txBody>
      </p:sp>
      <p:sp>
        <p:nvSpPr>
          <p:cNvPr id="3" name="Text Placeholder 2"/>
          <p:cNvSpPr>
            <a:spLocks noGrp="1"/>
          </p:cNvSpPr>
          <p:nvPr>
            <p:ph type="body" idx="1"/>
          </p:nvPr>
        </p:nvSpPr>
        <p:spPr>
          <a:xfrm>
            <a:off x="457200" y="1078538"/>
            <a:ext cx="8229600" cy="4720708"/>
          </a:xfrm>
        </p:spPr>
        <p:txBody>
          <a:bodyPr>
            <a:normAutofit fontScale="92500" lnSpcReduction="20000"/>
          </a:bodyPr>
          <a:lstStyle/>
          <a:p>
            <a:pPr marL="457200" indent="-457200">
              <a:buFont typeface="Arial" panose="020B0604020202020204" pitchFamily="34" charset="0"/>
              <a:buChar char="•"/>
            </a:pPr>
            <a:r>
              <a:rPr lang="en-US" dirty="0" smtClean="0">
                <a:solidFill>
                  <a:schemeClr val="tx1">
                    <a:lumMod val="50000"/>
                    <a:lumOff val="50000"/>
                  </a:schemeClr>
                </a:solidFill>
              </a:rPr>
              <a:t>EBM is an essential skill for the practicing physician</a:t>
            </a:r>
          </a:p>
          <a:p>
            <a:pPr marL="457200" indent="-457200">
              <a:buFont typeface="Arial" panose="020B0604020202020204" pitchFamily="34" charset="0"/>
              <a:buChar char="•"/>
            </a:pPr>
            <a:endParaRPr lang="en-US" dirty="0" smtClean="0">
              <a:solidFill>
                <a:schemeClr val="tx1">
                  <a:lumMod val="50000"/>
                  <a:lumOff val="50000"/>
                </a:schemeClr>
              </a:solidFill>
            </a:endParaRPr>
          </a:p>
          <a:p>
            <a:pPr marL="457200" indent="-457200">
              <a:buFont typeface="Arial" panose="020B0604020202020204" pitchFamily="34" charset="0"/>
              <a:buChar char="•"/>
            </a:pPr>
            <a:r>
              <a:rPr lang="en-US" dirty="0" smtClean="0">
                <a:solidFill>
                  <a:schemeClr val="tx1">
                    <a:lumMod val="50000"/>
                    <a:lumOff val="50000"/>
                  </a:schemeClr>
                </a:solidFill>
              </a:rPr>
              <a:t>The key steps in the EBM cycle are:  </a:t>
            </a:r>
            <a:r>
              <a:rPr lang="en-US" dirty="0" smtClean="0">
                <a:solidFill>
                  <a:schemeClr val="accent3"/>
                </a:solidFill>
              </a:rPr>
              <a:t>ASK</a:t>
            </a:r>
            <a:r>
              <a:rPr lang="en-US" dirty="0" smtClean="0">
                <a:solidFill>
                  <a:schemeClr val="tx1">
                    <a:lumMod val="50000"/>
                    <a:lumOff val="50000"/>
                  </a:schemeClr>
                </a:solidFill>
              </a:rPr>
              <a:t>, </a:t>
            </a:r>
            <a:r>
              <a:rPr lang="en-US" dirty="0" smtClean="0">
                <a:solidFill>
                  <a:schemeClr val="accent3"/>
                </a:solidFill>
              </a:rPr>
              <a:t>ACQUIRE</a:t>
            </a:r>
            <a:r>
              <a:rPr lang="en-US" dirty="0" smtClean="0">
                <a:solidFill>
                  <a:schemeClr val="tx1">
                    <a:lumMod val="50000"/>
                    <a:lumOff val="50000"/>
                  </a:schemeClr>
                </a:solidFill>
              </a:rPr>
              <a:t>, </a:t>
            </a:r>
            <a:r>
              <a:rPr lang="en-US" dirty="0" smtClean="0">
                <a:solidFill>
                  <a:schemeClr val="accent3"/>
                </a:solidFill>
              </a:rPr>
              <a:t>APPRAISE</a:t>
            </a:r>
            <a:r>
              <a:rPr lang="en-US" dirty="0" smtClean="0">
                <a:solidFill>
                  <a:schemeClr val="tx1">
                    <a:lumMod val="50000"/>
                    <a:lumOff val="50000"/>
                  </a:schemeClr>
                </a:solidFill>
              </a:rPr>
              <a:t>, and </a:t>
            </a:r>
            <a:r>
              <a:rPr lang="en-US" dirty="0" smtClean="0">
                <a:solidFill>
                  <a:schemeClr val="accent3"/>
                </a:solidFill>
              </a:rPr>
              <a:t>APPLY</a:t>
            </a:r>
          </a:p>
          <a:p>
            <a:pPr marL="457200" indent="-457200">
              <a:buFont typeface="Arial" panose="020B0604020202020204" pitchFamily="34" charset="0"/>
              <a:buChar char="•"/>
            </a:pPr>
            <a:endParaRPr lang="en-US" dirty="0">
              <a:solidFill>
                <a:schemeClr val="accent3"/>
              </a:solidFill>
            </a:endParaRPr>
          </a:p>
          <a:p>
            <a:pPr marL="457200" indent="-457200">
              <a:buFont typeface="Arial" panose="020B0604020202020204" pitchFamily="34" charset="0"/>
              <a:buChar char="•"/>
            </a:pPr>
            <a:r>
              <a:rPr lang="en-US" dirty="0" smtClean="0">
                <a:solidFill>
                  <a:schemeClr val="tx1">
                    <a:lumMod val="50000"/>
                    <a:lumOff val="50000"/>
                  </a:schemeClr>
                </a:solidFill>
              </a:rPr>
              <a:t>Optimal clinical care involves combining </a:t>
            </a:r>
            <a:r>
              <a:rPr lang="en-US" dirty="0" smtClean="0">
                <a:solidFill>
                  <a:schemeClr val="accent3"/>
                </a:solidFill>
              </a:rPr>
              <a:t>individual</a:t>
            </a:r>
            <a:r>
              <a:rPr lang="en-US" dirty="0" smtClean="0">
                <a:solidFill>
                  <a:schemeClr val="tx1">
                    <a:lumMod val="50000"/>
                    <a:lumOff val="50000"/>
                  </a:schemeClr>
                </a:solidFill>
              </a:rPr>
              <a:t> </a:t>
            </a:r>
            <a:r>
              <a:rPr lang="en-US" dirty="0" smtClean="0">
                <a:solidFill>
                  <a:schemeClr val="accent3"/>
                </a:solidFill>
              </a:rPr>
              <a:t>clinical</a:t>
            </a:r>
            <a:r>
              <a:rPr lang="en-US" dirty="0" smtClean="0">
                <a:solidFill>
                  <a:schemeClr val="tx1">
                    <a:lumMod val="50000"/>
                    <a:lumOff val="50000"/>
                  </a:schemeClr>
                </a:solidFill>
              </a:rPr>
              <a:t> </a:t>
            </a:r>
            <a:r>
              <a:rPr lang="en-US" dirty="0" smtClean="0">
                <a:solidFill>
                  <a:schemeClr val="accent3"/>
                </a:solidFill>
              </a:rPr>
              <a:t>expertise</a:t>
            </a:r>
            <a:r>
              <a:rPr lang="en-US" dirty="0" smtClean="0">
                <a:solidFill>
                  <a:schemeClr val="tx1">
                    <a:lumMod val="50000"/>
                    <a:lumOff val="50000"/>
                  </a:schemeClr>
                </a:solidFill>
              </a:rPr>
              <a:t> and </a:t>
            </a:r>
            <a:r>
              <a:rPr lang="en-US" dirty="0" smtClean="0">
                <a:solidFill>
                  <a:schemeClr val="accent3"/>
                </a:solidFill>
              </a:rPr>
              <a:t>best</a:t>
            </a:r>
            <a:r>
              <a:rPr lang="en-US" dirty="0" smtClean="0">
                <a:solidFill>
                  <a:schemeClr val="tx1">
                    <a:lumMod val="50000"/>
                    <a:lumOff val="50000"/>
                  </a:schemeClr>
                </a:solidFill>
              </a:rPr>
              <a:t> </a:t>
            </a:r>
            <a:r>
              <a:rPr lang="en-US" dirty="0" smtClean="0">
                <a:solidFill>
                  <a:schemeClr val="accent3"/>
                </a:solidFill>
              </a:rPr>
              <a:t>external</a:t>
            </a:r>
            <a:r>
              <a:rPr lang="en-US" dirty="0" smtClean="0">
                <a:solidFill>
                  <a:schemeClr val="tx1">
                    <a:lumMod val="50000"/>
                    <a:lumOff val="50000"/>
                  </a:schemeClr>
                </a:solidFill>
              </a:rPr>
              <a:t> </a:t>
            </a:r>
            <a:r>
              <a:rPr lang="en-US" dirty="0" smtClean="0">
                <a:solidFill>
                  <a:schemeClr val="accent3"/>
                </a:solidFill>
              </a:rPr>
              <a:t>evidence</a:t>
            </a:r>
            <a:r>
              <a:rPr lang="en-US" dirty="0" smtClean="0">
                <a:solidFill>
                  <a:schemeClr val="tx1">
                    <a:lumMod val="50000"/>
                    <a:lumOff val="50000"/>
                  </a:schemeClr>
                </a:solidFill>
              </a:rPr>
              <a:t> to make diagnostic and treatment plans that take account of </a:t>
            </a:r>
            <a:r>
              <a:rPr lang="en-US" dirty="0" smtClean="0">
                <a:solidFill>
                  <a:schemeClr val="accent3"/>
                </a:solidFill>
              </a:rPr>
              <a:t>patients’ values </a:t>
            </a:r>
            <a:r>
              <a:rPr lang="en-US" dirty="0" smtClean="0">
                <a:solidFill>
                  <a:schemeClr val="tx1">
                    <a:lumMod val="50000"/>
                    <a:lumOff val="50000"/>
                  </a:schemeClr>
                </a:solidFill>
              </a:rPr>
              <a:t>and expectations</a:t>
            </a:r>
          </a:p>
          <a:p>
            <a:endParaRPr lang="en-US" dirty="0"/>
          </a:p>
        </p:txBody>
      </p:sp>
    </p:spTree>
    <p:extLst>
      <p:ext uri="{BB962C8B-B14F-4D97-AF65-F5344CB8AC3E}">
        <p14:creationId xmlns:p14="http://schemas.microsoft.com/office/powerpoint/2010/main" val="257603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58"/>
            <a:ext cx="8229600" cy="625171"/>
          </a:xfrm>
        </p:spPr>
        <p:txBody>
          <a:bodyPr/>
          <a:lstStyle/>
          <a:p>
            <a:pPr algn="ctr"/>
            <a:r>
              <a:rPr lang="en-US" dirty="0" smtClean="0"/>
              <a:t>Remaining </a:t>
            </a:r>
            <a:r>
              <a:rPr lang="en-US" smtClean="0"/>
              <a:t>EBM Curriculum</a:t>
            </a:r>
            <a:endParaRPr lang="en-US" dirty="0"/>
          </a:p>
        </p:txBody>
      </p:sp>
      <p:sp>
        <p:nvSpPr>
          <p:cNvPr id="3" name="Text Placeholder 2"/>
          <p:cNvSpPr>
            <a:spLocks noGrp="1"/>
          </p:cNvSpPr>
          <p:nvPr>
            <p:ph type="body" idx="1"/>
          </p:nvPr>
        </p:nvSpPr>
        <p:spPr>
          <a:xfrm>
            <a:off x="457200" y="1078538"/>
            <a:ext cx="8229600" cy="4720708"/>
          </a:xfrm>
        </p:spPr>
        <p:txBody>
          <a:bodyPr>
            <a:normAutofit fontScale="55000" lnSpcReduction="20000"/>
          </a:bodyPr>
          <a:lstStyle/>
          <a:p>
            <a:r>
              <a:rPr lang="en-US" u="sng" dirty="0" smtClean="0">
                <a:solidFill>
                  <a:schemeClr val="tx1">
                    <a:lumMod val="50000"/>
                    <a:lumOff val="50000"/>
                  </a:schemeClr>
                </a:solidFill>
              </a:rPr>
              <a:t>2</a:t>
            </a:r>
            <a:r>
              <a:rPr lang="en-US" u="sng" baseline="30000" dirty="0" smtClean="0">
                <a:solidFill>
                  <a:schemeClr val="tx1">
                    <a:lumMod val="50000"/>
                    <a:lumOff val="50000"/>
                  </a:schemeClr>
                </a:solidFill>
              </a:rPr>
              <a:t>nd</a:t>
            </a:r>
            <a:r>
              <a:rPr lang="en-US" u="sng" dirty="0" smtClean="0">
                <a:solidFill>
                  <a:schemeClr val="tx1">
                    <a:lumMod val="50000"/>
                    <a:lumOff val="50000"/>
                  </a:schemeClr>
                </a:solidFill>
              </a:rPr>
              <a:t> Year</a:t>
            </a:r>
          </a:p>
          <a:p>
            <a:pPr marL="457200" indent="-457200">
              <a:buFont typeface="Arial" panose="020B0604020202020204" pitchFamily="34" charset="0"/>
              <a:buChar char="•"/>
            </a:pPr>
            <a:r>
              <a:rPr lang="en-US" dirty="0" smtClean="0">
                <a:solidFill>
                  <a:schemeClr val="tx2"/>
                </a:solidFill>
              </a:rPr>
              <a:t>ASM</a:t>
            </a:r>
            <a:r>
              <a:rPr lang="en-US" dirty="0" smtClean="0">
                <a:solidFill>
                  <a:schemeClr val="tx1">
                    <a:lumMod val="50000"/>
                    <a:lumOff val="50000"/>
                  </a:schemeClr>
                </a:solidFill>
              </a:rPr>
              <a:t> (Fall):  Preventive Medicine/Screening (Evidence Grading, Screening Recommendations) (</a:t>
            </a:r>
            <a:r>
              <a:rPr lang="en-US" dirty="0" smtClean="0">
                <a:solidFill>
                  <a:schemeClr val="accent2"/>
                </a:solidFill>
              </a:rPr>
              <a:t>APPRAISE</a:t>
            </a:r>
            <a:r>
              <a:rPr lang="en-US" dirty="0" smtClean="0">
                <a:solidFill>
                  <a:schemeClr val="tx1">
                    <a:lumMod val="50000"/>
                    <a:lumOff val="50000"/>
                  </a:schemeClr>
                </a:solidFill>
              </a:rPr>
              <a: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InFocus 4 </a:t>
            </a:r>
            <a:r>
              <a:rPr lang="en-US" dirty="0" smtClean="0">
                <a:solidFill>
                  <a:schemeClr val="tx1">
                    <a:lumMod val="50000"/>
                    <a:lumOff val="50000"/>
                  </a:schemeClr>
                </a:solidFill>
              </a:rPr>
              <a:t>(Spring):  Critical Appraisal (</a:t>
            </a:r>
            <a:r>
              <a:rPr lang="en-US" dirty="0" smtClean="0">
                <a:solidFill>
                  <a:schemeClr val="accent2"/>
                </a:solidFill>
              </a:rPr>
              <a:t>APPRAISE</a:t>
            </a:r>
            <a:r>
              <a:rPr lang="en-US" dirty="0" smtClean="0">
                <a:solidFill>
                  <a:schemeClr val="tx1">
                    <a:lumMod val="50000"/>
                    <a:lumOff val="50000"/>
                  </a:schemeClr>
                </a:solidFill>
              </a:rPr>
              <a: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ASM</a:t>
            </a:r>
            <a:r>
              <a:rPr lang="en-US" dirty="0" smtClean="0">
                <a:solidFill>
                  <a:schemeClr val="tx1">
                    <a:lumMod val="50000"/>
                    <a:lumOff val="50000"/>
                  </a:schemeClr>
                </a:solidFill>
              </a:rPr>
              <a:t> (Spring):  Asking Clinical Questions / PICO (</a:t>
            </a:r>
            <a:r>
              <a:rPr lang="en-US" dirty="0" smtClean="0">
                <a:solidFill>
                  <a:schemeClr val="accent2"/>
                </a:solidFill>
              </a:rPr>
              <a:t>ASK</a:t>
            </a:r>
            <a:r>
              <a:rPr lang="en-US" dirty="0" smtClean="0">
                <a:solidFill>
                  <a:schemeClr val="tx1">
                    <a:lumMod val="50000"/>
                    <a:lumOff val="50000"/>
                  </a:schemeClr>
                </a:solidFill>
              </a:rPr>
              <a:t>)</a:t>
            </a:r>
          </a:p>
          <a:p>
            <a:pPr marL="457200" indent="-457200">
              <a:buFont typeface="Arial" panose="020B0604020202020204" pitchFamily="34" charset="0"/>
              <a:buChar char="•"/>
            </a:pPr>
            <a:endParaRPr lang="en-US" dirty="0">
              <a:solidFill>
                <a:schemeClr val="tx1">
                  <a:lumMod val="50000"/>
                  <a:lumOff val="50000"/>
                </a:schemeClr>
              </a:solidFill>
            </a:endParaRPr>
          </a:p>
          <a:p>
            <a:r>
              <a:rPr lang="en-US" u="sng" dirty="0" smtClean="0">
                <a:solidFill>
                  <a:schemeClr val="tx1">
                    <a:lumMod val="50000"/>
                    <a:lumOff val="50000"/>
                  </a:schemeClr>
                </a:solidFill>
              </a:rPr>
              <a:t>3</a:t>
            </a:r>
            <a:r>
              <a:rPr lang="en-US" u="sng" baseline="30000" dirty="0" smtClean="0">
                <a:solidFill>
                  <a:schemeClr val="tx1">
                    <a:lumMod val="50000"/>
                    <a:lumOff val="50000"/>
                  </a:schemeClr>
                </a:solidFill>
              </a:rPr>
              <a:t>rd</a:t>
            </a:r>
            <a:r>
              <a:rPr lang="en-US" u="sng" dirty="0" smtClean="0">
                <a:solidFill>
                  <a:schemeClr val="tx1">
                    <a:lumMod val="50000"/>
                    <a:lumOff val="50000"/>
                  </a:schemeClr>
                </a:solidFill>
              </a:rPr>
              <a:t> Year</a:t>
            </a:r>
          </a:p>
          <a:p>
            <a:pPr marL="457200" indent="-457200">
              <a:buFont typeface="Arial" panose="020B0604020202020204" pitchFamily="34" charset="0"/>
              <a:buChar char="•"/>
            </a:pPr>
            <a:r>
              <a:rPr lang="en-US" dirty="0" smtClean="0">
                <a:solidFill>
                  <a:schemeClr val="tx2"/>
                </a:solidFill>
              </a:rPr>
              <a:t>InFocus 5 </a:t>
            </a:r>
            <a:r>
              <a:rPr lang="en-US" dirty="0" smtClean="0">
                <a:solidFill>
                  <a:schemeClr val="tx1">
                    <a:lumMod val="50000"/>
                    <a:lumOff val="50000"/>
                  </a:schemeClr>
                </a:solidFill>
              </a:rPr>
              <a:t>(Fall):  Searching Strategies for PubMed (</a:t>
            </a:r>
            <a:r>
              <a:rPr lang="en-US" dirty="0" smtClean="0">
                <a:solidFill>
                  <a:schemeClr val="accent2"/>
                </a:solidFill>
              </a:rPr>
              <a:t>ACQUIRE</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InFocus 6 </a:t>
            </a:r>
            <a:r>
              <a:rPr lang="en-US" dirty="0" smtClean="0">
                <a:solidFill>
                  <a:schemeClr val="tx1">
                    <a:lumMod val="50000"/>
                    <a:lumOff val="50000"/>
                  </a:schemeClr>
                </a:solidFill>
              </a:rPr>
              <a:t>(Fall):  Clinical Questions, Pre-Appraised Resources (</a:t>
            </a:r>
            <a:r>
              <a:rPr lang="en-US" dirty="0" smtClean="0">
                <a:solidFill>
                  <a:schemeClr val="accent2"/>
                </a:solidFill>
              </a:rPr>
              <a:t>ASK</a:t>
            </a:r>
            <a:r>
              <a:rPr lang="en-US" dirty="0" smtClean="0">
                <a:solidFill>
                  <a:schemeClr val="tx1">
                    <a:lumMod val="50000"/>
                    <a:lumOff val="50000"/>
                  </a:schemeClr>
                </a:solidFill>
              </a:rPr>
              <a:t>, </a:t>
            </a:r>
            <a:r>
              <a:rPr lang="en-US" dirty="0" smtClean="0">
                <a:solidFill>
                  <a:schemeClr val="accent2"/>
                </a:solidFill>
              </a:rPr>
              <a:t>ACQUIRE</a:t>
            </a:r>
            <a:r>
              <a:rPr lang="en-US" dirty="0" smtClean="0">
                <a:solidFill>
                  <a:schemeClr val="tx1">
                    <a:lumMod val="50000"/>
                    <a:lumOff val="50000"/>
                  </a:schemeClr>
                </a:solidFill>
              </a:rPr>
              <a: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Clinical Rotations</a:t>
            </a:r>
            <a:r>
              <a:rPr lang="en-US" dirty="0" smtClean="0">
                <a:solidFill>
                  <a:schemeClr val="tx1">
                    <a:lumMod val="50000"/>
                    <a:lumOff val="50000"/>
                  </a:schemeClr>
                </a:solidFill>
              </a:rPr>
              <a:t>:  Journal Club (</a:t>
            </a:r>
            <a:r>
              <a:rPr lang="en-US" dirty="0" smtClean="0">
                <a:solidFill>
                  <a:schemeClr val="accent2"/>
                </a:solidFill>
              </a:rPr>
              <a:t>ASK</a:t>
            </a:r>
            <a:r>
              <a:rPr lang="en-US" dirty="0" smtClean="0">
                <a:solidFill>
                  <a:schemeClr val="tx1">
                    <a:lumMod val="50000"/>
                    <a:lumOff val="50000"/>
                  </a:schemeClr>
                </a:solidFill>
              </a:rPr>
              <a:t>, </a:t>
            </a:r>
            <a:r>
              <a:rPr lang="en-US" dirty="0" smtClean="0">
                <a:solidFill>
                  <a:schemeClr val="accent2"/>
                </a:solidFill>
              </a:rPr>
              <a:t>ACQUIRE</a:t>
            </a:r>
            <a:r>
              <a:rPr lang="en-US" dirty="0" smtClean="0">
                <a:solidFill>
                  <a:schemeClr val="tx1">
                    <a:lumMod val="50000"/>
                    <a:lumOff val="50000"/>
                  </a:schemeClr>
                </a:solidFill>
              </a:rPr>
              <a:t>, </a:t>
            </a:r>
            <a:r>
              <a:rPr lang="en-US" dirty="0" smtClean="0">
                <a:solidFill>
                  <a:schemeClr val="accent2"/>
                </a:solidFill>
              </a:rPr>
              <a:t>APPRAISE</a:t>
            </a:r>
            <a:r>
              <a:rPr lang="en-US" dirty="0" smtClean="0">
                <a:solidFill>
                  <a:schemeClr val="tx1">
                    <a:lumMod val="50000"/>
                    <a:lumOff val="50000"/>
                  </a:schemeClr>
                </a:solidFill>
              </a:rPr>
              <a: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InFocus 7 </a:t>
            </a:r>
            <a:r>
              <a:rPr lang="en-US" dirty="0" smtClean="0">
                <a:solidFill>
                  <a:schemeClr val="tx1">
                    <a:lumMod val="50000"/>
                    <a:lumOff val="50000"/>
                  </a:schemeClr>
                </a:solidFill>
              </a:rPr>
              <a:t>(Spring):  Communicating Evidence to Patients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endParaRPr lang="en-US" dirty="0">
              <a:solidFill>
                <a:schemeClr val="tx1">
                  <a:lumMod val="50000"/>
                  <a:lumOff val="50000"/>
                </a:schemeClr>
              </a:solidFill>
            </a:endParaRPr>
          </a:p>
          <a:p>
            <a:r>
              <a:rPr lang="en-US" u="sng" dirty="0" smtClean="0">
                <a:solidFill>
                  <a:schemeClr val="tx1">
                    <a:lumMod val="50000"/>
                    <a:lumOff val="50000"/>
                  </a:schemeClr>
                </a:solidFill>
              </a:rPr>
              <a:t>4</a:t>
            </a:r>
            <a:r>
              <a:rPr lang="en-US" u="sng" baseline="30000" dirty="0" smtClean="0">
                <a:solidFill>
                  <a:schemeClr val="tx1">
                    <a:lumMod val="50000"/>
                    <a:lumOff val="50000"/>
                  </a:schemeClr>
                </a:solidFill>
              </a:rPr>
              <a:t>th</a:t>
            </a:r>
            <a:r>
              <a:rPr lang="en-US" u="sng" dirty="0" smtClean="0">
                <a:solidFill>
                  <a:schemeClr val="tx1">
                    <a:lumMod val="50000"/>
                    <a:lumOff val="50000"/>
                  </a:schemeClr>
                </a:solidFill>
              </a:rPr>
              <a:t> Year</a:t>
            </a:r>
          </a:p>
          <a:p>
            <a:pPr marL="457200" indent="-457200">
              <a:buFont typeface="Arial" panose="020B0604020202020204" pitchFamily="34" charset="0"/>
              <a:buChar char="•"/>
            </a:pPr>
            <a:r>
              <a:rPr lang="en-US" dirty="0" smtClean="0">
                <a:solidFill>
                  <a:schemeClr val="tx2"/>
                </a:solidFill>
              </a:rPr>
              <a:t>InFocus 8 </a:t>
            </a:r>
            <a:r>
              <a:rPr lang="en-US" dirty="0" smtClean="0">
                <a:solidFill>
                  <a:schemeClr val="tx1">
                    <a:lumMod val="50000"/>
                    <a:lumOff val="50000"/>
                  </a:schemeClr>
                </a:solidFill>
              </a:rPr>
              <a:t>(Fall):  EBM, Industry, and Conflicts of Interest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r>
              <a:rPr lang="en-US" dirty="0" smtClean="0">
                <a:solidFill>
                  <a:schemeClr val="tx2"/>
                </a:solidFill>
              </a:rPr>
              <a:t>Introduction to Internship </a:t>
            </a:r>
            <a:r>
              <a:rPr lang="en-US" dirty="0" smtClean="0">
                <a:solidFill>
                  <a:schemeClr val="tx1">
                    <a:lumMod val="50000"/>
                    <a:lumOff val="50000"/>
                  </a:schemeClr>
                </a:solidFill>
              </a:rPr>
              <a:t>(Spring):  EBM on the Wards (</a:t>
            </a:r>
            <a:r>
              <a:rPr lang="en-US" dirty="0" smtClean="0">
                <a:solidFill>
                  <a:schemeClr val="accent2"/>
                </a:solidFill>
              </a:rPr>
              <a:t>ASK</a:t>
            </a:r>
            <a:r>
              <a:rPr lang="en-US" dirty="0" smtClean="0">
                <a:solidFill>
                  <a:schemeClr val="tx1">
                    <a:lumMod val="50000"/>
                    <a:lumOff val="50000"/>
                  </a:schemeClr>
                </a:solidFill>
              </a:rPr>
              <a:t>, </a:t>
            </a:r>
            <a:r>
              <a:rPr lang="en-US" dirty="0" smtClean="0">
                <a:solidFill>
                  <a:schemeClr val="accent2"/>
                </a:solidFill>
              </a:rPr>
              <a:t>ACQUIRE</a:t>
            </a:r>
            <a:r>
              <a:rPr lang="en-US" dirty="0" smtClean="0">
                <a:solidFill>
                  <a:schemeClr val="tx1">
                    <a:lumMod val="50000"/>
                    <a:lumOff val="50000"/>
                  </a:schemeClr>
                </a:solidFill>
              </a:rPr>
              <a:t>, </a:t>
            </a:r>
            <a:r>
              <a:rPr lang="en-US" dirty="0" smtClean="0">
                <a:solidFill>
                  <a:schemeClr val="accent2"/>
                </a:solidFill>
              </a:rPr>
              <a:t>APPRAISE</a:t>
            </a:r>
            <a:r>
              <a:rPr lang="en-US" dirty="0" smtClean="0">
                <a:solidFill>
                  <a:schemeClr val="tx1">
                    <a:lumMod val="50000"/>
                    <a:lumOff val="50000"/>
                  </a:schemeClr>
                </a:solidFill>
              </a:rPr>
              <a:t>, </a:t>
            </a:r>
            <a:r>
              <a:rPr lang="en-US" dirty="0" smtClean="0">
                <a:solidFill>
                  <a:schemeClr val="accent2"/>
                </a:solidFill>
              </a:rPr>
              <a:t>APPLY</a:t>
            </a:r>
            <a:r>
              <a:rPr lang="en-US" dirty="0" smtClean="0">
                <a:solidFill>
                  <a:schemeClr val="tx1">
                    <a:lumMod val="50000"/>
                    <a:lumOff val="50000"/>
                  </a:schemeClr>
                </a:solidFill>
              </a:rPr>
              <a:t>)</a:t>
            </a:r>
          </a:p>
          <a:p>
            <a:pPr marL="457200" indent="-457200">
              <a:buFont typeface="Arial" panose="020B0604020202020204" pitchFamily="34" charset="0"/>
              <a:buChar char="•"/>
            </a:pPr>
            <a:endParaRPr lang="en-US"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33596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58"/>
            <a:ext cx="8229600" cy="625171"/>
          </a:xfrm>
        </p:spPr>
        <p:txBody>
          <a:bodyPr/>
          <a:lstStyle/>
          <a:p>
            <a:pPr algn="ctr"/>
            <a:r>
              <a:rPr lang="en-US" dirty="0" smtClean="0"/>
              <a:t>What You’ve Done So Far…</a:t>
            </a:r>
            <a:endParaRPr lang="en-US" dirty="0"/>
          </a:p>
        </p:txBody>
      </p:sp>
      <p:sp>
        <p:nvSpPr>
          <p:cNvPr id="3" name="Text Placeholder 2"/>
          <p:cNvSpPr>
            <a:spLocks noGrp="1"/>
          </p:cNvSpPr>
          <p:nvPr>
            <p:ph type="body" idx="1"/>
          </p:nvPr>
        </p:nvSpPr>
        <p:spPr>
          <a:xfrm>
            <a:off x="457200" y="1078538"/>
            <a:ext cx="8229600" cy="4720708"/>
          </a:xfrm>
        </p:spPr>
        <p:txBody>
          <a:bodyPr>
            <a:normAutofit fontScale="92500"/>
          </a:bodyPr>
          <a:lstStyle/>
          <a:p>
            <a:r>
              <a:rPr lang="en-US" u="sng" dirty="0" smtClean="0">
                <a:solidFill>
                  <a:schemeClr val="tx1">
                    <a:lumMod val="50000"/>
                    <a:lumOff val="50000"/>
                  </a:schemeClr>
                </a:solidFill>
              </a:rPr>
              <a:t>1</a:t>
            </a:r>
            <a:r>
              <a:rPr lang="en-US" u="sng" baseline="30000" dirty="0" smtClean="0">
                <a:solidFill>
                  <a:schemeClr val="tx1">
                    <a:lumMod val="50000"/>
                    <a:lumOff val="50000"/>
                  </a:schemeClr>
                </a:solidFill>
              </a:rPr>
              <a:t>st</a:t>
            </a:r>
            <a:r>
              <a:rPr lang="en-US" u="sng" dirty="0" smtClean="0">
                <a:solidFill>
                  <a:schemeClr val="tx1">
                    <a:lumMod val="50000"/>
                    <a:lumOff val="50000"/>
                  </a:schemeClr>
                </a:solidFill>
              </a:rPr>
              <a:t> Year</a:t>
            </a:r>
          </a:p>
          <a:p>
            <a:pPr marL="457200" indent="-457200">
              <a:buFont typeface="Arial" panose="020B0604020202020204" pitchFamily="34" charset="0"/>
              <a:buChar char="•"/>
            </a:pPr>
            <a:r>
              <a:rPr lang="en-US" dirty="0" err="1" smtClean="0">
                <a:solidFill>
                  <a:schemeClr val="accent3"/>
                </a:solidFill>
              </a:rPr>
              <a:t>Pubmed</a:t>
            </a:r>
            <a:r>
              <a:rPr lang="en-US" dirty="0" smtClean="0">
                <a:solidFill>
                  <a:schemeClr val="accent3"/>
                </a:solidFill>
              </a:rPr>
              <a:t> Module/Milestone </a:t>
            </a:r>
            <a:r>
              <a:rPr lang="en-US" dirty="0" smtClean="0">
                <a:solidFill>
                  <a:schemeClr val="tx1">
                    <a:lumMod val="50000"/>
                    <a:lumOff val="50000"/>
                  </a:schemeClr>
                </a:solidFill>
              </a:rPr>
              <a:t>(Fall)</a:t>
            </a:r>
          </a:p>
          <a:p>
            <a:pPr marL="457200" indent="-457200">
              <a:buFont typeface="Arial" panose="020B0604020202020204" pitchFamily="34" charset="0"/>
              <a:buChar char="•"/>
            </a:pPr>
            <a:r>
              <a:rPr lang="en-US" dirty="0" smtClean="0">
                <a:solidFill>
                  <a:schemeClr val="accent3"/>
                </a:solidFill>
              </a:rPr>
              <a:t>InFocus1</a:t>
            </a:r>
            <a:r>
              <a:rPr lang="en-US" dirty="0" smtClean="0">
                <a:solidFill>
                  <a:schemeClr val="tx1">
                    <a:lumMod val="50000"/>
                    <a:lumOff val="50000"/>
                  </a:schemeClr>
                </a:solidFill>
              </a:rPr>
              <a:t>:  Study Design (Sampling, Randomization, Introduction to Validity)</a:t>
            </a:r>
          </a:p>
          <a:p>
            <a:pPr marL="457200" indent="-457200">
              <a:buFont typeface="Arial" panose="020B0604020202020204" pitchFamily="34" charset="0"/>
              <a:buChar char="•"/>
            </a:pPr>
            <a:r>
              <a:rPr lang="en-US" dirty="0" smtClean="0">
                <a:solidFill>
                  <a:schemeClr val="accent3"/>
                </a:solidFill>
              </a:rPr>
              <a:t>InFocus2</a:t>
            </a:r>
            <a:r>
              <a:rPr lang="en-US" dirty="0" smtClean="0">
                <a:solidFill>
                  <a:schemeClr val="tx1">
                    <a:lumMod val="50000"/>
                    <a:lumOff val="50000"/>
                  </a:schemeClr>
                </a:solidFill>
              </a:rPr>
              <a:t>:  Hypothesis Testing, Statistical Inference, Correlation, Linear Regression</a:t>
            </a:r>
          </a:p>
          <a:p>
            <a:r>
              <a:rPr lang="en-US" u="sng" dirty="0" smtClean="0">
                <a:solidFill>
                  <a:schemeClr val="tx1">
                    <a:lumMod val="50000"/>
                    <a:lumOff val="50000"/>
                  </a:schemeClr>
                </a:solidFill>
              </a:rPr>
              <a:t>2</a:t>
            </a:r>
            <a:r>
              <a:rPr lang="en-US" u="sng" baseline="30000" dirty="0" smtClean="0">
                <a:solidFill>
                  <a:schemeClr val="tx1">
                    <a:lumMod val="50000"/>
                    <a:lumOff val="50000"/>
                  </a:schemeClr>
                </a:solidFill>
              </a:rPr>
              <a:t>nd</a:t>
            </a:r>
            <a:r>
              <a:rPr lang="en-US" u="sng" dirty="0" smtClean="0">
                <a:solidFill>
                  <a:schemeClr val="tx1">
                    <a:lumMod val="50000"/>
                    <a:lumOff val="50000"/>
                  </a:schemeClr>
                </a:solidFill>
              </a:rPr>
              <a:t> Year</a:t>
            </a:r>
          </a:p>
          <a:p>
            <a:pPr marL="457200" indent="-457200">
              <a:buFont typeface="Arial" panose="020B0604020202020204" pitchFamily="34" charset="0"/>
              <a:buChar char="•"/>
            </a:pPr>
            <a:r>
              <a:rPr lang="en-US" dirty="0" smtClean="0">
                <a:solidFill>
                  <a:schemeClr val="accent3"/>
                </a:solidFill>
              </a:rPr>
              <a:t>InFocus3</a:t>
            </a:r>
            <a:r>
              <a:rPr lang="en-US" dirty="0" smtClean="0">
                <a:solidFill>
                  <a:schemeClr val="tx1">
                    <a:lumMod val="50000"/>
                    <a:lumOff val="50000"/>
                  </a:schemeClr>
                </a:solidFill>
              </a:rPr>
              <a:t>:  Advanced Study Design, Multivariate Analysis, Meta-Analysis, Survival Analysis</a:t>
            </a:r>
          </a:p>
          <a:p>
            <a:pPr marL="457200" indent="-457200">
              <a:buFont typeface="Arial" panose="020B0604020202020204" pitchFamily="34" charset="0"/>
              <a:buChar char="•"/>
            </a:pPr>
            <a:endParaRPr lang="en-US" dirty="0" smtClean="0">
              <a:solidFill>
                <a:schemeClr val="tx1">
                  <a:lumMod val="50000"/>
                  <a:lumOff val="50000"/>
                </a:schemeClr>
              </a:solidFill>
            </a:endParaRPr>
          </a:p>
          <a:p>
            <a:pPr marL="457200" indent="-457200">
              <a:buFont typeface="Arial" panose="020B0604020202020204" pitchFamily="34" charset="0"/>
              <a:buChar char="•"/>
            </a:pPr>
            <a:endParaRPr lang="en-US"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3349217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7817" cy="6858000"/>
          </a:xfrm>
          <a:prstGeom prst="rect">
            <a:avLst/>
          </a:prstGeom>
        </p:spPr>
      </p:pic>
    </p:spTree>
    <p:extLst>
      <p:ext uri="{BB962C8B-B14F-4D97-AF65-F5344CB8AC3E}">
        <p14:creationId xmlns:p14="http://schemas.microsoft.com/office/powerpoint/2010/main" val="681952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2408438"/>
            <a:ext cx="6422367" cy="1609889"/>
          </a:xfrm>
        </p:spPr>
        <p:txBody>
          <a:bodyPr>
            <a:normAutofit fontScale="90000"/>
          </a:bodyPr>
          <a:lstStyle/>
          <a:p>
            <a:pPr algn="ctr"/>
            <a:r>
              <a:rPr lang="en-US" sz="5100" dirty="0" smtClean="0"/>
              <a:t>Introduction to </a:t>
            </a:r>
            <a:br>
              <a:rPr lang="en-US" sz="5100" dirty="0" smtClean="0"/>
            </a:br>
            <a:r>
              <a:rPr lang="en-US" sz="5100" dirty="0" smtClean="0"/>
              <a:t>Evidence-Based Medicine</a:t>
            </a:r>
            <a:r>
              <a:rPr lang="en-US" dirty="0" smtClean="0"/>
              <a:t/>
            </a:r>
            <a:br>
              <a:rPr lang="en-US" dirty="0" smtClean="0"/>
            </a:br>
            <a:r>
              <a:rPr lang="en-US" dirty="0" smtClean="0"/>
              <a:t/>
            </a:r>
            <a:br>
              <a:rPr lang="en-US" dirty="0" smtClean="0"/>
            </a:br>
            <a:r>
              <a:rPr lang="en-US" dirty="0" smtClean="0"/>
              <a:t/>
            </a:r>
            <a:br>
              <a:rPr lang="en-US" dirty="0" smtClean="0"/>
            </a:br>
            <a:r>
              <a:rPr lang="en-US" sz="4400" b="0" dirty="0" smtClean="0"/>
              <a:t/>
            </a:r>
            <a:br>
              <a:rPr lang="en-US" sz="4400" b="0" dirty="0" smtClean="0"/>
            </a:br>
            <a:endParaRPr lang="en-US" dirty="0"/>
          </a:p>
        </p:txBody>
      </p:sp>
      <p:sp>
        <p:nvSpPr>
          <p:cNvPr id="3" name="TextBox 2"/>
          <p:cNvSpPr txBox="1"/>
          <p:nvPr/>
        </p:nvSpPr>
        <p:spPr>
          <a:xfrm>
            <a:off x="265043" y="5406887"/>
            <a:ext cx="4147931" cy="1138773"/>
          </a:xfrm>
          <a:prstGeom prst="rect">
            <a:avLst/>
          </a:prstGeom>
          <a:noFill/>
        </p:spPr>
        <p:txBody>
          <a:bodyPr wrap="square" rtlCol="0">
            <a:spAutoFit/>
          </a:bodyPr>
          <a:lstStyle/>
          <a:p>
            <a:r>
              <a:rPr lang="en-US" sz="2800" b="1" dirty="0">
                <a:solidFill>
                  <a:schemeClr val="accent3"/>
                </a:solidFill>
                <a:latin typeface="Calibri" panose="020F0502020204030204" pitchFamily="34" charset="0"/>
                <a:cs typeface="Calibri" panose="020F0502020204030204" pitchFamily="34" charset="0"/>
              </a:rPr>
              <a:t>Andy Coyle, </a:t>
            </a:r>
            <a:r>
              <a:rPr lang="en-US" sz="2800" b="1" dirty="0" smtClean="0">
                <a:solidFill>
                  <a:schemeClr val="accent3"/>
                </a:solidFill>
                <a:latin typeface="Calibri" panose="020F0502020204030204" pitchFamily="34" charset="0"/>
                <a:cs typeface="Calibri" panose="020F0502020204030204" pitchFamily="34" charset="0"/>
              </a:rPr>
              <a:t>MD</a:t>
            </a:r>
          </a:p>
          <a:p>
            <a:endParaRPr lang="en-US" sz="2000" b="1" dirty="0" smtClean="0">
              <a:solidFill>
                <a:schemeClr val="accent3"/>
              </a:solidFill>
              <a:latin typeface="Calibri" panose="020F0502020204030204" pitchFamily="34" charset="0"/>
              <a:cs typeface="Calibri" panose="020F0502020204030204" pitchFamily="34" charset="0"/>
            </a:endParaRPr>
          </a:p>
          <a:p>
            <a:r>
              <a:rPr lang="en-US" sz="2000" b="1" dirty="0" smtClean="0">
                <a:solidFill>
                  <a:schemeClr val="accent3"/>
                </a:solidFill>
                <a:latin typeface="Calibri" panose="020F0502020204030204" pitchFamily="34" charset="0"/>
                <a:cs typeface="Calibri" panose="020F0502020204030204" pitchFamily="34" charset="0"/>
              </a:rPr>
              <a:t>Andrew.Coyle@mountsinai.org</a:t>
            </a:r>
            <a:endParaRPr lang="en-US" sz="28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01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218826" cy="62865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390389" y="739036"/>
            <a:ext cx="6538586" cy="626301"/>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Evidence-Based Medicine</a:t>
            </a:r>
            <a:endParaRPr lang="en-US" dirty="0"/>
          </a:p>
        </p:txBody>
      </p:sp>
      <p:sp>
        <p:nvSpPr>
          <p:cNvPr id="3" name="Content Placeholder 2"/>
          <p:cNvSpPr>
            <a:spLocks noGrp="1"/>
          </p:cNvSpPr>
          <p:nvPr>
            <p:ph idx="1"/>
          </p:nvPr>
        </p:nvSpPr>
        <p:spPr>
          <a:xfrm>
            <a:off x="457200" y="1191986"/>
            <a:ext cx="8229600" cy="5127171"/>
          </a:xfrm>
        </p:spPr>
        <p:txBody>
          <a:bodyPr>
            <a:normAutofit fontScale="70000" lnSpcReduction="20000"/>
          </a:bodyPr>
          <a:lstStyle/>
          <a:p>
            <a:pPr marL="0" indent="0">
              <a:buNone/>
            </a:pPr>
            <a:r>
              <a:rPr lang="en-US" i="1" dirty="0"/>
              <a:t>Evidence based </a:t>
            </a:r>
            <a:r>
              <a:rPr lang="en-US" i="1" dirty="0" smtClean="0"/>
              <a:t>medicine </a:t>
            </a:r>
            <a:r>
              <a:rPr lang="en-US" i="1" dirty="0"/>
              <a:t>is the conscientious, explicit, and judicious use of current best evidence in making decisions about the care of individual patients.  The practice of evidence based medicine means</a:t>
            </a:r>
            <a:r>
              <a:rPr lang="en-US" sz="4000" i="1" dirty="0"/>
              <a:t> </a:t>
            </a:r>
            <a:r>
              <a:rPr lang="en-US" sz="4000" i="1" dirty="0">
                <a:solidFill>
                  <a:schemeClr val="accent2"/>
                </a:solidFill>
              </a:rPr>
              <a:t>integrating individual clinical expertise with the best available external clinical evidence</a:t>
            </a:r>
            <a:r>
              <a:rPr lang="en-US" sz="4000" i="1" dirty="0"/>
              <a:t> </a:t>
            </a:r>
            <a:r>
              <a:rPr lang="en-US" i="1" dirty="0"/>
              <a:t>from systematic research.  By individual clinical expertise we mean the proficiency and judgment that individual clinicians acquire through clinical experience and clinical practice.  Increased expertise is reflected in many ways, but especially in more effective and efficient diagnosis and in the more </a:t>
            </a:r>
            <a:r>
              <a:rPr lang="en-US" sz="4000" i="1" dirty="0">
                <a:solidFill>
                  <a:schemeClr val="accent2"/>
                </a:solidFill>
              </a:rPr>
              <a:t>thoughtful identification and compassionate use of individual </a:t>
            </a:r>
            <a:r>
              <a:rPr lang="en-US" sz="4000" i="1" dirty="0" smtClean="0">
                <a:solidFill>
                  <a:schemeClr val="accent2"/>
                </a:solidFill>
              </a:rPr>
              <a:t>patients‘ predicaments</a:t>
            </a:r>
            <a:r>
              <a:rPr lang="en-US" sz="4000" i="1" dirty="0">
                <a:solidFill>
                  <a:schemeClr val="accent2"/>
                </a:solidFill>
              </a:rPr>
              <a:t>, rights, and preferences in making clinical decisions about their care</a:t>
            </a:r>
            <a:r>
              <a:rPr lang="en-US" i="1" dirty="0"/>
              <a:t>.  By best available external clinical evidence we mean clinically relevant research, often from the basic sciences of medicine, but especially from patient centered clinical research into the accuracy and precision of diagnostic tests (including the clinical examination), the power of prognostic markers, and the efficacy and safety of therapeutic, rehabilitative, and preventive regimens.</a:t>
            </a:r>
            <a:endParaRPr lang="en-US" dirty="0"/>
          </a:p>
          <a:p>
            <a:pPr marL="0" indent="0">
              <a:buNone/>
            </a:pPr>
            <a:endParaRPr lang="en-US" dirty="0"/>
          </a:p>
        </p:txBody>
      </p:sp>
    </p:spTree>
    <p:extLst>
      <p:ext uri="{BB962C8B-B14F-4D97-AF65-F5344CB8AC3E}">
        <p14:creationId xmlns:p14="http://schemas.microsoft.com/office/powerpoint/2010/main" val="1632611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Evidence-Based Medicine </a:t>
            </a:r>
            <a:endParaRPr lang="en-US" dirty="0"/>
          </a:p>
        </p:txBody>
      </p:sp>
      <p:pic>
        <p:nvPicPr>
          <p:cNvPr id="4" name="Picture 3"/>
          <p:cNvPicPr>
            <a:picLocks noChangeAspect="1"/>
          </p:cNvPicPr>
          <p:nvPr/>
        </p:nvPicPr>
        <p:blipFill>
          <a:blip r:embed="rId3"/>
          <a:stretch>
            <a:fillRect/>
          </a:stretch>
        </p:blipFill>
        <p:spPr>
          <a:xfrm>
            <a:off x="1828800" y="1480672"/>
            <a:ext cx="4914900" cy="4344049"/>
          </a:xfrm>
          <a:prstGeom prst="rect">
            <a:avLst/>
          </a:prstGeom>
        </p:spPr>
      </p:pic>
    </p:spTree>
    <p:extLst>
      <p:ext uri="{BB962C8B-B14F-4D97-AF65-F5344CB8AC3E}">
        <p14:creationId xmlns:p14="http://schemas.microsoft.com/office/powerpoint/2010/main" val="217159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EBM?  (Part 1)</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Clinical Reasoning on the Wards // Developing and Maintaining Clinical Skills</a:t>
            </a:r>
          </a:p>
        </p:txBody>
      </p:sp>
    </p:spTree>
    <p:extLst>
      <p:ext uri="{BB962C8B-B14F-4D97-AF65-F5344CB8AC3E}">
        <p14:creationId xmlns:p14="http://schemas.microsoft.com/office/powerpoint/2010/main" val="273168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MountSinai.thmx</Template>
  <TotalTime>2439</TotalTime>
  <Words>3076</Words>
  <Application>Microsoft Office PowerPoint</Application>
  <PresentationFormat>On-screen Show (4:3)</PresentationFormat>
  <Paragraphs>437</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 Math</vt:lpstr>
      <vt:lpstr>Lucida Grande</vt:lpstr>
      <vt:lpstr>Times New Roman</vt:lpstr>
      <vt:lpstr>MountSinai</vt:lpstr>
      <vt:lpstr>Introduction to  Evidence-Based Medicine    </vt:lpstr>
      <vt:lpstr>PowerPoint Presentation</vt:lpstr>
      <vt:lpstr>Objectives/Overview</vt:lpstr>
      <vt:lpstr>My Goal Today:</vt:lpstr>
      <vt:lpstr>What You’ve Done So Far…</vt:lpstr>
      <vt:lpstr>PowerPoint Presentation</vt:lpstr>
      <vt:lpstr>Evidence-Based Medicine</vt:lpstr>
      <vt:lpstr>Evidence-Based Medicine </vt:lpstr>
      <vt:lpstr>Why EBM?  (Part 1)</vt:lpstr>
      <vt:lpstr>PowerPoint Presentation</vt:lpstr>
      <vt:lpstr>PowerPoint Presentation</vt:lpstr>
      <vt:lpstr>Why EBM?  (Part 1)</vt:lpstr>
      <vt:lpstr>PowerPoint Presentation</vt:lpstr>
      <vt:lpstr>Why EBM?  (Part 1)</vt:lpstr>
      <vt:lpstr>Why EBM?  (Part 2)</vt:lpstr>
      <vt:lpstr>Why EBM?  (Part 2)</vt:lpstr>
      <vt:lpstr>Why EBM?  (Part 2)</vt:lpstr>
      <vt:lpstr>Why EBM?  (Part 2)</vt:lpstr>
      <vt:lpstr>Cost?</vt:lpstr>
      <vt:lpstr>Lack of Awareness?</vt:lpstr>
      <vt:lpstr>Xigris</vt:lpstr>
      <vt:lpstr>Validity Concerns in PROWESS Trial</vt:lpstr>
      <vt:lpstr>Xigris Chronology</vt:lpstr>
      <vt:lpstr>PROWESS-SHOCK Trial</vt:lpstr>
      <vt:lpstr>Why EBM? </vt:lpstr>
      <vt:lpstr>PowerPoint Presentation</vt:lpstr>
      <vt:lpstr>ASK/AQUIRE</vt:lpstr>
      <vt:lpstr>PowerPoint Presentation</vt:lpstr>
      <vt:lpstr>EBM Hierarchy</vt:lpstr>
      <vt:lpstr>Critical Appraisal of RCTs</vt:lpstr>
      <vt:lpstr>Our Clinical Question</vt:lpstr>
      <vt:lpstr>WOSCOPS Trial</vt:lpstr>
      <vt:lpstr>PowerPoint Presentation</vt:lpstr>
      <vt:lpstr>Randomization, Allocation Concealment</vt:lpstr>
      <vt:lpstr>Randomization, Allocation Concealment</vt:lpstr>
      <vt:lpstr>Blinding</vt:lpstr>
      <vt:lpstr>PowerPoint Presentation</vt:lpstr>
      <vt:lpstr>Critical Appraisal of RCTs</vt:lpstr>
      <vt:lpstr>PowerPoint Presentation</vt:lpstr>
      <vt:lpstr>Results</vt:lpstr>
      <vt:lpstr>PowerPoint Presentation</vt:lpstr>
      <vt:lpstr>PowerPoint Presentation</vt:lpstr>
      <vt:lpstr>Critical Appraisal of RCTs</vt:lpstr>
      <vt:lpstr>PowerPoint Presentation</vt:lpstr>
      <vt:lpstr>PowerPoint Presentation</vt:lpstr>
      <vt:lpstr>Application</vt:lpstr>
      <vt:lpstr>PowerPoint Presentation</vt:lpstr>
      <vt:lpstr>Conclusions / Take-Home Points</vt:lpstr>
      <vt:lpstr>Remaining EBM Curriculum</vt:lpstr>
      <vt:lpstr>PowerPoint Presentation</vt:lpstr>
      <vt:lpstr>Introduction to  Evidence-Based Medicine    </vt:lpstr>
    </vt:vector>
  </TitlesOfParts>
  <Company>Infinia Group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Andrew Coyle</cp:lastModifiedBy>
  <cp:revision>137</cp:revision>
  <dcterms:created xsi:type="dcterms:W3CDTF">2012-12-06T21:23:44Z</dcterms:created>
  <dcterms:modified xsi:type="dcterms:W3CDTF">2016-10-28T14:38:26Z</dcterms:modified>
</cp:coreProperties>
</file>