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1" r:id="rId2"/>
    <p:sldId id="257" r:id="rId3"/>
    <p:sldId id="282" r:id="rId4"/>
    <p:sldId id="259" r:id="rId5"/>
    <p:sldId id="295" r:id="rId6"/>
    <p:sldId id="261" r:id="rId7"/>
    <p:sldId id="260" r:id="rId8"/>
    <p:sldId id="288" r:id="rId9"/>
    <p:sldId id="283" r:id="rId10"/>
    <p:sldId id="284" r:id="rId11"/>
    <p:sldId id="286" r:id="rId12"/>
    <p:sldId id="258" r:id="rId13"/>
    <p:sldId id="256" r:id="rId14"/>
    <p:sldId id="262" r:id="rId15"/>
    <p:sldId id="292" r:id="rId16"/>
    <p:sldId id="287" r:id="rId17"/>
    <p:sldId id="293" r:id="rId18"/>
    <p:sldId id="263" r:id="rId19"/>
    <p:sldId id="280" r:id="rId20"/>
    <p:sldId id="294" r:id="rId21"/>
    <p:sldId id="301" r:id="rId22"/>
    <p:sldId id="299" r:id="rId23"/>
    <p:sldId id="269" r:id="rId24"/>
    <p:sldId id="270" r:id="rId25"/>
    <p:sldId id="274" r:id="rId26"/>
    <p:sldId id="302" r:id="rId27"/>
    <p:sldId id="298" r:id="rId28"/>
    <p:sldId id="272" r:id="rId29"/>
    <p:sldId id="296" r:id="rId30"/>
    <p:sldId id="297" r:id="rId31"/>
    <p:sldId id="275" r:id="rId32"/>
    <p:sldId id="289" r:id="rId33"/>
    <p:sldId id="285" r:id="rId34"/>
    <p:sldId id="264" r:id="rId35"/>
    <p:sldId id="300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8" autoAdjust="0"/>
    <p:restoredTop sz="94660"/>
  </p:normalViewPr>
  <p:slideViewPr>
    <p:cSldViewPr>
      <p:cViewPr>
        <p:scale>
          <a:sx n="114" d="100"/>
          <a:sy n="114" d="100"/>
        </p:scale>
        <p:origin x="-96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9A3F-D1E6-44B9-860D-595F09C9955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A763-736A-451E-A826-54A9E377F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5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7A763-736A-451E-A826-54A9E377FA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1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7A763-736A-451E-A826-54A9E377FA5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0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B03-2122-42DE-96E5-7B5E2F1EB7D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7EB-E0F0-4A6C-97FE-8278BF16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1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B03-2122-42DE-96E5-7B5E2F1EB7D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7EB-E0F0-4A6C-97FE-8278BF16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8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B03-2122-42DE-96E5-7B5E2F1EB7D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7EB-E0F0-4A6C-97FE-8278BF16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B03-2122-42DE-96E5-7B5E2F1EB7D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7EB-E0F0-4A6C-97FE-8278BF16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5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B03-2122-42DE-96E5-7B5E2F1EB7D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7EB-E0F0-4A6C-97FE-8278BF16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B03-2122-42DE-96E5-7B5E2F1EB7D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7EB-E0F0-4A6C-97FE-8278BF16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5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B03-2122-42DE-96E5-7B5E2F1EB7D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7EB-E0F0-4A6C-97FE-8278BF16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0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B03-2122-42DE-96E5-7B5E2F1EB7D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7EB-E0F0-4A6C-97FE-8278BF16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9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B03-2122-42DE-96E5-7B5E2F1EB7D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7EB-E0F0-4A6C-97FE-8278BF16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0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B03-2122-42DE-96E5-7B5E2F1EB7D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7EB-E0F0-4A6C-97FE-8278BF16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8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B03-2122-42DE-96E5-7B5E2F1EB7D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67EB-E0F0-4A6C-97FE-8278BF16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7B03-2122-42DE-96E5-7B5E2F1EB7D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67EB-E0F0-4A6C-97FE-8278BF16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0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b="1" dirty="0" smtClean="0"/>
              <a:t>STOPAH Trial </a:t>
            </a:r>
            <a:br>
              <a:rPr lang="en-US" b="1" dirty="0" smtClean="0"/>
            </a:br>
            <a:r>
              <a:rPr lang="en-US" sz="3200" dirty="0" err="1" smtClean="0"/>
              <a:t>Parth</a:t>
            </a:r>
            <a:r>
              <a:rPr lang="en-US" sz="3200" dirty="0" smtClean="0"/>
              <a:t> Kothari, MS3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1676400"/>
            <a:ext cx="75342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USC Trial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915400" cy="4525963"/>
          </a:xfrm>
        </p:spPr>
        <p:txBody>
          <a:bodyPr/>
          <a:lstStyle/>
          <a:p>
            <a:r>
              <a:rPr lang="en-US" dirty="0" smtClean="0"/>
              <a:t>Decrease in overall mortality from 46.1% to 26.5%</a:t>
            </a:r>
          </a:p>
          <a:p>
            <a:r>
              <a:rPr lang="en-US" dirty="0" smtClean="0"/>
              <a:t>Also thought to prevent </a:t>
            </a:r>
            <a:r>
              <a:rPr lang="en-US" dirty="0" err="1" smtClean="0"/>
              <a:t>hepatorenal</a:t>
            </a:r>
            <a:r>
              <a:rPr lang="en-US" dirty="0" smtClean="0"/>
              <a:t> syndrome, decrease from 34.6% to 8.2%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4841138" cy="353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477000" y="4114800"/>
            <a:ext cx="0" cy="38100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to Head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small </a:t>
            </a:r>
            <a:r>
              <a:rPr lang="en-US" dirty="0"/>
              <a:t>studies have compared glucocorticoids with </a:t>
            </a:r>
            <a:r>
              <a:rPr lang="en-US" dirty="0" err="1"/>
              <a:t>pentoxifylline</a:t>
            </a:r>
            <a:r>
              <a:rPr lang="en-US" dirty="0"/>
              <a:t>, but the results </a:t>
            </a:r>
            <a:r>
              <a:rPr lang="en-US" dirty="0" smtClean="0"/>
              <a:t>have been inconsistent</a:t>
            </a:r>
          </a:p>
          <a:p>
            <a:r>
              <a:rPr lang="en-US" dirty="0" smtClean="0"/>
              <a:t>Plagued by small sample sizes which do not provide enough power to detect effect reliably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patients with acute alcoholic hepatitis, does the use of </a:t>
            </a:r>
            <a:r>
              <a:rPr lang="en-US" dirty="0" err="1" smtClean="0"/>
              <a:t>predisolone</a:t>
            </a:r>
            <a:r>
              <a:rPr lang="en-US" dirty="0" smtClean="0"/>
              <a:t> or </a:t>
            </a:r>
            <a:r>
              <a:rPr lang="en-US" dirty="0" err="1" smtClean="0"/>
              <a:t>pentoxifylline</a:t>
            </a:r>
            <a:r>
              <a:rPr lang="en-US" dirty="0" smtClean="0"/>
              <a:t> versus placebo improve short term and medium term mortality?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171575"/>
            <a:ext cx="75342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Multicenter</a:t>
            </a:r>
            <a:r>
              <a:rPr lang="en-US" dirty="0"/>
              <a:t>, randomized, double-blind trial </a:t>
            </a:r>
            <a:r>
              <a:rPr lang="en-US" dirty="0" smtClean="0"/>
              <a:t>in the UK with N=1,103</a:t>
            </a:r>
          </a:p>
          <a:p>
            <a:pPr lvl="1"/>
            <a:r>
              <a:rPr lang="en-US" dirty="0"/>
              <a:t>Web-based </a:t>
            </a:r>
            <a:r>
              <a:rPr lang="en-US" dirty="0" smtClean="0"/>
              <a:t>system used to randomize patients </a:t>
            </a:r>
          </a:p>
          <a:p>
            <a:pPr lvl="1"/>
            <a:r>
              <a:rPr lang="en-US" dirty="0" smtClean="0"/>
              <a:t>Patients were stratified based on geographic location and risk category</a:t>
            </a:r>
          </a:p>
          <a:p>
            <a:pPr lvl="2"/>
            <a:r>
              <a:rPr lang="en-US" dirty="0" smtClean="0"/>
              <a:t>High risk patients defined by history of GI bleed, sepsis, or renal impairment prior to randomization</a:t>
            </a:r>
          </a:p>
          <a:p>
            <a:pPr lvl="2"/>
            <a:r>
              <a:rPr lang="en-US" dirty="0" smtClean="0"/>
              <a:t>All other patients categorized as intermediate risk</a:t>
            </a:r>
            <a:endParaRPr lang="en-US" dirty="0"/>
          </a:p>
          <a:p>
            <a:r>
              <a:rPr lang="en-US" dirty="0" smtClean="0"/>
              <a:t>2-by-2 </a:t>
            </a:r>
            <a:r>
              <a:rPr lang="en-US" dirty="0"/>
              <a:t>factorial design </a:t>
            </a:r>
            <a:endParaRPr lang="en-US" dirty="0" smtClean="0"/>
          </a:p>
          <a:p>
            <a:pPr lvl="1"/>
            <a:r>
              <a:rPr lang="en-US" dirty="0" smtClean="0"/>
              <a:t>40 mg prednisolone daily</a:t>
            </a:r>
          </a:p>
          <a:p>
            <a:pPr lvl="1"/>
            <a:r>
              <a:rPr lang="en-US" dirty="0" smtClean="0"/>
              <a:t>400 mg </a:t>
            </a:r>
            <a:r>
              <a:rPr lang="en-US" dirty="0" err="1" smtClean="0"/>
              <a:t>pentoxyphylline</a:t>
            </a:r>
            <a:r>
              <a:rPr lang="en-US" dirty="0" smtClean="0"/>
              <a:t> TID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 Design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52387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60409"/>
              </p:ext>
            </p:extLst>
          </p:nvPr>
        </p:nvGraphicFramePr>
        <p:xfrm>
          <a:off x="1676400" y="4114800"/>
          <a:ext cx="60198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/>
                <a:gridCol w="2006600"/>
                <a:gridCol w="2006600"/>
              </a:tblGrid>
              <a:tr h="563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Pentoxyphylline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Pentoxyphylline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Prednisolone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Placebo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Pentoxyphylline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Prednisolone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Prednisolone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Prednisolone + </a:t>
                      </a:r>
                      <a:r>
                        <a:rPr lang="en-US" b="1" dirty="0" err="1" smtClean="0"/>
                        <a:t>Pentoxyphylline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8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 = [(Z</a:t>
            </a:r>
            <a:r>
              <a:rPr lang="en-US" baseline="-25000" dirty="0"/>
              <a:t>α/2</a:t>
            </a:r>
            <a:r>
              <a:rPr lang="en-US" dirty="0"/>
              <a:t> + Z</a:t>
            </a:r>
            <a:r>
              <a:rPr lang="en-US" baseline="-25000" dirty="0"/>
              <a:t>β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 × {(p1 (1-p1) + (p2 (1-p2))}]/(p1 - p2)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 smtClean="0"/>
              <a:t>n </a:t>
            </a:r>
            <a:r>
              <a:rPr lang="en-US" dirty="0"/>
              <a:t>= sample size required in each group,</a:t>
            </a:r>
          </a:p>
          <a:p>
            <a:pPr lvl="1"/>
            <a:r>
              <a:rPr lang="en-US" dirty="0" smtClean="0"/>
              <a:t>p1 </a:t>
            </a:r>
            <a:r>
              <a:rPr lang="en-US" dirty="0"/>
              <a:t>= proportion of subject cured by Drug A </a:t>
            </a:r>
          </a:p>
          <a:p>
            <a:pPr lvl="1"/>
            <a:r>
              <a:rPr lang="en-US" dirty="0"/>
              <a:t>p2 = proportion of subject cured by </a:t>
            </a:r>
            <a:r>
              <a:rPr lang="en-US" dirty="0" smtClean="0"/>
              <a:t>Placebo</a:t>
            </a:r>
            <a:endParaRPr lang="en-US" dirty="0"/>
          </a:p>
          <a:p>
            <a:pPr lvl="1"/>
            <a:r>
              <a:rPr lang="en-US" dirty="0"/>
              <a:t>p1-p2 = clinically significant difference </a:t>
            </a:r>
          </a:p>
          <a:p>
            <a:pPr lvl="1"/>
            <a:r>
              <a:rPr lang="en-US" dirty="0"/>
              <a:t>Z</a:t>
            </a:r>
            <a:r>
              <a:rPr lang="en-US" baseline="-25000" dirty="0"/>
              <a:t>α/2</a:t>
            </a:r>
            <a:r>
              <a:rPr lang="en-US" dirty="0"/>
              <a:t>: This depends on level of significance, for 5% this is 1.96</a:t>
            </a:r>
          </a:p>
          <a:p>
            <a:pPr lvl="1"/>
            <a:r>
              <a:rPr lang="en-US" dirty="0"/>
              <a:t>Z</a:t>
            </a:r>
            <a:r>
              <a:rPr lang="en-US" baseline="-25000" dirty="0"/>
              <a:t>β</a:t>
            </a:r>
            <a:r>
              <a:rPr lang="en-US" dirty="0"/>
              <a:t>: This depends on power, for 80% this is 0.84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 showed that 513 </a:t>
            </a:r>
            <a:r>
              <a:rPr lang="en-US" dirty="0"/>
              <a:t>patients receiving each </a:t>
            </a:r>
            <a:r>
              <a:rPr lang="en-US" dirty="0" smtClean="0"/>
              <a:t>agent </a:t>
            </a:r>
            <a:r>
              <a:rPr lang="en-US" dirty="0"/>
              <a:t>and an equal number not receiving each agent would be required to detect a reduction in 28-day mortality from 30% </a:t>
            </a:r>
            <a:r>
              <a:rPr lang="en-US" dirty="0" smtClean="0"/>
              <a:t>to 21%</a:t>
            </a:r>
          </a:p>
          <a:p>
            <a:r>
              <a:rPr lang="en-US" dirty="0" smtClean="0"/>
              <a:t>Allowing for a 10</a:t>
            </a:r>
            <a:r>
              <a:rPr lang="en-US" smtClean="0"/>
              <a:t>% dropout rate</a:t>
            </a:r>
            <a:r>
              <a:rPr lang="en-US" dirty="0" smtClean="0"/>
              <a:t>, the study aimed to enroll 1,200 patients with 600 in each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Inclusion &amp; Exclusion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00" b="1" u="sng" dirty="0" smtClean="0"/>
              <a:t>Inclusion</a:t>
            </a:r>
          </a:p>
          <a:p>
            <a:r>
              <a:rPr lang="en-US" sz="1900" dirty="0" smtClean="0"/>
              <a:t>Clinical diagnosis of AH </a:t>
            </a:r>
          </a:p>
          <a:p>
            <a:r>
              <a:rPr lang="en-US" sz="1900" dirty="0" smtClean="0"/>
              <a:t>Age &gt; 18 </a:t>
            </a:r>
            <a:r>
              <a:rPr lang="en-US" sz="1900" dirty="0"/>
              <a:t>years </a:t>
            </a:r>
            <a:endParaRPr lang="en-US" sz="1900" dirty="0" smtClean="0"/>
          </a:p>
          <a:p>
            <a:r>
              <a:rPr lang="en-US" sz="1900" dirty="0" smtClean="0"/>
              <a:t>80 g/day alcohol use in men &amp; 60 g/day for women</a:t>
            </a:r>
          </a:p>
          <a:p>
            <a:r>
              <a:rPr lang="en-US" sz="1900" dirty="0"/>
              <a:t>B</a:t>
            </a:r>
            <a:r>
              <a:rPr lang="en-US" sz="1900" dirty="0" smtClean="0"/>
              <a:t>ilirubin &gt; 4.7 mg/dl</a:t>
            </a:r>
          </a:p>
          <a:p>
            <a:r>
              <a:rPr lang="en-US" sz="1900" dirty="0"/>
              <a:t>D</a:t>
            </a:r>
            <a:r>
              <a:rPr lang="en-US" sz="1900" dirty="0" smtClean="0"/>
              <a:t>iscriminant </a:t>
            </a:r>
            <a:r>
              <a:rPr lang="en-US" sz="1900" dirty="0"/>
              <a:t>function of 32 or </a:t>
            </a:r>
            <a:r>
              <a:rPr lang="en-US" sz="1900" dirty="0" smtClean="0"/>
              <a:t>higher</a:t>
            </a:r>
            <a:endParaRPr lang="en-US" sz="19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1600200"/>
            <a:ext cx="4724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b="1" u="sng" dirty="0" smtClean="0"/>
              <a:t>Exclusion</a:t>
            </a:r>
          </a:p>
          <a:p>
            <a:r>
              <a:rPr lang="en-US" sz="1900" dirty="0" smtClean="0"/>
              <a:t>Jaundice &gt; 3 months</a:t>
            </a:r>
          </a:p>
          <a:p>
            <a:r>
              <a:rPr lang="en-US" sz="1900" dirty="0" smtClean="0"/>
              <a:t>Cessation of alcohol consumption for more than 2 months prior to entry into the trial</a:t>
            </a:r>
          </a:p>
          <a:p>
            <a:r>
              <a:rPr lang="en-US" sz="1900" dirty="0"/>
              <a:t>O</a:t>
            </a:r>
            <a:r>
              <a:rPr lang="en-US" sz="1900" dirty="0" smtClean="0"/>
              <a:t>ther concurrent causes of liver disease</a:t>
            </a:r>
            <a:endParaRPr lang="en-US" sz="1900" dirty="0"/>
          </a:p>
          <a:p>
            <a:r>
              <a:rPr lang="en-US" sz="1900" dirty="0" smtClean="0"/>
              <a:t>AST &gt; 500, ALT &gt; 300 </a:t>
            </a:r>
          </a:p>
          <a:p>
            <a:r>
              <a:rPr lang="en-US" sz="1900" dirty="0" smtClean="0"/>
              <a:t>Previous participation in this study</a:t>
            </a:r>
            <a:endParaRPr lang="en-US" sz="1900" dirty="0"/>
          </a:p>
          <a:p>
            <a:r>
              <a:rPr lang="en-US" sz="1900" dirty="0"/>
              <a:t>R</a:t>
            </a:r>
            <a:r>
              <a:rPr lang="en-US" sz="1900" dirty="0" smtClean="0"/>
              <a:t>enal failure (&gt;5.7 mg per deciliter) or dialysis</a:t>
            </a:r>
          </a:p>
          <a:p>
            <a:r>
              <a:rPr lang="en-US" sz="1900" dirty="0" smtClean="0"/>
              <a:t>Active GI bleeding</a:t>
            </a:r>
          </a:p>
          <a:p>
            <a:r>
              <a:rPr lang="en-US" sz="1900" dirty="0" smtClean="0"/>
              <a:t>Untreated sepsis</a:t>
            </a:r>
            <a:endParaRPr lang="en-US" sz="1900" dirty="0"/>
          </a:p>
          <a:p>
            <a:r>
              <a:rPr lang="en-US" sz="1900" dirty="0" smtClean="0"/>
              <a:t>Requirement of </a:t>
            </a:r>
            <a:r>
              <a:rPr lang="en-US" sz="1900" dirty="0" err="1" smtClean="0"/>
              <a:t>pressors</a:t>
            </a:r>
            <a:r>
              <a:rPr lang="en-US" sz="1900" dirty="0" smtClean="0"/>
              <a:t> such as epinephrine or norepinephrine, unless condition stabilized with 7 days in hospital</a:t>
            </a:r>
          </a:p>
        </p:txBody>
      </p:sp>
    </p:spTree>
    <p:extLst>
      <p:ext uri="{BB962C8B-B14F-4D97-AF65-F5344CB8AC3E}">
        <p14:creationId xmlns:p14="http://schemas.microsoft.com/office/powerpoint/2010/main" val="36975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Primary: 28-day mortality</a:t>
            </a:r>
          </a:p>
          <a:p>
            <a:r>
              <a:rPr lang="en-US" dirty="0" smtClean="0"/>
              <a:t>Secondary: 90-day and 12-month mortality or liver transplantation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HPI: MB is a 49 year old male with PMH of alcohol dependence disorder, hypertension, </a:t>
            </a:r>
            <a:r>
              <a:rPr lang="en-US" dirty="0" smtClean="0"/>
              <a:t>diabetes, and CKD stage 3 </a:t>
            </a:r>
            <a:r>
              <a:rPr lang="en-US" dirty="0" smtClean="0"/>
              <a:t>who presents with 3 days of abdominal pain, altered mental status and his family noticed skin has changed color over the last week. </a:t>
            </a:r>
          </a:p>
        </p:txBody>
      </p:sp>
    </p:spTree>
    <p:extLst>
      <p:ext uri="{BB962C8B-B14F-4D97-AF65-F5344CB8AC3E}">
        <p14:creationId xmlns:p14="http://schemas.microsoft.com/office/powerpoint/2010/main" val="13128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 Diagram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638"/>
            <a:ext cx="5943600" cy="638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5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09"/>
          <a:stretch/>
        </p:blipFill>
        <p:spPr bwMode="auto">
          <a:xfrm>
            <a:off x="-381000" y="1143000"/>
            <a:ext cx="10265320" cy="468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0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9"/>
          <a:stretch/>
        </p:blipFill>
        <p:spPr bwMode="auto">
          <a:xfrm>
            <a:off x="0" y="228600"/>
            <a:ext cx="917737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3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10" y="1061262"/>
            <a:ext cx="5508459" cy="582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41763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authors state that the groups were </a:t>
            </a:r>
            <a:r>
              <a:rPr lang="en-US" dirty="0" smtClean="0"/>
              <a:t>well-matched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147888"/>
            <a:ext cx="88201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86400" y="2438400"/>
            <a:ext cx="3495675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9" t="-382" r="962" b="382"/>
          <a:stretch/>
        </p:blipFill>
        <p:spPr bwMode="auto">
          <a:xfrm>
            <a:off x="1445703" y="1147689"/>
            <a:ext cx="6072187" cy="456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41" y="1676400"/>
            <a:ext cx="57340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82041" y="2286000"/>
            <a:ext cx="573405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 vs. Table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Odds ratios come from multivariate logistic regression</a:t>
            </a:r>
          </a:p>
          <a:p>
            <a:r>
              <a:rPr lang="en-US" dirty="0" smtClean="0"/>
              <a:t>Table 2 shows results from </a:t>
            </a:r>
            <a:r>
              <a:rPr lang="en-US" dirty="0" err="1" smtClean="0"/>
              <a:t>prespecified</a:t>
            </a:r>
            <a:r>
              <a:rPr lang="en-US" dirty="0" smtClean="0"/>
              <a:t> analysis which only adjusted for risk category in general</a:t>
            </a:r>
          </a:p>
          <a:p>
            <a:r>
              <a:rPr lang="en-US" dirty="0" smtClean="0"/>
              <a:t>Table 3 shows results after adjusting for factors affecting mortality from univariate analysis</a:t>
            </a:r>
          </a:p>
          <a:p>
            <a:pPr lvl="1"/>
            <a:r>
              <a:rPr lang="en-US" dirty="0" smtClean="0"/>
              <a:t>Age</a:t>
            </a:r>
            <a:r>
              <a:rPr lang="en-US" dirty="0"/>
              <a:t>, encephalopathy, white-cell count, prothrombin ratio, and serum levels of bilirubin, creatinine, </a:t>
            </a:r>
            <a:r>
              <a:rPr lang="en-US" dirty="0" smtClean="0"/>
              <a:t>urea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Done with backwards elimination with p=0.05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2" y="2209800"/>
            <a:ext cx="4219575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440907"/>
            <a:ext cx="53816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08" y="1524000"/>
            <a:ext cx="7155383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24" y="1438740"/>
            <a:ext cx="7159752" cy="505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9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Vitals: </a:t>
            </a:r>
          </a:p>
          <a:p>
            <a:pPr lvl="1"/>
            <a:r>
              <a:rPr lang="en-US" dirty="0" smtClean="0"/>
              <a:t>HR: 95, BP: 140/95, 96% O2 Sat, Temp: 40.0 C</a:t>
            </a:r>
          </a:p>
          <a:p>
            <a:r>
              <a:rPr lang="en-US" dirty="0" smtClean="0"/>
              <a:t>PE: </a:t>
            </a:r>
          </a:p>
          <a:p>
            <a:pPr lvl="1"/>
            <a:r>
              <a:rPr lang="en-US" dirty="0" smtClean="0"/>
              <a:t>HEENT: Scleral icterus</a:t>
            </a:r>
          </a:p>
          <a:p>
            <a:pPr lvl="1"/>
            <a:r>
              <a:rPr lang="en-US" dirty="0" smtClean="0"/>
              <a:t>Abdomen: TTP in RUQ</a:t>
            </a:r>
          </a:p>
          <a:p>
            <a:r>
              <a:rPr lang="en-US" dirty="0" smtClean="0"/>
              <a:t>Labs: </a:t>
            </a:r>
          </a:p>
          <a:p>
            <a:pPr lvl="1"/>
            <a:r>
              <a:rPr lang="en-US" dirty="0" smtClean="0"/>
              <a:t>CBC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WBC</a:t>
            </a:r>
            <a:r>
              <a:rPr lang="en-US" dirty="0"/>
              <a:t>: </a:t>
            </a:r>
            <a:r>
              <a:rPr lang="en-US" dirty="0" smtClean="0"/>
              <a:t>28</a:t>
            </a:r>
          </a:p>
          <a:p>
            <a:pPr lvl="1"/>
            <a:r>
              <a:rPr lang="en-US" dirty="0" smtClean="0"/>
              <a:t>PT: 18 (from baseline of 13)</a:t>
            </a:r>
          </a:p>
          <a:p>
            <a:pPr lvl="1"/>
            <a:r>
              <a:rPr lang="en-US" dirty="0" smtClean="0"/>
              <a:t>LFTs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/>
              <a:t>Tbili</a:t>
            </a:r>
            <a:r>
              <a:rPr lang="en-US" dirty="0" smtClean="0"/>
              <a:t>: 20, Direct: 15; AST: 450, ALT: 235</a:t>
            </a:r>
          </a:p>
          <a:p>
            <a:pPr lvl="1"/>
            <a:r>
              <a:rPr lang="en-US" dirty="0" smtClean="0"/>
              <a:t>Hepatitis panel negative, blood cultures negative, UA/UC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16" y="1417638"/>
            <a:ext cx="6484967" cy="505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5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4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6" y="1417638"/>
            <a:ext cx="844358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5400" y="54102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62800" y="54102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SAEs reported </a:t>
            </a:r>
            <a:r>
              <a:rPr lang="en-US" dirty="0"/>
              <a:t>in 42% of </a:t>
            </a:r>
            <a:r>
              <a:rPr lang="en-US" dirty="0" smtClean="0"/>
              <a:t>patients</a:t>
            </a:r>
            <a:r>
              <a:rPr lang="en-US" dirty="0"/>
              <a:t>, with </a:t>
            </a:r>
            <a:r>
              <a:rPr lang="en-US" dirty="0" smtClean="0"/>
              <a:t>equal </a:t>
            </a:r>
            <a:r>
              <a:rPr lang="en-US" dirty="0"/>
              <a:t>distribution </a:t>
            </a:r>
            <a:r>
              <a:rPr lang="en-US" dirty="0" smtClean="0"/>
              <a:t>across treatment groups</a:t>
            </a:r>
          </a:p>
          <a:p>
            <a:pPr lvl="1"/>
            <a:r>
              <a:rPr lang="en-US" dirty="0" smtClean="0"/>
              <a:t>20</a:t>
            </a:r>
            <a:r>
              <a:rPr lang="en-US" dirty="0"/>
              <a:t>% of all serious </a:t>
            </a:r>
            <a:r>
              <a:rPr lang="en-US" dirty="0" smtClean="0"/>
              <a:t>adverse </a:t>
            </a:r>
            <a:r>
              <a:rPr lang="en-US" dirty="0"/>
              <a:t>events resulted in </a:t>
            </a:r>
            <a:r>
              <a:rPr lang="en-US" dirty="0" smtClean="0"/>
              <a:t>death</a:t>
            </a:r>
          </a:p>
          <a:p>
            <a:r>
              <a:rPr lang="en-US" dirty="0"/>
              <a:t>Infection occurred in </a:t>
            </a:r>
            <a:r>
              <a:rPr lang="en-US" dirty="0" smtClean="0"/>
              <a:t>13% of patients who </a:t>
            </a:r>
            <a:r>
              <a:rPr lang="en-US" dirty="0"/>
              <a:t>received </a:t>
            </a:r>
            <a:r>
              <a:rPr lang="en-US" dirty="0" smtClean="0"/>
              <a:t>prednisolone vs. 7% who </a:t>
            </a:r>
            <a:r>
              <a:rPr lang="en-US" dirty="0"/>
              <a:t>did not receive prednisolone (P =0.002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78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Patients randomized appropriately with double-blinding</a:t>
            </a:r>
          </a:p>
          <a:p>
            <a:pPr lvl="1"/>
            <a:r>
              <a:rPr lang="en-US" dirty="0" smtClean="0"/>
              <a:t>Table 1 characteristics are well matched</a:t>
            </a:r>
          </a:p>
          <a:p>
            <a:r>
              <a:rPr lang="en-US" dirty="0" smtClean="0"/>
              <a:t>Clinical diagnosis vs. liver biopsy diagnosis</a:t>
            </a:r>
          </a:p>
          <a:p>
            <a:r>
              <a:rPr lang="en-US" dirty="0" smtClean="0"/>
              <a:t>Patients lost to follow up or unable to be analyzed for other reasons</a:t>
            </a:r>
          </a:p>
          <a:p>
            <a:r>
              <a:rPr lang="en-US" dirty="0" smtClean="0"/>
              <a:t>Trial was ended early for financial reasons</a:t>
            </a:r>
          </a:p>
          <a:p>
            <a:pPr lvl="1"/>
            <a:r>
              <a:rPr lang="en-US" dirty="0"/>
              <a:t>33 patients </a:t>
            </a:r>
            <a:r>
              <a:rPr lang="en-US" dirty="0" smtClean="0"/>
              <a:t>not included in </a:t>
            </a:r>
            <a:r>
              <a:rPr lang="en-US" dirty="0"/>
              <a:t>the 90-day or 12-month </a:t>
            </a:r>
            <a:r>
              <a:rPr lang="en-US" dirty="0" smtClean="0"/>
              <a:t>analyses</a:t>
            </a:r>
          </a:p>
          <a:p>
            <a:pPr lvl="1"/>
            <a:r>
              <a:rPr lang="en-US" dirty="0" smtClean="0"/>
              <a:t>159 </a:t>
            </a:r>
            <a:r>
              <a:rPr lang="en-US" dirty="0"/>
              <a:t>patients </a:t>
            </a:r>
            <a:r>
              <a:rPr lang="en-US" dirty="0" smtClean="0"/>
              <a:t>not </a:t>
            </a:r>
            <a:r>
              <a:rPr lang="en-US" dirty="0"/>
              <a:t>be included in </a:t>
            </a:r>
            <a:r>
              <a:rPr lang="en-US" dirty="0" smtClean="0"/>
              <a:t>12-month analysis</a:t>
            </a:r>
          </a:p>
        </p:txBody>
      </p:sp>
    </p:spTree>
    <p:extLst>
      <p:ext uri="{BB962C8B-B14F-4D97-AF65-F5344CB8AC3E}">
        <p14:creationId xmlns:p14="http://schemas.microsoft.com/office/powerpoint/2010/main" val="7261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+mj-lt"/>
              </a:rPr>
              <a:t>Revisit key exclusion criteria 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n-US" sz="1600" dirty="0" smtClean="0">
                <a:latin typeface="+mj-lt"/>
              </a:rPr>
              <a:t>Jaundice </a:t>
            </a:r>
            <a:r>
              <a:rPr lang="en-US" sz="1600" dirty="0">
                <a:latin typeface="+mj-lt"/>
              </a:rPr>
              <a:t>&gt; 3 </a:t>
            </a:r>
            <a:r>
              <a:rPr lang="en-US" sz="1600" dirty="0" smtClean="0">
                <a:latin typeface="+mj-lt"/>
              </a:rPr>
              <a:t>months</a:t>
            </a:r>
          </a:p>
          <a:p>
            <a:pPr lvl="1"/>
            <a:r>
              <a:rPr lang="en-US" sz="1600" dirty="0" smtClean="0">
                <a:latin typeface="+mj-lt"/>
              </a:rPr>
              <a:t>Cessation </a:t>
            </a:r>
            <a:r>
              <a:rPr lang="en-US" sz="1600" dirty="0">
                <a:latin typeface="+mj-lt"/>
              </a:rPr>
              <a:t>of alcohol consumption for more than 2 months prior to entry into the trial</a:t>
            </a:r>
          </a:p>
          <a:p>
            <a:pPr lvl="1"/>
            <a:r>
              <a:rPr lang="en-US" sz="1600" dirty="0">
                <a:latin typeface="+mj-lt"/>
              </a:rPr>
              <a:t>Other concurrent causes of liver disease</a:t>
            </a:r>
          </a:p>
          <a:p>
            <a:pPr lvl="1"/>
            <a:r>
              <a:rPr lang="en-US" sz="1600" dirty="0">
                <a:latin typeface="+mj-lt"/>
              </a:rPr>
              <a:t>AST &gt; 500, ALT &gt; 300 </a:t>
            </a:r>
          </a:p>
          <a:p>
            <a:pPr lvl="1"/>
            <a:r>
              <a:rPr lang="en-US" sz="1600" dirty="0">
                <a:latin typeface="+mj-lt"/>
              </a:rPr>
              <a:t>Previous participation in this study</a:t>
            </a:r>
          </a:p>
          <a:p>
            <a:pPr lvl="1"/>
            <a:r>
              <a:rPr lang="en-US" sz="1600" dirty="0">
                <a:latin typeface="+mj-lt"/>
              </a:rPr>
              <a:t>Renal failure (&gt;5.7 mg per deciliter) or dialysis</a:t>
            </a:r>
          </a:p>
          <a:p>
            <a:pPr lvl="1"/>
            <a:r>
              <a:rPr lang="en-US" sz="1600" dirty="0">
                <a:latin typeface="+mj-lt"/>
              </a:rPr>
              <a:t>Active GI bleeding</a:t>
            </a:r>
          </a:p>
          <a:p>
            <a:pPr lvl="1"/>
            <a:r>
              <a:rPr lang="en-US" sz="1600" dirty="0">
                <a:latin typeface="+mj-lt"/>
              </a:rPr>
              <a:t>Untreated sepsis</a:t>
            </a:r>
          </a:p>
          <a:p>
            <a:pPr lvl="1"/>
            <a:r>
              <a:rPr lang="en-US" sz="1600" dirty="0">
                <a:latin typeface="+mj-lt"/>
              </a:rPr>
              <a:t>Requirement of </a:t>
            </a:r>
            <a:r>
              <a:rPr lang="en-US" sz="1600" dirty="0" err="1">
                <a:latin typeface="+mj-lt"/>
              </a:rPr>
              <a:t>pressors</a:t>
            </a:r>
            <a:r>
              <a:rPr lang="en-US" sz="1600" dirty="0">
                <a:latin typeface="+mj-lt"/>
              </a:rPr>
              <a:t> such as epinephrine or norepinephrine, unless condition stabilized with 7 days in </a:t>
            </a:r>
            <a:r>
              <a:rPr lang="en-US" sz="1600" dirty="0" smtClean="0">
                <a:latin typeface="+mj-lt"/>
              </a:rPr>
              <a:t>hospital</a:t>
            </a:r>
            <a:endParaRPr lang="en-US" sz="1600" dirty="0" smtClean="0">
              <a:latin typeface="+mj-lt"/>
              <a:sym typeface="Wingdings" panose="05000000000000000000" pitchFamily="2" charset="2"/>
            </a:endParaRPr>
          </a:p>
          <a:p>
            <a:r>
              <a:rPr lang="en-US" sz="2000" dirty="0" smtClean="0">
                <a:latin typeface="+mj-lt"/>
                <a:sym typeface="Wingdings" panose="05000000000000000000" pitchFamily="2" charset="2"/>
              </a:rPr>
              <a:t>Study population was &gt; 60% male, &gt; 90% white </a:t>
            </a:r>
          </a:p>
          <a:p>
            <a:r>
              <a:rPr lang="en-US" sz="2000" dirty="0" smtClean="0">
                <a:latin typeface="+mj-lt"/>
                <a:sym typeface="Wingdings" panose="05000000000000000000" pitchFamily="2" charset="2"/>
              </a:rPr>
              <a:t>Took place in the UK</a:t>
            </a:r>
          </a:p>
          <a:p>
            <a:pPr lvl="1"/>
            <a:r>
              <a:rPr lang="en-US" sz="1600" dirty="0" smtClean="0">
                <a:latin typeface="+mj-lt"/>
                <a:sym typeface="Wingdings" panose="05000000000000000000" pitchFamily="2" charset="2"/>
              </a:rPr>
              <a:t>Differences in health system?</a:t>
            </a:r>
          </a:p>
          <a:p>
            <a:pPr lvl="1"/>
            <a:r>
              <a:rPr lang="en-US" sz="1600" dirty="0" smtClean="0">
                <a:latin typeface="+mj-lt"/>
                <a:sym typeface="Wingdings" panose="05000000000000000000" pitchFamily="2" charset="2"/>
              </a:rPr>
              <a:t>Other factors that we are unaware of?</a:t>
            </a:r>
            <a:endParaRPr lang="en-US" sz="1600" dirty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11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Lower rate of mortality than </a:t>
            </a:r>
            <a:r>
              <a:rPr lang="en-US" dirty="0" smtClean="0"/>
              <a:t>other trials? (~16% at 28-days)</a:t>
            </a:r>
            <a:endParaRPr lang="en-US" dirty="0" smtClean="0"/>
          </a:p>
          <a:p>
            <a:pPr lvl="1"/>
            <a:r>
              <a:rPr lang="en-US" dirty="0" smtClean="0"/>
              <a:t>Though </a:t>
            </a:r>
            <a:r>
              <a:rPr lang="en-US" dirty="0" smtClean="0"/>
              <a:t>STOPAH used similar inclusion/exclusion criteria as previous trials, patients enrolled were younger with lower rates of </a:t>
            </a:r>
            <a:r>
              <a:rPr lang="en-US" dirty="0" smtClean="0"/>
              <a:t>encephalopathy</a:t>
            </a:r>
          </a:p>
          <a:p>
            <a:pPr lvl="1"/>
            <a:r>
              <a:rPr lang="en-US" dirty="0" smtClean="0"/>
              <a:t>Shows the trial may not have been powered adequately</a:t>
            </a:r>
            <a:endParaRPr lang="en-US" dirty="0" smtClean="0"/>
          </a:p>
          <a:p>
            <a:r>
              <a:rPr lang="en-US" dirty="0" smtClean="0"/>
              <a:t>Need to weigh 28-day mortality benefit in prednisolone group with increased risk of infection</a:t>
            </a:r>
          </a:p>
          <a:p>
            <a:pPr lvl="1"/>
            <a:r>
              <a:rPr lang="en-US" dirty="0" smtClean="0"/>
              <a:t>2011 trial by Nguyen et. </a:t>
            </a:r>
            <a:r>
              <a:rPr lang="en-US" dirty="0"/>
              <a:t>a</a:t>
            </a:r>
            <a:r>
              <a:rPr lang="en-US" dirty="0" smtClean="0"/>
              <a:t>l. in NEJM showed improved survival at 1 month in patients with prednisolone + n-acetyl cysteine vs. prednisolone alone</a:t>
            </a:r>
            <a:endParaRPr lang="en-US" dirty="0"/>
          </a:p>
          <a:p>
            <a:r>
              <a:rPr lang="en-US" dirty="0" smtClean="0"/>
              <a:t>Patients’ relapse &amp; amount of alcohol consumption after discharge not controlled for</a:t>
            </a:r>
          </a:p>
          <a:p>
            <a:pPr lvl="1"/>
            <a:r>
              <a:rPr lang="en-US" dirty="0" smtClean="0"/>
              <a:t>Directly affects 90-day and 12-month mortality </a:t>
            </a:r>
            <a:r>
              <a:rPr lang="en-US" dirty="0" smtClean="0"/>
              <a:t>rates</a:t>
            </a:r>
          </a:p>
          <a:p>
            <a:pPr lvl="1"/>
            <a:r>
              <a:rPr lang="en-US" dirty="0" smtClean="0"/>
              <a:t>Only 37% of patients stayed abstinent at 1 year (self-reported)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5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49 year old male with PMH of alcohol dependence disorder, hypertension, </a:t>
            </a:r>
            <a:r>
              <a:rPr lang="en-US" dirty="0"/>
              <a:t>diabetes, and CKD stage 3 who </a:t>
            </a:r>
            <a:r>
              <a:rPr lang="en-US" dirty="0"/>
              <a:t>presents with </a:t>
            </a:r>
            <a:r>
              <a:rPr lang="en-US" dirty="0" smtClean="0"/>
              <a:t>severe AH</a:t>
            </a:r>
          </a:p>
          <a:p>
            <a:r>
              <a:rPr lang="en-US" dirty="0" smtClean="0"/>
              <a:t>What would you treat with?</a:t>
            </a:r>
            <a:endParaRPr lang="en-US" dirty="0" smtClean="0"/>
          </a:p>
          <a:p>
            <a:r>
              <a:rPr lang="en-US" dirty="0" smtClean="0"/>
              <a:t>What recommendations do you have for him?</a:t>
            </a:r>
          </a:p>
          <a:p>
            <a:pPr lvl="1"/>
            <a:r>
              <a:rPr lang="en-US" dirty="0" smtClean="0"/>
              <a:t>Abstinence is the only factor associated with long-term survival in these patients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Alcoholic 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Inflammation of the liver from prolonged, heavy use of alcohol </a:t>
            </a:r>
          </a:p>
          <a:p>
            <a:r>
              <a:rPr lang="en-US" dirty="0" smtClean="0"/>
              <a:t>In severe cases, 30-day mortality exceeds 30% </a:t>
            </a:r>
          </a:p>
          <a:p>
            <a:r>
              <a:rPr lang="en-US" dirty="0" smtClean="0"/>
              <a:t>Prednisolone and </a:t>
            </a:r>
            <a:r>
              <a:rPr lang="en-US" dirty="0" err="1" smtClean="0"/>
              <a:t>pentoxifylline</a:t>
            </a:r>
            <a:r>
              <a:rPr lang="en-US" dirty="0" smtClean="0"/>
              <a:t> have both been studied for the treatment of severe alcoholic hepatitis, but no clear recommendation exists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TNF and several TNF-inducible cytokines, such as interleukin (IL)–1, IL-6, and IL-8</a:t>
            </a:r>
          </a:p>
        </p:txBody>
      </p:sp>
      <p:pic>
        <p:nvPicPr>
          <p:cNvPr id="1026" name="Picture 2" descr="Mechanisms of cytokine injury. IL = interleukin;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573003"/>
            <a:ext cx="5010150" cy="42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AH Severity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Maddrey's</a:t>
            </a:r>
            <a:r>
              <a:rPr lang="en-US" dirty="0"/>
              <a:t> Discriminant Function is useful in predicting short-term prognosis but is less useful for long-term </a:t>
            </a:r>
            <a:r>
              <a:rPr lang="en-US" dirty="0" smtClean="0"/>
              <a:t>prognosis</a:t>
            </a:r>
          </a:p>
          <a:p>
            <a:r>
              <a:rPr lang="en-US" dirty="0" smtClean="0"/>
              <a:t>Discriminant function = 4.6*(increase in PT from baseline)(seconds) + Bilirubin (mg/dl)</a:t>
            </a:r>
          </a:p>
          <a:p>
            <a:r>
              <a:rPr lang="en-US" dirty="0" smtClean="0"/>
              <a:t>Severe AH when &gt; 32</a:t>
            </a:r>
          </a:p>
        </p:txBody>
      </p:sp>
    </p:spTree>
    <p:extLst>
      <p:ext uri="{BB962C8B-B14F-4D97-AF65-F5344CB8AC3E}">
        <p14:creationId xmlns:p14="http://schemas.microsoft.com/office/powerpoint/2010/main" val="7833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Prednisolone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2008 Cochrane meta-analysis on use of glucocorticoids in AH showed no conclusive results</a:t>
            </a:r>
          </a:p>
          <a:p>
            <a:pPr lvl="1"/>
            <a:r>
              <a:rPr lang="en-US" dirty="0" smtClean="0"/>
              <a:t>However, </a:t>
            </a:r>
            <a:r>
              <a:rPr lang="en-US" dirty="0" smtClean="0"/>
              <a:t>subgroup analysis of trials with patients discriminant </a:t>
            </a:r>
            <a:r>
              <a:rPr lang="en-US" dirty="0" smtClean="0"/>
              <a:t>score &gt; 32 </a:t>
            </a:r>
            <a:r>
              <a:rPr lang="en-US" dirty="0" smtClean="0"/>
              <a:t>showed </a:t>
            </a:r>
            <a:r>
              <a:rPr lang="en-US" dirty="0" smtClean="0"/>
              <a:t>a statistically significant reduction in mortality in patients treated with steroids, particularly in patients with severe </a:t>
            </a:r>
            <a:r>
              <a:rPr lang="en-US" dirty="0" smtClean="0"/>
              <a:t>AH</a:t>
            </a:r>
          </a:p>
          <a:p>
            <a:pPr lvl="1"/>
            <a:r>
              <a:rPr lang="en-US" dirty="0" smtClean="0"/>
              <a:t>Reduction in mortality from 34% to 20%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4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33318"/>
            <a:ext cx="8001000" cy="5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600200"/>
            <a:ext cx="41148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4" y="1228725"/>
            <a:ext cx="886233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2514600"/>
            <a:ext cx="48768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Pentoxyphylline</a:t>
            </a:r>
            <a:r>
              <a:rPr lang="en-US" dirty="0" smtClean="0"/>
              <a:t>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plasma levels of TNF-alpha have been found in patients with AH</a:t>
            </a:r>
          </a:p>
          <a:p>
            <a:r>
              <a:rPr lang="en-US" dirty="0" err="1" smtClean="0"/>
              <a:t>Pentoxyphylline</a:t>
            </a:r>
            <a:r>
              <a:rPr lang="en-US" dirty="0" smtClean="0"/>
              <a:t> is an inhibitor of TNA-alpha synthesis</a:t>
            </a:r>
          </a:p>
          <a:p>
            <a:r>
              <a:rPr lang="en-US" dirty="0" smtClean="0"/>
              <a:t>Largest trial in 2000 from USC, studying use of </a:t>
            </a:r>
            <a:r>
              <a:rPr lang="en-US" dirty="0" err="1" smtClean="0"/>
              <a:t>pentoxyphylline</a:t>
            </a:r>
            <a:r>
              <a:rPr lang="en-US" dirty="0" smtClean="0"/>
              <a:t> for severe AH; N=102</a:t>
            </a:r>
          </a:p>
          <a:p>
            <a:pPr lvl="1"/>
            <a:r>
              <a:rPr lang="en-US" dirty="0"/>
              <a:t>Inclusion – severe AH, excluded patients with active infection, GI bleed, or severe CV disease</a:t>
            </a:r>
          </a:p>
          <a:p>
            <a:pPr lvl="1"/>
            <a:r>
              <a:rPr lang="en-US" dirty="0"/>
              <a:t>Endpoints – </a:t>
            </a:r>
            <a:r>
              <a:rPr lang="en-US" dirty="0" smtClean="0"/>
              <a:t>Overall mortality </a:t>
            </a:r>
            <a:r>
              <a:rPr lang="en-US" dirty="0"/>
              <a:t>and progression to </a:t>
            </a:r>
            <a:r>
              <a:rPr lang="en-US" dirty="0" err="1"/>
              <a:t>hepatorenal</a:t>
            </a:r>
            <a:r>
              <a:rPr lang="en-US" dirty="0"/>
              <a:t> </a:t>
            </a:r>
            <a:r>
              <a:rPr lang="en-US" dirty="0" smtClean="0"/>
              <a:t>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1171</Words>
  <Application>Microsoft Office PowerPoint</Application>
  <PresentationFormat>On-screen Show (4:3)</PresentationFormat>
  <Paragraphs>152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STOPAH Trial  Parth Kothari, MS3</vt:lpstr>
      <vt:lpstr>Case</vt:lpstr>
      <vt:lpstr>Case</vt:lpstr>
      <vt:lpstr>Alcoholic Hepatitis</vt:lpstr>
      <vt:lpstr>Pathogenesis</vt:lpstr>
      <vt:lpstr>Classification of AH Severity</vt:lpstr>
      <vt:lpstr>Prednisolone Trials</vt:lpstr>
      <vt:lpstr>Results</vt:lpstr>
      <vt:lpstr>Pentoxyphylline Trials</vt:lpstr>
      <vt:lpstr>USC Trial Results</vt:lpstr>
      <vt:lpstr>Head to Head Trials</vt:lpstr>
      <vt:lpstr>PICO</vt:lpstr>
      <vt:lpstr>PowerPoint Presentation</vt:lpstr>
      <vt:lpstr>Design</vt:lpstr>
      <vt:lpstr>Factorial Design</vt:lpstr>
      <vt:lpstr>Power Calculation</vt:lpstr>
      <vt:lpstr>Power Calculation</vt:lpstr>
      <vt:lpstr>Inclusion &amp; Exclusion Criteria</vt:lpstr>
      <vt:lpstr> Endpoints</vt:lpstr>
      <vt:lpstr>Consort Diagram</vt:lpstr>
      <vt:lpstr>PowerPoint Presentation</vt:lpstr>
      <vt:lpstr>PowerPoint Presentation</vt:lpstr>
      <vt:lpstr>Table 1</vt:lpstr>
      <vt:lpstr>Table 2</vt:lpstr>
      <vt:lpstr>Table 3</vt:lpstr>
      <vt:lpstr>Table 2 vs. Table 3</vt:lpstr>
      <vt:lpstr>Multivariate Logistic Regression</vt:lpstr>
      <vt:lpstr>Figure 2</vt:lpstr>
      <vt:lpstr>Figure 2</vt:lpstr>
      <vt:lpstr>Figure 2</vt:lpstr>
      <vt:lpstr>Table 4</vt:lpstr>
      <vt:lpstr>Adverse Events</vt:lpstr>
      <vt:lpstr>Internal Validity</vt:lpstr>
      <vt:lpstr>External Validity</vt:lpstr>
      <vt:lpstr>Discussion</vt:lpstr>
      <vt:lpstr>Our Patient</vt:lpstr>
    </vt:vector>
  </TitlesOfParts>
  <Company>Mount Sinai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Petelin</dc:creator>
  <cp:lastModifiedBy>Andrew Petelin</cp:lastModifiedBy>
  <cp:revision>75</cp:revision>
  <dcterms:created xsi:type="dcterms:W3CDTF">2017-04-12T18:28:32Z</dcterms:created>
  <dcterms:modified xsi:type="dcterms:W3CDTF">2017-04-26T18:43:53Z</dcterms:modified>
</cp:coreProperties>
</file>