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51"/>
  </p:notesMasterIdLst>
  <p:handoutMasterIdLst>
    <p:handoutMasterId r:id="rId52"/>
  </p:handoutMasterIdLst>
  <p:sldIdLst>
    <p:sldId id="261" r:id="rId2"/>
    <p:sldId id="262" r:id="rId3"/>
    <p:sldId id="328" r:id="rId4"/>
    <p:sldId id="264" r:id="rId5"/>
    <p:sldId id="278" r:id="rId6"/>
    <p:sldId id="329" r:id="rId7"/>
    <p:sldId id="270" r:id="rId8"/>
    <p:sldId id="308" r:id="rId9"/>
    <p:sldId id="322" r:id="rId10"/>
    <p:sldId id="273" r:id="rId11"/>
    <p:sldId id="271" r:id="rId12"/>
    <p:sldId id="309" r:id="rId13"/>
    <p:sldId id="274" r:id="rId14"/>
    <p:sldId id="320" r:id="rId15"/>
    <p:sldId id="332" r:id="rId16"/>
    <p:sldId id="321" r:id="rId17"/>
    <p:sldId id="280" r:id="rId18"/>
    <p:sldId id="281" r:id="rId19"/>
    <p:sldId id="287" r:id="rId20"/>
    <p:sldId id="334" r:id="rId21"/>
    <p:sldId id="295" r:id="rId22"/>
    <p:sldId id="335" r:id="rId23"/>
    <p:sldId id="326" r:id="rId24"/>
    <p:sldId id="293" r:id="rId25"/>
    <p:sldId id="325" r:id="rId26"/>
    <p:sldId id="289" r:id="rId27"/>
    <p:sldId id="290" r:id="rId28"/>
    <p:sldId id="327" r:id="rId29"/>
    <p:sldId id="292" r:id="rId30"/>
    <p:sldId id="291" r:id="rId31"/>
    <p:sldId id="286" r:id="rId32"/>
    <p:sldId id="331" r:id="rId33"/>
    <p:sldId id="323" r:id="rId34"/>
    <p:sldId id="324" r:id="rId35"/>
    <p:sldId id="330" r:id="rId36"/>
    <p:sldId id="333" r:id="rId37"/>
    <p:sldId id="298" r:id="rId38"/>
    <p:sldId id="306" r:id="rId39"/>
    <p:sldId id="301" r:id="rId40"/>
    <p:sldId id="302" r:id="rId41"/>
    <p:sldId id="296" r:id="rId42"/>
    <p:sldId id="297" r:id="rId43"/>
    <p:sldId id="310" r:id="rId44"/>
    <p:sldId id="299" r:id="rId45"/>
    <p:sldId id="266" r:id="rId46"/>
    <p:sldId id="336" r:id="rId47"/>
    <p:sldId id="305" r:id="rId48"/>
    <p:sldId id="303" r:id="rId49"/>
    <p:sldId id="304" r:id="rId50"/>
  </p:sldIdLst>
  <p:sldSz cx="9144000" cy="6858000" type="screen4x3"/>
  <p:notesSz cx="918051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47" autoAdjust="0"/>
  </p:normalViewPr>
  <p:slideViewPr>
    <p:cSldViewPr snapToGrid="0" snapToObjects="1">
      <p:cViewPr>
        <p:scale>
          <a:sx n="100" d="100"/>
          <a:sy n="100" d="100"/>
        </p:scale>
        <p:origin x="-194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00168" y="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1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00168" y="651391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1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00168" y="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2" tIns="45821" rIns="91642" bIns="458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8052" y="3257551"/>
            <a:ext cx="7344410" cy="3086100"/>
          </a:xfrm>
          <a:prstGeom prst="rect">
            <a:avLst/>
          </a:prstGeom>
        </p:spPr>
        <p:txBody>
          <a:bodyPr vert="horz" lIns="91642" tIns="45821" rIns="91642" bIns="458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1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00168" y="6513911"/>
            <a:ext cx="3978222" cy="342900"/>
          </a:xfrm>
          <a:prstGeom prst="rect">
            <a:avLst/>
          </a:prstGeom>
        </p:spPr>
        <p:txBody>
          <a:bodyPr vert="horz" lIns="91642" tIns="45821" rIns="91642" bIns="45821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7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2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Importing from REDCap Shared</a:t>
            </a:r>
            <a:r>
              <a:rPr lang="en-US" baseline="0" dirty="0" smtClean="0"/>
              <a:t> Library is blocked by MS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8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b/w arms and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2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REDCap is not a Statistical</a:t>
            </a:r>
            <a:r>
              <a:rPr lang="en-US" baseline="0" dirty="0" smtClean="0"/>
              <a:t> Software!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2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r>
              <a:rPr lang="en-US" baseline="0" dirty="0" smtClean="0"/>
              <a:t> as of 11/30/17</a:t>
            </a:r>
          </a:p>
          <a:p>
            <a:r>
              <a:rPr lang="en-US" dirty="0" smtClean="0"/>
              <a:t>http://www.project-redcap.org/</a:t>
            </a:r>
          </a:p>
          <a:p>
            <a:r>
              <a:rPr lang="en-US" dirty="0" smtClean="0"/>
              <a:t>Vanderbilt dynamically issues bug fixes and version updates.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11/30/17</a:t>
            </a:r>
          </a:p>
          <a:p>
            <a:r>
              <a:rPr lang="en-US" dirty="0" smtClean="0"/>
              <a:t>*any activity within the past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Built for research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Built for research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b/w arms and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2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8" r:id="rId3"/>
    <p:sldLayoutId id="2147483711" r:id="rId4"/>
    <p:sldLayoutId id="214748370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on.net/redcap/faqs/add-users-define-user-right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-redca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rc.partners.org/kb/article/2093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hoir.org/redcap/redcap/index.php?action=training" TargetMode="External"/><Relationship Id="rId2" Type="http://schemas.openxmlformats.org/officeDocument/2006/relationships/hyperlink" Target="https://www.inchoir.org/redcap/redcap/index.php?action=hel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jectredcap.org/resources/videos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labkey.med.ualberta.ca/labkey/wiki/REDCap%20Support/page.view?name=rc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dcap.org/resources/citations/" TargetMode="External"/><Relationship Id="rId2" Type="http://schemas.openxmlformats.org/officeDocument/2006/relationships/hyperlink" Target="http://www.sciencedirect.com/science/article/pii/S1532046408001226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hoir.org/redca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89" y="1785901"/>
            <a:ext cx="6342798" cy="14240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 smtClean="0">
                <a:latin typeface="Cambria" pitchFamily="18" charset="0"/>
              </a:rPr>
              <a:t>REDCap Session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89" y="4333875"/>
            <a:ext cx="5165536" cy="2145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Hernis De La Cruz, BS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December 1</a:t>
            </a:r>
            <a:r>
              <a:rPr lang="en-US" sz="1600" baseline="30000" dirty="0" smtClean="0">
                <a:solidFill>
                  <a:schemeClr val="tx1"/>
                </a:solidFill>
                <a:latin typeface="Cambria" pitchFamily="18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, 2017</a:t>
            </a: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Center for Biostatistics </a:t>
            </a: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Department of Population Health Science and Policy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</a:rPr>
              <a:t>Icahn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School of Medicine at Mount Sinai 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10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717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Data protection: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Mark identified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data </a:t>
            </a: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and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create access limits </a:t>
            </a:r>
            <a:endParaRPr lang="en-US" sz="2300" b="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Researchers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choose what people and groups have access to: </a:t>
            </a:r>
          </a:p>
          <a:p>
            <a:pPr>
              <a:lnSpc>
                <a:spcPct val="100000"/>
              </a:lnSpc>
            </a:pP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		Data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identified or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de-identified </a:t>
            </a:r>
          </a:p>
          <a:p>
            <a:pPr>
              <a:lnSpc>
                <a:spcPct val="100000"/>
              </a:lnSpc>
            </a:pP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		Data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export </a:t>
            </a: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and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import </a:t>
            </a: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	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View logging (data trail):</a:t>
            </a:r>
          </a:p>
          <a:p>
            <a:pPr lvl="1"/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	Who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and when </a:t>
            </a: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accessed </a:t>
            </a:r>
            <a:r>
              <a:rPr lang="en-US" sz="23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or changed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the project / data</a:t>
            </a:r>
            <a:r>
              <a:rPr lang="en-US" sz="23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US" sz="2300" b="0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11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76350"/>
            <a:ext cx="8229600" cy="4660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0" dirty="0" smtClean="0">
                <a:latin typeface="Cambria" pitchFamily="18" charset="0"/>
              </a:rPr>
              <a:t>Fast and flexible project development: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Autonomy creating new databases/surveys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Web interface for form creation and data collection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Modifications can be made at any point of the study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Databases can be copied 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000" b="0" dirty="0">
                <a:latin typeface="Cambria" pitchFamily="18" charset="0"/>
              </a:rPr>
              <a:t>File repository</a:t>
            </a:r>
          </a:p>
          <a:p>
            <a:pPr>
              <a:lnSpc>
                <a:spcPct val="100000"/>
              </a:lnSpc>
            </a:pPr>
            <a:endParaRPr lang="en-US" sz="3000" b="0" dirty="0"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12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76350"/>
            <a:ext cx="8229600" cy="4660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b="0" dirty="0" smtClean="0">
                <a:latin typeface="Cambria" pitchFamily="18" charset="0"/>
              </a:rPr>
              <a:t>Capabilities: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 smtClean="0">
                <a:latin typeface="Cambria" pitchFamily="18" charset="0"/>
              </a:rPr>
              <a:t>Calculated fields and branching logic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 smtClean="0">
                <a:latin typeface="Cambria" pitchFamily="18" charset="0"/>
              </a:rPr>
              <a:t>Designed as a ‘one size fits most’ solution 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 smtClean="0">
                <a:latin typeface="Cambria" pitchFamily="18" charset="0"/>
              </a:rPr>
              <a:t>With programming help can be very customizable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 smtClean="0">
                <a:latin typeface="Cambria" pitchFamily="18" charset="0"/>
              </a:rPr>
              <a:t>Basic reporting capabilities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>
                <a:latin typeface="Cambria" pitchFamily="18" charset="0"/>
              </a:rPr>
              <a:t>Not a statistical analysis software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3100" b="0" dirty="0"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3100" b="0" dirty="0"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3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13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45940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000" b="0" dirty="0" smtClean="0">
                <a:latin typeface="Cambria" pitchFamily="18" charset="0"/>
              </a:rPr>
              <a:t>Data export tools: </a:t>
            </a:r>
            <a:endParaRPr lang="en-US" sz="3000" b="0" dirty="0">
              <a:latin typeface="Cambria" pitchFamily="18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Researchers </a:t>
            </a:r>
            <a:r>
              <a:rPr lang="en-US" sz="3000" b="0" dirty="0">
                <a:latin typeface="Cambria" pitchFamily="18" charset="0"/>
              </a:rPr>
              <a:t>can export data to a variety of statistical analysis </a:t>
            </a:r>
            <a:r>
              <a:rPr lang="en-US" sz="3000" b="0" dirty="0" smtClean="0">
                <a:latin typeface="Cambria" pitchFamily="18" charset="0"/>
              </a:rPr>
              <a:t>software (R, SAS, SPSS, Stata, or XML) </a:t>
            </a:r>
            <a:endParaRPr lang="en-US" sz="3000" b="0" dirty="0">
              <a:latin typeface="Cambria" pitchFamily="18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Data </a:t>
            </a:r>
            <a:r>
              <a:rPr lang="en-US" sz="3000" b="0" dirty="0">
                <a:latin typeface="Cambria" pitchFamily="18" charset="0"/>
              </a:rPr>
              <a:t>exports are customizable </a:t>
            </a:r>
            <a:r>
              <a:rPr lang="en-US" sz="3000" b="0" dirty="0" smtClean="0">
                <a:latin typeface="Cambria" pitchFamily="18" charset="0"/>
              </a:rPr>
              <a:t> (download only selected variables)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Exports </a:t>
            </a:r>
            <a:r>
              <a:rPr lang="en-US" sz="3000" b="0" dirty="0">
                <a:latin typeface="Cambria" pitchFamily="18" charset="0"/>
              </a:rPr>
              <a:t>can include identified or only de-identified data depending on </a:t>
            </a:r>
            <a:r>
              <a:rPr lang="en-US" sz="3000" b="0" dirty="0" smtClean="0">
                <a:latin typeface="Cambria" pitchFamily="18" charset="0"/>
              </a:rPr>
              <a:t>user </a:t>
            </a:r>
            <a:r>
              <a:rPr lang="en-US" sz="3000" b="0" dirty="0">
                <a:latin typeface="Cambria" pitchFamily="18" charset="0"/>
              </a:rPr>
              <a:t>rights </a:t>
            </a:r>
            <a:endParaRPr lang="en-US" sz="3000" b="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Data Collection Types (Modules)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14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4594008"/>
          </a:xfrm>
        </p:spPr>
        <p:txBody>
          <a:bodyPr>
            <a:normAutofit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Classic  - only one event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Longitudinal – repeated events (time points)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Survey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 smtClean="0">
                <a:latin typeface="Cambria" pitchFamily="18" charset="0"/>
              </a:rPr>
              <a:t>Randomization</a:t>
            </a:r>
          </a:p>
        </p:txBody>
      </p:sp>
    </p:spTree>
    <p:extLst>
      <p:ext uri="{BB962C8B-B14F-4D97-AF65-F5344CB8AC3E}">
        <p14:creationId xmlns:p14="http://schemas.microsoft.com/office/powerpoint/2010/main" val="3710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Project Phases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1950" y="1215906"/>
            <a:ext cx="8229600" cy="4197252"/>
          </a:xfrm>
        </p:spPr>
        <p:txBody>
          <a:bodyPr>
            <a:normAutofit fontScale="25000" lnSpcReduction="20000"/>
          </a:bodyPr>
          <a:lstStyle/>
          <a:p>
            <a:r>
              <a:rPr lang="en-US" sz="12000" dirty="0" smtClean="0">
                <a:latin typeface="Cambria" panose="02040503050406030204" pitchFamily="18" charset="0"/>
              </a:rPr>
              <a:t>Development </a:t>
            </a:r>
            <a:r>
              <a:rPr lang="en-US" sz="12000" dirty="0">
                <a:latin typeface="Cambria" panose="02040503050406030204" pitchFamily="18" charset="0"/>
              </a:rPr>
              <a:t>– </a:t>
            </a:r>
            <a:r>
              <a:rPr lang="en-US" sz="12000" b="0" dirty="0">
                <a:latin typeface="Cambria" panose="02040503050406030204" pitchFamily="18" charset="0"/>
              </a:rPr>
              <a:t>learn, build, test</a:t>
            </a:r>
          </a:p>
          <a:p>
            <a:r>
              <a:rPr lang="en-US" sz="12000" b="0" dirty="0">
                <a:latin typeface="Cambria" panose="02040503050406030204" pitchFamily="18" charset="0"/>
              </a:rPr>
              <a:t>Real data should </a:t>
            </a:r>
            <a:r>
              <a:rPr lang="en-US" sz="12000" dirty="0">
                <a:latin typeface="Cambria" panose="02040503050406030204" pitchFamily="18" charset="0"/>
              </a:rPr>
              <a:t>NOT</a:t>
            </a:r>
            <a:r>
              <a:rPr lang="en-US" sz="12000" b="0" dirty="0">
                <a:latin typeface="Cambria" panose="02040503050406030204" pitchFamily="18" charset="0"/>
              </a:rPr>
              <a:t> be entered until the project has been moved to the Production Phase. </a:t>
            </a:r>
          </a:p>
          <a:p>
            <a:r>
              <a:rPr lang="en-US" sz="12000" dirty="0">
                <a:latin typeface="Cambria" panose="02040503050406030204" pitchFamily="18" charset="0"/>
              </a:rPr>
              <a:t>Production – </a:t>
            </a:r>
            <a:r>
              <a:rPr lang="en-US" sz="12000" b="0" dirty="0">
                <a:latin typeface="Cambria" panose="02040503050406030204" pitchFamily="18" charset="0"/>
              </a:rPr>
              <a:t>collect, analyze, </a:t>
            </a:r>
            <a:r>
              <a:rPr lang="en-US" sz="12000" b="0" dirty="0" smtClean="0">
                <a:latin typeface="Cambria" panose="02040503050406030204" pitchFamily="18" charset="0"/>
              </a:rPr>
              <a:t>report.</a:t>
            </a:r>
            <a:endParaRPr lang="en-US" sz="12000" b="0" dirty="0">
              <a:latin typeface="Cambria" panose="02040503050406030204" pitchFamily="18" charset="0"/>
            </a:endParaRPr>
          </a:p>
          <a:p>
            <a:r>
              <a:rPr lang="en-US" sz="12000" dirty="0">
                <a:latin typeface="Cambria" panose="02040503050406030204" pitchFamily="18" charset="0"/>
              </a:rPr>
              <a:t>Draft Mode – </a:t>
            </a:r>
            <a:r>
              <a:rPr lang="en-US" sz="12000" b="0" dirty="0">
                <a:latin typeface="Cambria" panose="02040503050406030204" pitchFamily="18" charset="0"/>
              </a:rPr>
              <a:t>data form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Surveys in REDCap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16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577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Should be enabled in ‘Online Designer’ tab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Can be sent to subjects individually using email address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One generic link can be posted on the website or sent to everyone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Can send survey reminders to those who have not yet responded 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Follow-up surveys can be automated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Needs an email to be linked to a record</a:t>
            </a:r>
          </a:p>
          <a:p>
            <a:pPr>
              <a:lnSpc>
                <a:spcPct val="100000"/>
              </a:lnSpc>
            </a:pPr>
            <a:r>
              <a:rPr lang="en-US" sz="2800" b="0" dirty="0" smtClean="0">
                <a:latin typeface="Cambria" pitchFamily="18" charset="0"/>
              </a:rPr>
              <a:t> </a:t>
            </a:r>
            <a:endParaRPr lang="en-US" sz="2800" b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2703318"/>
            <a:ext cx="7772400" cy="2700106"/>
          </a:xfrm>
        </p:spPr>
        <p:txBody>
          <a:bodyPr/>
          <a:lstStyle/>
          <a:p>
            <a:pPr marL="566928">
              <a:lnSpc>
                <a:spcPct val="110000"/>
              </a:lnSpc>
              <a:defRPr/>
            </a:pPr>
            <a:r>
              <a:rPr lang="en-US" sz="4800" dirty="0">
                <a:latin typeface="Cambria" pitchFamily="18" charset="0"/>
              </a:rPr>
              <a:t>Basic </a:t>
            </a:r>
            <a:r>
              <a:rPr lang="en-US" sz="4800" dirty="0" smtClean="0">
                <a:latin typeface="Cambria" pitchFamily="18" charset="0"/>
              </a:rPr>
              <a:t>Project Workflow </a:t>
            </a:r>
            <a:endParaRPr lang="en-US" sz="4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General Orientation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18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89076"/>
            <a:ext cx="483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*** Automatic log out after 60 min of inactivity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1308893"/>
            <a:ext cx="6764255" cy="4642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5374" y="1304842"/>
            <a:ext cx="6592805" cy="463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Instrument Design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19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57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mbria" panose="02040503050406030204" pitchFamily="18" charset="0"/>
              </a:rPr>
              <a:t>Metadata driven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Data dictionary (csv file)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Create/update database using web app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mbria" panose="02040503050406030204" pitchFamily="18" charset="0"/>
              </a:rPr>
              <a:t>Data </a:t>
            </a:r>
            <a:r>
              <a:rPr lang="en-US" sz="2800" dirty="0">
                <a:latin typeface="Cambria" panose="02040503050406030204" pitchFamily="18" charset="0"/>
              </a:rPr>
              <a:t>dictionary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Variable / field name (</a:t>
            </a:r>
            <a:r>
              <a:rPr lang="en-US" sz="2800" dirty="0" err="1">
                <a:latin typeface="Cambria" panose="02040503050406030204" pitchFamily="18" charset="0"/>
              </a:rPr>
              <a:t>study_id</a:t>
            </a:r>
            <a:r>
              <a:rPr lang="en-US" sz="2800" dirty="0">
                <a:latin typeface="Cambria" panose="020405030504060302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Form name (demographics)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Field type (text)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Field label (Study ID)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67" y="6015593"/>
            <a:ext cx="668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*** Make sure to periodically save versions of your data dictionary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995" y="1061267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*When you upload a data dictionary it </a:t>
            </a:r>
          </a:p>
          <a:p>
            <a:r>
              <a:rPr lang="en-US" b="1" dirty="0" smtClean="0"/>
              <a:t>over-writes the entire online database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29226" y="1707598"/>
            <a:ext cx="914399" cy="330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Contents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66928">
              <a:lnSpc>
                <a:spcPct val="110000"/>
              </a:lnSpc>
              <a:buClr>
                <a:schemeClr val="accent3"/>
              </a:buClr>
              <a:defRPr/>
            </a:pPr>
            <a:r>
              <a:rPr lang="en-US" sz="3000" dirty="0" smtClean="0">
                <a:latin typeface="Cambria" pitchFamily="18" charset="0"/>
              </a:rPr>
              <a:t>REDCap at ISMMS</a:t>
            </a:r>
          </a:p>
          <a:p>
            <a:pPr marL="566928">
              <a:lnSpc>
                <a:spcPct val="110000"/>
              </a:lnSpc>
              <a:buClr>
                <a:schemeClr val="accent3"/>
              </a:buClr>
              <a:defRPr/>
            </a:pPr>
            <a:r>
              <a:rPr lang="en-US" sz="3000" dirty="0" smtClean="0">
                <a:latin typeface="Cambria" pitchFamily="18" charset="0"/>
              </a:rPr>
              <a:t>REDCap Features</a:t>
            </a:r>
          </a:p>
          <a:p>
            <a:pPr marL="566928">
              <a:lnSpc>
                <a:spcPct val="110000"/>
              </a:lnSpc>
              <a:buClr>
                <a:schemeClr val="accent3"/>
              </a:buClr>
              <a:defRPr/>
            </a:pPr>
            <a:r>
              <a:rPr lang="en-US" sz="3000" dirty="0" smtClean="0">
                <a:latin typeface="Cambria" pitchFamily="18" charset="0"/>
              </a:rPr>
              <a:t>Basic project workflow </a:t>
            </a:r>
            <a:endParaRPr lang="en-US" dirty="0">
              <a:latin typeface="Cambria" pitchFamily="18" charset="0"/>
            </a:endParaRPr>
          </a:p>
          <a:p>
            <a:pPr marL="566928">
              <a:lnSpc>
                <a:spcPct val="110000"/>
              </a:lnSpc>
              <a:buClr>
                <a:schemeClr val="accent3"/>
              </a:buClr>
              <a:defRPr/>
            </a:pPr>
            <a:r>
              <a:rPr lang="en-US" sz="3000" dirty="0" smtClean="0">
                <a:latin typeface="Cambria" pitchFamily="18" charset="0"/>
              </a:rPr>
              <a:t>Questions</a:t>
            </a:r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7175" y="6356350"/>
            <a:ext cx="2133600" cy="365125"/>
          </a:xfrm>
        </p:spPr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20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374" y="3343275"/>
            <a:ext cx="2962275" cy="8667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" y="1438275"/>
            <a:ext cx="898652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Sample Data Dictionary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99" y="1524000"/>
            <a:ext cx="885526" cy="419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2024" y="1524000"/>
            <a:ext cx="671363" cy="419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49" y="6094740"/>
            <a:ext cx="9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*Cannot repeat</a:t>
            </a:r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V="1">
            <a:off x="509737" y="5715000"/>
            <a:ext cx="9525" cy="379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2024" y="6094740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*Form names need to be grouped</a:t>
            </a:r>
          </a:p>
        </p:txBody>
      </p:sp>
      <p:cxnSp>
        <p:nvCxnSpPr>
          <p:cNvPr id="20" name="Straight Arrow Connector 19"/>
          <p:cNvCxnSpPr>
            <a:stCxn id="16" idx="0"/>
            <a:endCxn id="10" idx="2"/>
          </p:cNvCxnSpPr>
          <p:nvPr/>
        </p:nvCxnSpPr>
        <p:spPr>
          <a:xfrm flipH="1" flipV="1">
            <a:off x="1297706" y="5715000"/>
            <a:ext cx="526331" cy="379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7175" y="6356350"/>
            <a:ext cx="2133600" cy="365125"/>
          </a:xfrm>
        </p:spPr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21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374" y="3343275"/>
            <a:ext cx="2962275" cy="8667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users7\users7$\delach03\Data\Personal\DesktopFiles\REDC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4" y="50211"/>
            <a:ext cx="8654208" cy="65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857623" y="3132087"/>
            <a:ext cx="2390776" cy="392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7175" y="6356350"/>
            <a:ext cx="2133600" cy="365125"/>
          </a:xfrm>
        </p:spPr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22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374" y="3343275"/>
            <a:ext cx="2962275" cy="8667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54336"/>
            <a:ext cx="7115175" cy="61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381374" y="4114800"/>
            <a:ext cx="80962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86275" y="3791634"/>
            <a:ext cx="185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your own to share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28926" y="5467350"/>
            <a:ext cx="8334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3823" y="5267325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 a given data 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7175" y="6356350"/>
            <a:ext cx="2133600" cy="365125"/>
          </a:xfrm>
        </p:spPr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23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374" y="3343275"/>
            <a:ext cx="2962275" cy="8667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users7\users7$\delach03\Data\Personal\DesktopFiles\REDC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4" y="50211"/>
            <a:ext cx="8654208" cy="65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609975"/>
            <a:ext cx="781050" cy="166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510"/>
            <a:ext cx="8229600" cy="62517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User Rights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816786"/>
            <a:ext cx="6153151" cy="588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5498432" cy="640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51095" y="6033184"/>
            <a:ext cx="33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https://www.seton.net/redcap/faqs/add-users-define-user-rights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mbria" pitchFamily="18" charset="0"/>
              </a:rPr>
              <a:t>Instrument Design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0"/>
            <a:ext cx="8421769" cy="4738513"/>
          </a:xfrm>
        </p:spPr>
      </p:pic>
      <p:sp>
        <p:nvSpPr>
          <p:cNvPr id="6" name="5-Point Star 5"/>
          <p:cNvSpPr/>
          <p:nvPr/>
        </p:nvSpPr>
        <p:spPr>
          <a:xfrm>
            <a:off x="6430565" y="2428873"/>
            <a:ext cx="102394" cy="1143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47875" y="2095500"/>
            <a:ext cx="723900" cy="28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Creating Fields (Variables)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23976"/>
            <a:ext cx="5962650" cy="47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425" y="1628775"/>
            <a:ext cx="20955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Field Types: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Text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Radio Buttons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Drop-down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Check boxes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File Upload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Slider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Yes-No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True-False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Calculated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File upload (one per field)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Descriptive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SQL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Cambria" panose="02040503050406030204" pitchFamily="18" charset="0"/>
              </a:rPr>
              <a:t>Matrix Field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4950291"/>
            <a:ext cx="4752975" cy="17711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013517"/>
            <a:ext cx="5953125" cy="38747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76849" y="3695700"/>
            <a:ext cx="3000375" cy="761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2579971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radio button (one choice) or checkboxes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also be formatted as one choice per column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90750" y="3737074"/>
            <a:ext cx="2524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Branching Logic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Hiding / Showing fields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Logic based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Drag and Drop or syntax based 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4" y="2260133"/>
            <a:ext cx="6081711" cy="446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85925" y="2909887"/>
            <a:ext cx="5314950" cy="923925"/>
          </a:xfrm>
        </p:spPr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en-US" sz="4800" b="1" dirty="0" smtClean="0">
                <a:latin typeface="Cambria" pitchFamily="18" charset="0"/>
              </a:rPr>
              <a:t>REDCap at ISMMS</a:t>
            </a:r>
          </a:p>
          <a:p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71450"/>
            <a:ext cx="6886575" cy="25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26021"/>
            <a:ext cx="6829425" cy="34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5" y="17145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" y="3026021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5417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Longitudinal Studies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31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577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Ideal for clinical trials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 smtClean="0">
                <a:latin typeface="Cambria" pitchFamily="18" charset="0"/>
              </a:rPr>
              <a:t>Predefined events, arms, and forms </a:t>
            </a:r>
            <a:endParaRPr lang="en-US" sz="2800" b="0" dirty="0"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2466974"/>
            <a:ext cx="6753224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665413"/>
            <a:ext cx="596900" cy="36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3074987"/>
            <a:ext cx="6827837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Longitudinal Studies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62113"/>
            <a:ext cx="80105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AEEF"/>
                </a:solidFill>
                <a:latin typeface="Cambria" panose="02040503050406030204" pitchFamily="18" charset="0"/>
              </a:rPr>
              <a:t>Survey </a:t>
            </a:r>
            <a:r>
              <a:rPr lang="en-US" sz="4000" dirty="0" smtClean="0"/>
              <a:t>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0198" y="5265989"/>
            <a:ext cx="127534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9" y="1232991"/>
            <a:ext cx="8229600" cy="19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968666" y="2041964"/>
            <a:ext cx="210553" cy="7298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683919" y="2235538"/>
            <a:ext cx="396039" cy="536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427777"/>
            <a:ext cx="7229475" cy="32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238"/>
            <a:ext cx="8229600" cy="62517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AEEF"/>
                </a:solidFill>
                <a:latin typeface="Cambria" panose="02040503050406030204" pitchFamily="18" charset="0"/>
              </a:rPr>
              <a:t>Survey </a:t>
            </a:r>
            <a:r>
              <a:rPr lang="en-US" sz="4000" dirty="0" smtClean="0">
                <a:solidFill>
                  <a:srgbClr val="00AEEF"/>
                </a:solidFill>
              </a:rPr>
              <a:t>Automated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85838"/>
            <a:ext cx="6415087" cy="32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467068"/>
            <a:ext cx="6810376" cy="18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238"/>
            <a:ext cx="8229600" cy="62517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AEEF"/>
                </a:solidFill>
                <a:latin typeface="Cambria" panose="02040503050406030204" pitchFamily="18" charset="0"/>
              </a:rPr>
              <a:t>Survey </a:t>
            </a:r>
            <a:r>
              <a:rPr lang="en-US" sz="4000" dirty="0" smtClean="0">
                <a:solidFill>
                  <a:srgbClr val="00AEEF"/>
                </a:solidFill>
              </a:rPr>
              <a:t>Automated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6" y="1561556"/>
            <a:ext cx="8421974" cy="271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1" y="4325719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smtClean="0"/>
              <a:t>Completed the survey at 1:53PM on 11/30/17</a:t>
            </a:r>
          </a:p>
        </p:txBody>
      </p:sp>
    </p:spTree>
    <p:extLst>
      <p:ext uri="{BB962C8B-B14F-4D97-AF65-F5344CB8AC3E}">
        <p14:creationId xmlns:p14="http://schemas.microsoft.com/office/powerpoint/2010/main" val="17296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Randomization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10" y="1061265"/>
            <a:ext cx="4673888" cy="134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2" y="2409825"/>
            <a:ext cx="7017981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175" y="4565650"/>
            <a:ext cx="952500" cy="73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86225" y="4257675"/>
            <a:ext cx="83820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48300" y="6276975"/>
            <a:ext cx="1019175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3723" y="5229583"/>
            <a:ext cx="185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smtClean="0"/>
              <a:t>Randomization field needs to be a radio or dropdown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Data Entry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1950" y="1209675"/>
            <a:ext cx="8324850" cy="472735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2800" b="0" dirty="0" smtClean="0">
                <a:latin typeface="Cambria" panose="02040503050406030204" pitchFamily="18" charset="0"/>
              </a:rPr>
              <a:t>Record status dashboard </a:t>
            </a:r>
          </a:p>
          <a:p>
            <a:pPr marL="514350" indent="-514350"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2800" b="0" dirty="0" smtClean="0">
                <a:latin typeface="Cambria" panose="02040503050406030204" pitchFamily="18" charset="0"/>
              </a:rPr>
              <a:t>Add / Edit records</a:t>
            </a:r>
          </a:p>
          <a:p>
            <a:pPr marL="514350" indent="-514350"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2800" b="0" dirty="0" smtClean="0">
                <a:latin typeface="Cambria" panose="02040503050406030204" pitchFamily="18" charset="0"/>
              </a:rPr>
              <a:t>Bulk upload via csv file  </a:t>
            </a:r>
            <a:endParaRPr lang="en-US" sz="2800" b="0" dirty="0">
              <a:latin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947904"/>
            <a:ext cx="7441774" cy="34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4" idx="1"/>
          </p:cNvCxnSpPr>
          <p:nvPr/>
        </p:nvCxnSpPr>
        <p:spPr>
          <a:xfrm>
            <a:off x="361950" y="3573354"/>
            <a:ext cx="342900" cy="46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" y="3848100"/>
            <a:ext cx="342900" cy="133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1950" y="5524500"/>
            <a:ext cx="342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47" y="1371600"/>
            <a:ext cx="355725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26546"/>
            <a:ext cx="8229600" cy="62517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Report Builder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50506" y="482385"/>
            <a:ext cx="2291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***Great for data 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quality and quick 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updates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990216"/>
            <a:ext cx="491301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53" y="3720306"/>
            <a:ext cx="3829565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Data Export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0"/>
            <a:ext cx="8583515" cy="45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1625" y="2190750"/>
            <a:ext cx="9525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Cambria" pitchFamily="18" charset="0"/>
              </a:rPr>
              <a:t>REDCap</a:t>
            </a:r>
            <a:r>
              <a:rPr lang="en-US" sz="4000" dirty="0" smtClean="0">
                <a:latin typeface="Cambria" pitchFamily="18" charset="0"/>
              </a:rPr>
              <a:t>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4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90650"/>
            <a:ext cx="8229600" cy="4541620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Cambria" pitchFamily="18" charset="0"/>
              </a:rPr>
              <a:t>R</a:t>
            </a:r>
            <a:r>
              <a:rPr lang="en-US" sz="3000" b="0" dirty="0">
                <a:latin typeface="Cambria" pitchFamily="18" charset="0"/>
              </a:rPr>
              <a:t>esearch </a:t>
            </a:r>
            <a:r>
              <a:rPr lang="en-US" sz="3000" dirty="0">
                <a:latin typeface="Cambria" pitchFamily="18" charset="0"/>
              </a:rPr>
              <a:t>E</a:t>
            </a:r>
            <a:r>
              <a:rPr lang="en-US" sz="3000" b="0" dirty="0">
                <a:latin typeface="Cambria" pitchFamily="18" charset="0"/>
              </a:rPr>
              <a:t>lectronic </a:t>
            </a:r>
            <a:r>
              <a:rPr lang="en-US" sz="3000" dirty="0">
                <a:latin typeface="Cambria" pitchFamily="18" charset="0"/>
              </a:rPr>
              <a:t>D</a:t>
            </a:r>
            <a:r>
              <a:rPr lang="en-US" sz="3000" b="0" dirty="0">
                <a:latin typeface="Cambria" pitchFamily="18" charset="0"/>
              </a:rPr>
              <a:t>ata </a:t>
            </a:r>
            <a:r>
              <a:rPr lang="en-US" sz="3000" dirty="0">
                <a:latin typeface="Cambria" pitchFamily="18" charset="0"/>
              </a:rPr>
              <a:t>Cap</a:t>
            </a:r>
            <a:r>
              <a:rPr lang="en-US" sz="3000" b="0" dirty="0">
                <a:latin typeface="Cambria" pitchFamily="18" charset="0"/>
              </a:rPr>
              <a:t>ture: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latin typeface="Cambria" pitchFamily="18" charset="0"/>
              </a:rPr>
              <a:t>Web based application used to create and manage databases and surveys (</a:t>
            </a:r>
            <a:r>
              <a:rPr lang="en-US" sz="2600" b="0" dirty="0">
                <a:latin typeface="Cambria" pitchFamily="18" charset="0"/>
                <a:hlinkClick r:id="rId3"/>
              </a:rPr>
              <a:t>http://www.project-redcap.org</a:t>
            </a:r>
            <a:r>
              <a:rPr lang="en-US" sz="2600" b="0" dirty="0" smtClean="0">
                <a:latin typeface="Cambria" pitchFamily="18" charset="0"/>
                <a:hlinkClick r:id="rId3"/>
              </a:rPr>
              <a:t>/</a:t>
            </a:r>
            <a:r>
              <a:rPr lang="en-US" sz="2600" b="0" dirty="0" smtClean="0">
                <a:latin typeface="Cambria" pitchFamily="18" charset="0"/>
              </a:rPr>
              <a:t> )</a:t>
            </a:r>
            <a:endParaRPr lang="en-US" sz="2600" b="0" dirty="0">
              <a:latin typeface="Cambr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mbria" pitchFamily="18" charset="0"/>
              </a:rPr>
              <a:t>Created by the informatics core at Vanderbilt University in 2004 with ongoing support from CTSA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Cambria" pitchFamily="18" charset="0"/>
              </a:rPr>
              <a:t>	</a:t>
            </a:r>
            <a:r>
              <a:rPr lang="en-US" sz="2600" b="0" dirty="0" smtClean="0">
                <a:latin typeface="Cambria" pitchFamily="18" charset="0"/>
              </a:rPr>
              <a:t>	2,600+ institutional partners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Cambria" pitchFamily="18" charset="0"/>
              </a:rPr>
              <a:t>	</a:t>
            </a:r>
            <a:r>
              <a:rPr lang="en-US" sz="2600" b="0" dirty="0" smtClean="0">
                <a:latin typeface="Cambria" pitchFamily="18" charset="0"/>
              </a:rPr>
              <a:t>	117 countries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Cambria" pitchFamily="18" charset="0"/>
              </a:rPr>
              <a:t>	</a:t>
            </a:r>
            <a:r>
              <a:rPr lang="en-US" sz="2600" b="0" dirty="0" smtClean="0">
                <a:latin typeface="Cambria" pitchFamily="18" charset="0"/>
              </a:rPr>
              <a:t>	~ 474K projects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Cambria" pitchFamily="18" charset="0"/>
              </a:rPr>
              <a:t>	</a:t>
            </a:r>
            <a:r>
              <a:rPr lang="en-US" sz="2600" b="0" dirty="0" smtClean="0">
                <a:latin typeface="Cambria" pitchFamily="18" charset="0"/>
              </a:rPr>
              <a:t>	</a:t>
            </a:r>
            <a:r>
              <a:rPr lang="en-US" sz="2600" b="0" dirty="0">
                <a:latin typeface="Cambria" pitchFamily="18" charset="0"/>
              </a:rPr>
              <a:t> </a:t>
            </a:r>
            <a:r>
              <a:rPr lang="en-US" sz="2600" b="0" dirty="0" smtClean="0">
                <a:latin typeface="Cambria" pitchFamily="18" charset="0"/>
              </a:rPr>
              <a:t>629,000+ users </a:t>
            </a:r>
          </a:p>
          <a:p>
            <a:pPr marL="685800" indent="-685800">
              <a:lnSpc>
                <a:spcPct val="120000"/>
              </a:lnSpc>
              <a:buFont typeface="Arial" pitchFamily="34" charset="0"/>
              <a:buChar char="•"/>
            </a:pPr>
            <a:endParaRPr lang="en-US" sz="2600" b="0" dirty="0">
              <a:solidFill>
                <a:schemeClr val="accent4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endParaRPr lang="en-US" sz="2600" b="0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18943"/>
            <a:ext cx="3048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Codebook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51744"/>
            <a:ext cx="6896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8492" y="777786"/>
            <a:ext cx="1860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**Send it with your raw data to a statistician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213100"/>
            <a:ext cx="6216607" cy="34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90701" y="25908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Pre-Production Check List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0012"/>
            <a:ext cx="6227292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1" y="1752600"/>
            <a:ext cx="2343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Design data collection instruments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Test instruments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Assign user rights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Move project to production (with an option to delete all existing data)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* Takes about 1 business day to approve the move to production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Making Changes in Production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1409699"/>
            <a:ext cx="8296275" cy="5076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mbria" panose="02040503050406030204" pitchFamily="18" charset="0"/>
              </a:rPr>
              <a:t>Change steps: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Online Designer -&gt; Enter Draft Mode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Modify forms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Review your changes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Submit changes for approval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b="0" i="1" dirty="0" smtClean="0">
                <a:latin typeface="Cambria" panose="02040503050406030204" pitchFamily="18" charset="0"/>
              </a:rPr>
              <a:t>** 1 -2 business days for the approval process 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>
                <a:latin typeface="Cambria" panose="02040503050406030204" pitchFamily="18" charset="0"/>
              </a:rPr>
              <a:t>~</a:t>
            </a:r>
            <a:r>
              <a:rPr lang="en-US" sz="2800" dirty="0" smtClean="0">
                <a:latin typeface="Cambria" panose="02040503050406030204" pitchFamily="18" charset="0"/>
              </a:rPr>
              <a:t>Before making any changes to the database make a local back up of your data~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US" sz="28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Making Changes in Production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1409699"/>
            <a:ext cx="8296275" cy="5076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mbria" panose="02040503050406030204" pitchFamily="18" charset="0"/>
              </a:rPr>
              <a:t>Potential for data loss when: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Change/delete variable name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Change answer choices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Change field type from text to radio buttons or dropdowns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Remove an event or a form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ambria" panose="02040503050406030204" pitchFamily="18" charset="0"/>
              </a:rPr>
              <a:t>More info here: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en-US" sz="2800" b="0" dirty="0" smtClean="0">
                <a:latin typeface="Cambria" panose="02040503050406030204" pitchFamily="18" charset="0"/>
                <a:hlinkClick r:id="rId2"/>
              </a:rPr>
              <a:t>rc.partners.org/kb/article/2093</a:t>
            </a:r>
            <a:r>
              <a:rPr lang="en-US" sz="2800" b="0" dirty="0" smtClean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en-US" sz="28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REDCap Responsibilities  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44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6875" y="1209675"/>
            <a:ext cx="1513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Study Team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399" y="1266765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ISMMS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526" y="1666875"/>
            <a:ext cx="4305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Project set up and design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User rights management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Regulatory approval to use REDCap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Request to move project to production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Inform ISMMS when project is completed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Staff training for data entry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Data management policies and procedures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Test database before moving it to production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1125" y="1666875"/>
            <a:ext cx="3590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Host secure, reliable REDCap software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Periodically upgrade REDCap software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Enable advanced project features (i.e., double data entry)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Move projects to production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Review project changes in production mode to prevent data loss and secure data integrity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Provide limited technical support for difficult problems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14887" y="1924050"/>
            <a:ext cx="28575" cy="350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Cambria" pitchFamily="18" charset="0"/>
              </a:rPr>
              <a:t>REDCap</a:t>
            </a:r>
            <a:r>
              <a:rPr lang="en-US" sz="4000" dirty="0" smtClean="0">
                <a:latin typeface="Cambria" pitchFamily="18" charset="0"/>
              </a:rPr>
              <a:t> Help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45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4844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Help and FAQ </a:t>
            </a:r>
          </a:p>
          <a:p>
            <a:pPr>
              <a:lnSpc>
                <a:spcPct val="100000"/>
              </a:lnSpc>
            </a:pPr>
            <a:r>
              <a:rPr lang="en-US" sz="26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2"/>
              </a:rPr>
              <a:t>https://</a:t>
            </a:r>
            <a:r>
              <a:rPr lang="en-US" sz="26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2"/>
              </a:rPr>
              <a:t>www.inchoir.org/redcap/redcap/index.php?action=help</a:t>
            </a:r>
            <a:endParaRPr lang="en-US" sz="2600" b="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2600" b="0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Video training modules </a:t>
            </a:r>
          </a:p>
          <a:p>
            <a:pPr>
              <a:lnSpc>
                <a:spcPct val="100000"/>
              </a:lnSpc>
            </a:pPr>
            <a:r>
              <a:rPr lang="en-US" sz="26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26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3"/>
              </a:rPr>
              <a:t>www.inchoir.org/redcap/redcap/index.php?action=training</a:t>
            </a:r>
            <a:endParaRPr lang="en-US" sz="2600" b="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2600" b="0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6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4"/>
              </a:rPr>
              <a:t>https</a:t>
            </a:r>
            <a:r>
              <a:rPr lang="en-US" sz="2600" b="0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4"/>
              </a:rPr>
              <a:t>://</a:t>
            </a:r>
            <a:r>
              <a:rPr lang="en-US" sz="26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hlinkClick r:id="rId4"/>
              </a:rPr>
              <a:t>projectredcap.org/resources/videos/</a:t>
            </a:r>
            <a:r>
              <a:rPr lang="en-US" sz="2600" b="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600" b="0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2600" b="0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HTML Help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Below is a link of HTML that can be used for fields in REDCap. HTML can be used in any field (Begin new section field, answer fields, and descriptive fields)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400" b="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en-US" sz="2400" b="0" dirty="0" smtClean="0">
                <a:latin typeface="Cambria" panose="02040503050406030204" pitchFamily="18" charset="0"/>
                <a:hlinkClick r:id="rId2"/>
              </a:rPr>
              <a:t>labkey.med.ualberta.ca/labkey/wiki/REDCap%20Support/page.view?name=rchtml</a:t>
            </a:r>
            <a:r>
              <a:rPr lang="en-US" sz="2400" b="0" dirty="0" smtClean="0">
                <a:latin typeface="Cambria" panose="02040503050406030204" pitchFamily="18" charset="0"/>
              </a:rPr>
              <a:t> </a:t>
            </a:r>
            <a:endParaRPr lang="en-US" sz="24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94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Citing REDCap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1475" y="1635006"/>
            <a:ext cx="8229600" cy="41972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b="0" baseline="30000" dirty="0">
                <a:latin typeface="Cambria" panose="02040503050406030204" pitchFamily="18" charset="0"/>
              </a:rPr>
              <a:t>Study data were collected and managed using REDCap electronic data capture tools hosted at </a:t>
            </a:r>
            <a:r>
              <a:rPr lang="en-US" sz="8000" baseline="30000" dirty="0">
                <a:latin typeface="Cambria" panose="02040503050406030204" pitchFamily="18" charset="0"/>
              </a:rPr>
              <a:t>[YOUR INSTITUTION].</a:t>
            </a:r>
            <a:r>
              <a:rPr lang="en-US" sz="8000" b="0" baseline="30000" dirty="0">
                <a:latin typeface="Cambria" panose="02040503050406030204" pitchFamily="18" charset="0"/>
              </a:rPr>
              <a:t>1 REDCap (Research Electronic Data Capture) is a secure, web-based application designed to support data capture for research studies, providing 1) an intuitive interface for validated data entry; 2) audit trails for tracking data manipulation and export procedures; 3) automated export procedures for seamless data downloads to common statistical packages; and 4) procedures for importing data from external sources.</a:t>
            </a:r>
          </a:p>
          <a:p>
            <a:pPr>
              <a:lnSpc>
                <a:spcPct val="120000"/>
              </a:lnSpc>
            </a:pPr>
            <a:endParaRPr lang="en-US" sz="8000" b="0" baseline="30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b="0" baseline="30000" dirty="0">
                <a:latin typeface="Cambria" panose="02040503050406030204" pitchFamily="18" charset="0"/>
              </a:rPr>
              <a:t>1Paul A. Harris, Robert Taylor, Robert </a:t>
            </a:r>
            <a:r>
              <a:rPr lang="en-US" sz="8000" b="0" baseline="30000" dirty="0" err="1">
                <a:latin typeface="Cambria" panose="02040503050406030204" pitchFamily="18" charset="0"/>
              </a:rPr>
              <a:t>Thielke</a:t>
            </a:r>
            <a:r>
              <a:rPr lang="en-US" sz="8000" b="0" baseline="30000" dirty="0">
                <a:latin typeface="Cambria" panose="02040503050406030204" pitchFamily="18" charset="0"/>
              </a:rPr>
              <a:t>, Jonathon Payne, Nathaniel Gonzalez, Jose G. Conde, Research electronic data capture (REDCap) – A metadata-driven methodology and workflow process for providing translational research informatics support, J Biomed Inform. 2009 Apr;42(2):377-81</a:t>
            </a:r>
            <a:r>
              <a:rPr lang="en-US" sz="8000" b="0" baseline="30000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8000" b="0" baseline="30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b="0" dirty="0" smtClean="0">
                <a:latin typeface="Cambria" panose="02040503050406030204" pitchFamily="18" charset="0"/>
              </a:rPr>
              <a:t>Link </a:t>
            </a:r>
            <a:r>
              <a:rPr lang="en-US" sz="8000" b="0" dirty="0">
                <a:latin typeface="Cambria" panose="02040503050406030204" pitchFamily="18" charset="0"/>
              </a:rPr>
              <a:t>to article: </a:t>
            </a:r>
            <a:endParaRPr lang="en-US" sz="8000" b="0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b="0" u="sng" dirty="0" smtClean="0">
                <a:latin typeface="Cambria" panose="02040503050406030204" pitchFamily="18" charset="0"/>
                <a:hlinkClick r:id="rId2"/>
              </a:rPr>
              <a:t>http</a:t>
            </a:r>
            <a:r>
              <a:rPr lang="en-US" sz="8000" b="0" u="sng" dirty="0">
                <a:latin typeface="Cambria" panose="02040503050406030204" pitchFamily="18" charset="0"/>
                <a:hlinkClick r:id="rId2"/>
              </a:rPr>
              <a:t>://</a:t>
            </a:r>
            <a:r>
              <a:rPr lang="en-US" sz="8000" b="0" u="sng" dirty="0" smtClean="0">
                <a:latin typeface="Cambria" panose="02040503050406030204" pitchFamily="18" charset="0"/>
                <a:hlinkClick r:id="rId2"/>
              </a:rPr>
              <a:t>www.sciencedirect.com/science/article/pii/S1532046408001226</a:t>
            </a:r>
            <a:endParaRPr lang="en-US" sz="8000" b="0" u="sng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b="0" dirty="0">
                <a:latin typeface="Cambria" panose="02040503050406030204" pitchFamily="18" charset="0"/>
                <a:hlinkClick r:id="rId3"/>
              </a:rPr>
              <a:t>https://projectredcap.org/resources/citations</a:t>
            </a:r>
            <a:r>
              <a:rPr lang="en-US" sz="8000" b="0" dirty="0" smtClean="0">
                <a:latin typeface="Cambria" panose="02040503050406030204" pitchFamily="18" charset="0"/>
                <a:hlinkClick r:id="rId3"/>
              </a:rPr>
              <a:t>/</a:t>
            </a:r>
            <a:endParaRPr lang="en-US" sz="8000" b="0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n-US" sz="28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Contact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457200" y="1567543"/>
            <a:ext cx="8229600" cy="461430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redcap-support@mssm.edu</a:t>
            </a:r>
            <a:endParaRPr lang="en-US" sz="4000" b="0" dirty="0" smtClean="0">
              <a:solidFill>
                <a:schemeClr val="bg2"/>
              </a:solid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n-US" sz="4000" b="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F8FBD0B-D5BA-AC4A-B182-CCF391B5588A}" type="slidenum">
              <a:rPr lang="en-US" sz="3000" smtClean="0">
                <a:latin typeface="Cambria" panose="02040503050406030204" pitchFamily="18" charset="0"/>
              </a:rPr>
              <a:pPr/>
              <a:t>48</a:t>
            </a:fld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9163" y="2712844"/>
            <a:ext cx="5230812" cy="114478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~ THANK YOU ~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REDCap at ISMMS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5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8580" y="1390650"/>
            <a:ext cx="8416795" cy="48608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mbria" pitchFamily="18" charset="0"/>
              </a:rPr>
              <a:t>Since November 2011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mbria" pitchFamily="18" charset="0"/>
              </a:rPr>
              <a:t>Current </a:t>
            </a:r>
            <a:r>
              <a:rPr lang="en-US" sz="2600" b="0" dirty="0">
                <a:latin typeface="Cambria" pitchFamily="18" charset="0"/>
              </a:rPr>
              <a:t>version REDCap </a:t>
            </a:r>
            <a:r>
              <a:rPr lang="en-US" sz="2600" b="0" dirty="0" smtClean="0">
                <a:latin typeface="Cambria" pitchFamily="18" charset="0"/>
              </a:rPr>
              <a:t>v7.4.9 (updated August 2017)</a:t>
            </a:r>
          </a:p>
          <a:p>
            <a:r>
              <a:rPr lang="en-US" sz="2600" b="0" dirty="0" smtClean="0">
                <a:latin typeface="Cambria" pitchFamily="18" charset="0"/>
              </a:rPr>
              <a:t>         </a:t>
            </a:r>
            <a:r>
              <a:rPr lang="en-US" sz="2600" b="0" dirty="0" err="1" smtClean="0">
                <a:latin typeface="Cambria" pitchFamily="18" charset="0"/>
              </a:rPr>
              <a:t>REDCap</a:t>
            </a:r>
            <a:r>
              <a:rPr lang="en-US" sz="2600" b="0" dirty="0" smtClean="0">
                <a:latin typeface="Cambria" pitchFamily="18" charset="0"/>
              </a:rPr>
              <a:t> </a:t>
            </a:r>
            <a:r>
              <a:rPr lang="en-US" sz="2600" b="0" dirty="0">
                <a:latin typeface="Cambria" pitchFamily="18" charset="0"/>
              </a:rPr>
              <a:t>Link: </a:t>
            </a:r>
            <a:r>
              <a:rPr lang="en-US" sz="2000" u="sng" dirty="0">
                <a:hlinkClick r:id="rId3"/>
              </a:rPr>
              <a:t>https://www.inchoir.org/redcap/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mbria" pitchFamily="18" charset="0"/>
              </a:rPr>
              <a:t>Can </a:t>
            </a:r>
            <a:r>
              <a:rPr lang="en-US" sz="2600" b="0" dirty="0">
                <a:latin typeface="Cambria" pitchFamily="18" charset="0"/>
              </a:rPr>
              <a:t>be used by any Mount Sinai employee or </a:t>
            </a:r>
            <a:r>
              <a:rPr lang="en-US" sz="2600" b="0" dirty="0" smtClean="0">
                <a:latin typeface="Cambria" pitchFamily="18" charset="0"/>
              </a:rPr>
              <a:t>student at no cost (access can be given to non-MS employees)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mbria" pitchFamily="18" charset="0"/>
              </a:rPr>
              <a:t>Currently we have: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Cambria" pitchFamily="18" charset="0"/>
              </a:rPr>
              <a:t>	</a:t>
            </a:r>
            <a:r>
              <a:rPr lang="en-US" sz="2600" b="0" dirty="0" smtClean="0">
                <a:latin typeface="Cambria" pitchFamily="18" charset="0"/>
              </a:rPr>
              <a:t>	1,700+ active users*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Cambria" pitchFamily="18" charset="0"/>
              </a:rPr>
              <a:t>	</a:t>
            </a:r>
            <a:r>
              <a:rPr lang="en-US" sz="2600" b="0" dirty="0" smtClean="0">
                <a:latin typeface="Cambria" pitchFamily="18" charset="0"/>
              </a:rPr>
              <a:t>	1,700+ projects (excluding “practice” projects)</a:t>
            </a:r>
          </a:p>
          <a:p>
            <a:pPr>
              <a:lnSpc>
                <a:spcPct val="120000"/>
              </a:lnSpc>
            </a:pPr>
            <a:endParaRPr lang="en-US" sz="2600" b="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85925" y="2909887"/>
            <a:ext cx="5314950" cy="923925"/>
          </a:xfrm>
        </p:spPr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r>
              <a:rPr lang="en-US" sz="4800" b="1" dirty="0" smtClean="0">
                <a:latin typeface="Cambria" pitchFamily="18" charset="0"/>
              </a:rPr>
              <a:t>REDCap Features</a:t>
            </a:r>
          </a:p>
          <a:p>
            <a:pPr marL="109728" indent="0">
              <a:lnSpc>
                <a:spcPct val="110000"/>
              </a:lnSpc>
              <a:buClr>
                <a:schemeClr val="accent3"/>
              </a:buClr>
              <a:buNone/>
              <a:defRPr/>
            </a:pPr>
            <a:endParaRPr lang="en-US" sz="4800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7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9675"/>
            <a:ext cx="8229600" cy="49529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3300" b="0" dirty="0" smtClean="0">
                <a:latin typeface="Cambria" pitchFamily="18" charset="0"/>
              </a:rPr>
              <a:t>Access and Security </a:t>
            </a: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300" b="0" dirty="0" smtClean="0">
                <a:latin typeface="Cambria" pitchFamily="18" charset="0"/>
              </a:rPr>
              <a:t>Cross platform </a:t>
            </a: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300" b="0" dirty="0" smtClean="0">
                <a:latin typeface="Cambria" pitchFamily="18" charset="0"/>
              </a:rPr>
              <a:t>Secure </a:t>
            </a:r>
            <a:r>
              <a:rPr lang="en-US" sz="3300" b="0" dirty="0">
                <a:latin typeface="Cambria" pitchFamily="18" charset="0"/>
              </a:rPr>
              <a:t>hosting </a:t>
            </a:r>
            <a:r>
              <a:rPr lang="en-US" sz="3300" b="0" dirty="0" smtClean="0">
                <a:latin typeface="Cambria" pitchFamily="18" charset="0"/>
              </a:rPr>
              <a:t>and encrypted web app </a:t>
            </a: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300" b="0" dirty="0" smtClean="0">
                <a:latin typeface="Cambria" pitchFamily="18" charset="0"/>
              </a:rPr>
              <a:t>Daily data backups </a:t>
            </a:r>
            <a:endParaRPr lang="en-US" sz="3300" b="0" dirty="0">
              <a:latin typeface="Cambria" pitchFamily="18" charset="0"/>
            </a:endParaRP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300" b="0" dirty="0" smtClean="0">
                <a:latin typeface="Cambria" pitchFamily="18" charset="0"/>
              </a:rPr>
              <a:t>User rights (controlling level of access)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en-US" sz="3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8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9675"/>
            <a:ext cx="8229600" cy="49529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3200" b="0" dirty="0" smtClean="0">
                <a:latin typeface="Cambria" pitchFamily="18" charset="0"/>
              </a:rPr>
              <a:t>Access and Security </a:t>
            </a: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b="0" dirty="0" smtClean="0">
                <a:latin typeface="Cambria" pitchFamily="18" charset="0"/>
              </a:rPr>
              <a:t>Multi </a:t>
            </a:r>
            <a:r>
              <a:rPr lang="en-US" sz="3200" b="0" dirty="0">
                <a:latin typeface="Cambria" pitchFamily="18" charset="0"/>
              </a:rPr>
              <a:t>site access </a:t>
            </a:r>
            <a:endParaRPr lang="en-US" sz="3200" b="0" dirty="0" smtClean="0">
              <a:latin typeface="Cambria" pitchFamily="18" charset="0"/>
            </a:endParaRP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b="0" dirty="0" smtClean="0">
                <a:latin typeface="Cambria" pitchFamily="18" charset="0"/>
              </a:rPr>
              <a:t>Remote access </a:t>
            </a: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b="0" dirty="0" smtClean="0">
                <a:latin typeface="Cambria" pitchFamily="18" charset="0"/>
              </a:rPr>
              <a:t>Mobile friendly version for data collection  </a:t>
            </a: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3200" b="0" dirty="0">
                <a:latin typeface="Cambria" pitchFamily="18" charset="0"/>
              </a:rPr>
              <a:t>Offline data collection </a:t>
            </a:r>
            <a:r>
              <a:rPr lang="en-US" sz="3200" b="0" dirty="0" smtClean="0">
                <a:latin typeface="Cambria" pitchFamily="18" charset="0"/>
              </a:rPr>
              <a:t>(mobile app)</a:t>
            </a:r>
            <a:endParaRPr lang="en-US" sz="3200" b="0" dirty="0">
              <a:latin typeface="Cambria" pitchFamily="18" charset="0"/>
            </a:endParaRPr>
          </a:p>
          <a:p>
            <a:pPr marL="685800" indent="-68580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3200" b="0" dirty="0">
              <a:latin typeface="Cambria" pitchFamily="18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en-US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mbria" pitchFamily="18" charset="0"/>
              </a:rPr>
              <a:t>Features  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latin typeface="Cambria" pitchFamily="18" charset="0"/>
              </a:rPr>
              <a:pPr/>
              <a:t>9</a:t>
            </a:fld>
            <a:endParaRPr lang="en-US" dirty="0"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76350"/>
            <a:ext cx="8229600" cy="4660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err="1"/>
              <a:t>REDCap</a:t>
            </a:r>
            <a:r>
              <a:rPr lang="en-US" sz="3200" dirty="0"/>
              <a:t> Mobile App</a:t>
            </a:r>
            <a:r>
              <a:rPr lang="en-US" sz="3100" b="0" dirty="0" smtClean="0">
                <a:latin typeface="Cambria" pitchFamily="18" charset="0"/>
              </a:rPr>
              <a:t>: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 smtClean="0">
                <a:latin typeface="Cambria" pitchFamily="18" charset="0"/>
              </a:rPr>
              <a:t>The use depends on if access is given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>
                <a:latin typeface="Cambria" pitchFamily="18" charset="0"/>
              </a:rPr>
              <a:t>It is an app that can be installed on a tablet or mobile device</a:t>
            </a:r>
            <a:r>
              <a:rPr lang="en-US" sz="3100" b="0" dirty="0" smtClean="0"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100" b="0" dirty="0" smtClean="0">
                <a:latin typeface="Cambria" pitchFamily="18" charset="0"/>
              </a:rPr>
              <a:t>Can be used to collect </a:t>
            </a:r>
            <a:r>
              <a:rPr lang="en-US" sz="3100" b="0" dirty="0">
                <a:latin typeface="Cambria" panose="02040503050406030204" pitchFamily="18" charset="0"/>
              </a:rPr>
              <a:t>data offline </a:t>
            </a:r>
            <a:r>
              <a:rPr lang="en-US" sz="3100" b="0" dirty="0" smtClean="0">
                <a:latin typeface="Cambria" panose="02040503050406030204" pitchFamily="18" charset="0"/>
              </a:rPr>
              <a:t>when </a:t>
            </a:r>
            <a:r>
              <a:rPr lang="en-US" sz="3100" b="0" dirty="0">
                <a:latin typeface="Cambria" panose="02040503050406030204" pitchFamily="18" charset="0"/>
              </a:rPr>
              <a:t>there is no </a:t>
            </a:r>
            <a:r>
              <a:rPr lang="en-US" sz="3100" b="0" dirty="0" err="1">
                <a:latin typeface="Cambria" panose="02040503050406030204" pitchFamily="18" charset="0"/>
              </a:rPr>
              <a:t>WiFi</a:t>
            </a:r>
            <a:r>
              <a:rPr lang="en-US" sz="3100" b="0" dirty="0">
                <a:latin typeface="Cambria" panose="02040503050406030204" pitchFamily="18" charset="0"/>
              </a:rPr>
              <a:t> or cellular connection, and then later sync data back to the </a:t>
            </a:r>
            <a:r>
              <a:rPr lang="en-US" sz="3100" b="0" dirty="0" smtClean="0">
                <a:latin typeface="Cambria" panose="02040503050406030204" pitchFamily="18" charset="0"/>
              </a:rPr>
              <a:t>server.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3100" b="0" dirty="0"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3100" b="0" dirty="0">
              <a:latin typeface="Cambria" pitchFamily="18" charset="0"/>
            </a:endParaRPr>
          </a:p>
          <a:p>
            <a:pPr>
              <a:lnSpc>
                <a:spcPct val="100000"/>
              </a:lnSpc>
            </a:pPr>
            <a:endParaRPr lang="en-US" sz="3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20058</TotalTime>
  <Words>1300</Words>
  <Application>Microsoft Office PowerPoint</Application>
  <PresentationFormat>On-screen Show (4:3)</PresentationFormat>
  <Paragraphs>310</Paragraphs>
  <Slides>49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MountSinai</vt:lpstr>
      <vt:lpstr>REDCap Session</vt:lpstr>
      <vt:lpstr>Contents </vt:lpstr>
      <vt:lpstr>PowerPoint Presentation</vt:lpstr>
      <vt:lpstr>REDCap </vt:lpstr>
      <vt:lpstr>REDCap at ISMMS </vt:lpstr>
      <vt:lpstr>PowerPoint Presentation</vt:lpstr>
      <vt:lpstr>Features </vt:lpstr>
      <vt:lpstr>Features </vt:lpstr>
      <vt:lpstr>Features  </vt:lpstr>
      <vt:lpstr>Features </vt:lpstr>
      <vt:lpstr>Features </vt:lpstr>
      <vt:lpstr>Features </vt:lpstr>
      <vt:lpstr>Features </vt:lpstr>
      <vt:lpstr>Data Collection Types (Modules)</vt:lpstr>
      <vt:lpstr>Project Phases</vt:lpstr>
      <vt:lpstr>Surveys in REDCap</vt:lpstr>
      <vt:lpstr>Basic Project Workflow </vt:lpstr>
      <vt:lpstr>General Orientation </vt:lpstr>
      <vt:lpstr>Instrument Design </vt:lpstr>
      <vt:lpstr>Sample Data Dictionary</vt:lpstr>
      <vt:lpstr>PowerPoint Presentation</vt:lpstr>
      <vt:lpstr>PowerPoint Presentation</vt:lpstr>
      <vt:lpstr>PowerPoint Presentation</vt:lpstr>
      <vt:lpstr>User Rights </vt:lpstr>
      <vt:lpstr>PowerPoint Presentation</vt:lpstr>
      <vt:lpstr>Instrument Design </vt:lpstr>
      <vt:lpstr>Creating Fields (Variables)</vt:lpstr>
      <vt:lpstr>Matrix Field </vt:lpstr>
      <vt:lpstr>Branching Logic </vt:lpstr>
      <vt:lpstr>PowerPoint Presentation</vt:lpstr>
      <vt:lpstr>Longitudinal Studies </vt:lpstr>
      <vt:lpstr>Longitudinal Studies </vt:lpstr>
      <vt:lpstr>Survey Queue</vt:lpstr>
      <vt:lpstr>Survey Automated</vt:lpstr>
      <vt:lpstr>Survey Automated</vt:lpstr>
      <vt:lpstr>Randomization </vt:lpstr>
      <vt:lpstr>Data Entry </vt:lpstr>
      <vt:lpstr>Report Builder</vt:lpstr>
      <vt:lpstr>Data Export </vt:lpstr>
      <vt:lpstr>Codebook </vt:lpstr>
      <vt:lpstr>Pre-Production Check List </vt:lpstr>
      <vt:lpstr>Making Changes in Production </vt:lpstr>
      <vt:lpstr>Making Changes in Production </vt:lpstr>
      <vt:lpstr>REDCap Responsibilities   </vt:lpstr>
      <vt:lpstr>REDCap Help </vt:lpstr>
      <vt:lpstr>HTML Help</vt:lpstr>
      <vt:lpstr>Citing REDCap </vt:lpstr>
      <vt:lpstr>Contact </vt:lpstr>
      <vt:lpstr>~ THANK YOU ~</vt:lpstr>
    </vt:vector>
  </TitlesOfParts>
  <Company>Infinia Group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De La Cruz, Hernis</cp:lastModifiedBy>
  <cp:revision>382</cp:revision>
  <cp:lastPrinted>2015-03-12T20:16:50Z</cp:lastPrinted>
  <dcterms:created xsi:type="dcterms:W3CDTF">2012-12-06T21:23:44Z</dcterms:created>
  <dcterms:modified xsi:type="dcterms:W3CDTF">2017-12-01T18:41:39Z</dcterms:modified>
</cp:coreProperties>
</file>