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56" r:id="rId2"/>
  </p:sldIdLst>
  <p:sldSz cx="38404800" cy="32918400"/>
  <p:notesSz cx="43891200" cy="4389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orient="horz" pos="20112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7616">
          <p15:clr>
            <a:srgbClr val="A4A3A4"/>
          </p15:clr>
        </p15:guide>
        <p15:guide id="5" pos="8456">
          <p15:clr>
            <a:srgbClr val="A4A3A4"/>
          </p15:clr>
        </p15:guide>
        <p15:guide id="6" pos="15680">
          <p15:clr>
            <a:srgbClr val="A4A3A4"/>
          </p15:clr>
        </p15:guide>
        <p15:guide id="7" pos="16632">
          <p15:clr>
            <a:srgbClr val="A4A3A4"/>
          </p15:clr>
        </p15:guide>
        <p15:guide id="8" pos="23744">
          <p15:clr>
            <a:srgbClr val="A4A3A4"/>
          </p15:clr>
        </p15:guide>
        <p15:guide id="9" pos="504">
          <p15:clr>
            <a:srgbClr val="A4A3A4"/>
          </p15:clr>
        </p15:guide>
        <p15:guide id="10" pos="20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592D3"/>
    <a:srgbClr val="0092D2"/>
    <a:srgbClr val="A4B6D7"/>
    <a:srgbClr val="23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405"/>
  </p:normalViewPr>
  <p:slideViewPr>
    <p:cSldViewPr snapToGrid="0" showGuides="1">
      <p:cViewPr>
        <p:scale>
          <a:sx n="44" d="100"/>
          <a:sy n="44" d="100"/>
        </p:scale>
        <p:origin x="-456" y="-2160"/>
      </p:cViewPr>
      <p:guideLst>
        <p:guide orient="horz" pos="10368"/>
        <p:guide orient="horz" pos="20112"/>
        <p:guide orient="horz" pos="2592"/>
        <p:guide pos="7616"/>
        <p:guide pos="8456"/>
        <p:guide pos="15680"/>
        <p:guide pos="16632"/>
        <p:guide pos="23744"/>
        <p:guide pos="504"/>
        <p:guide pos="20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1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22225" y="0"/>
            <a:ext cx="38404800" cy="34861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 smtClean="0"/>
          </a:p>
        </p:txBody>
      </p:sp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0" y="3657600"/>
            <a:ext cx="38404800" cy="0"/>
          </a:xfrm>
          <a:prstGeom prst="line">
            <a:avLst/>
          </a:prstGeom>
          <a:noFill/>
          <a:ln w="9525">
            <a:solidFill>
              <a:srgbClr val="7288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1" descr="MSMC_Icahn_RGB_Hrzt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57200"/>
            <a:ext cx="48577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342900" algn="ctr" defTabSz="3762375" rtl="0" fontAlgn="base">
        <a:spcBef>
          <a:spcPct val="0"/>
        </a:spcBef>
        <a:spcAft>
          <a:spcPct val="0"/>
        </a:spcAft>
        <a:defRPr sz="18075">
          <a:solidFill>
            <a:schemeClr val="tx2"/>
          </a:solidFill>
          <a:latin typeface="Times" charset="0"/>
          <a:ea typeface="ＭＳ Ｐゴシック" charset="0"/>
        </a:defRPr>
      </a:lvl6pPr>
      <a:lvl7pPr marL="685800" algn="ctr" defTabSz="3762375" rtl="0" fontAlgn="base">
        <a:spcBef>
          <a:spcPct val="0"/>
        </a:spcBef>
        <a:spcAft>
          <a:spcPct val="0"/>
        </a:spcAft>
        <a:defRPr sz="18075">
          <a:solidFill>
            <a:schemeClr val="tx2"/>
          </a:solidFill>
          <a:latin typeface="Times" charset="0"/>
          <a:ea typeface="ＭＳ Ｐゴシック" charset="0"/>
        </a:defRPr>
      </a:lvl7pPr>
      <a:lvl8pPr marL="1028700" algn="ctr" defTabSz="3762375" rtl="0" fontAlgn="base">
        <a:spcBef>
          <a:spcPct val="0"/>
        </a:spcBef>
        <a:spcAft>
          <a:spcPct val="0"/>
        </a:spcAft>
        <a:defRPr sz="18075">
          <a:solidFill>
            <a:schemeClr val="tx2"/>
          </a:solidFill>
          <a:latin typeface="Times" charset="0"/>
          <a:ea typeface="ＭＳ Ｐゴシック" charset="0"/>
        </a:defRPr>
      </a:lvl8pPr>
      <a:lvl9pPr marL="1371600" algn="ctr" defTabSz="3762375" rtl="0" fontAlgn="base">
        <a:spcBef>
          <a:spcPct val="0"/>
        </a:spcBef>
        <a:spcAft>
          <a:spcPct val="0"/>
        </a:spcAft>
        <a:defRPr sz="18075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055938" indent="-117475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  <a:ea typeface="+mn-ea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  <a:ea typeface="+mn-ea"/>
        </a:defRPr>
      </a:lvl4pPr>
      <a:lvl5pPr marL="8462963" indent="-938213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  <a:ea typeface="+mn-ea"/>
        </a:defRPr>
      </a:lvl5pPr>
      <a:lvl6pPr marL="8807054" indent="-939404" algn="l" defTabSz="3762375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  <a:ea typeface="+mn-ea"/>
        </a:defRPr>
      </a:lvl6pPr>
      <a:lvl7pPr marL="9149954" indent="-939404" algn="l" defTabSz="3762375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  <a:ea typeface="+mn-ea"/>
        </a:defRPr>
      </a:lvl7pPr>
      <a:lvl8pPr marL="9492854" indent="-939404" algn="l" defTabSz="3762375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  <a:ea typeface="+mn-ea"/>
        </a:defRPr>
      </a:lvl8pPr>
      <a:lvl9pPr marL="9835754" indent="-939404" algn="l" defTabSz="3762375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33"/>
          <p:cNvSpPr>
            <a:spLocks noChangeArrowheads="1"/>
          </p:cNvSpPr>
          <p:nvPr/>
        </p:nvSpPr>
        <p:spPr bwMode="auto">
          <a:xfrm>
            <a:off x="20459700" y="16837025"/>
            <a:ext cx="3257550" cy="9461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50" name="Rectangle 71"/>
          <p:cNvSpPr>
            <a:spLocks noChangeArrowheads="1"/>
          </p:cNvSpPr>
          <p:nvPr/>
        </p:nvSpPr>
        <p:spPr bwMode="auto">
          <a:xfrm>
            <a:off x="23831550" y="16837025"/>
            <a:ext cx="3257550" cy="31686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51" name="Rectangle 72"/>
          <p:cNvSpPr>
            <a:spLocks noChangeArrowheads="1"/>
          </p:cNvSpPr>
          <p:nvPr/>
        </p:nvSpPr>
        <p:spPr bwMode="auto">
          <a:xfrm>
            <a:off x="20459700" y="17894300"/>
            <a:ext cx="3257550" cy="9969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52" name="Rectangle 73"/>
          <p:cNvSpPr>
            <a:spLocks noChangeArrowheads="1"/>
          </p:cNvSpPr>
          <p:nvPr/>
        </p:nvSpPr>
        <p:spPr bwMode="auto">
          <a:xfrm>
            <a:off x="20459700" y="19002375"/>
            <a:ext cx="3257550" cy="100330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53" name="Line 69"/>
          <p:cNvSpPr>
            <a:spLocks noChangeShapeType="1"/>
          </p:cNvSpPr>
          <p:nvPr/>
        </p:nvSpPr>
        <p:spPr bwMode="auto">
          <a:xfrm>
            <a:off x="29546550" y="28776613"/>
            <a:ext cx="7200900" cy="0"/>
          </a:xfrm>
          <a:prstGeom prst="line">
            <a:avLst/>
          </a:prstGeom>
          <a:noFill/>
          <a:ln w="1524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8"/>
          <p:cNvSpPr>
            <a:spLocks noChangeShapeType="1"/>
          </p:cNvSpPr>
          <p:nvPr/>
        </p:nvSpPr>
        <p:spPr bwMode="auto">
          <a:xfrm>
            <a:off x="29546550" y="4459288"/>
            <a:ext cx="7200900" cy="1587"/>
          </a:xfrm>
          <a:prstGeom prst="line">
            <a:avLst/>
          </a:prstGeom>
          <a:noFill/>
          <a:ln w="2540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66"/>
          <p:cNvSpPr>
            <a:spLocks noChangeShapeType="1"/>
          </p:cNvSpPr>
          <p:nvPr/>
        </p:nvSpPr>
        <p:spPr bwMode="auto">
          <a:xfrm>
            <a:off x="29546550" y="10210800"/>
            <a:ext cx="7200900" cy="0"/>
          </a:xfrm>
          <a:prstGeom prst="line">
            <a:avLst/>
          </a:prstGeom>
          <a:noFill/>
          <a:ln w="2540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64"/>
          <p:cNvSpPr>
            <a:spLocks noChangeShapeType="1"/>
          </p:cNvSpPr>
          <p:nvPr/>
        </p:nvSpPr>
        <p:spPr bwMode="auto">
          <a:xfrm>
            <a:off x="10787063" y="4467225"/>
            <a:ext cx="7215187" cy="1588"/>
          </a:xfrm>
          <a:prstGeom prst="line">
            <a:avLst/>
          </a:prstGeom>
          <a:noFill/>
          <a:ln w="2540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63"/>
          <p:cNvSpPr>
            <a:spLocks noChangeShapeType="1"/>
          </p:cNvSpPr>
          <p:nvPr/>
        </p:nvSpPr>
        <p:spPr bwMode="auto">
          <a:xfrm>
            <a:off x="1543050" y="10269538"/>
            <a:ext cx="7215188" cy="1587"/>
          </a:xfrm>
          <a:prstGeom prst="line">
            <a:avLst/>
          </a:prstGeom>
          <a:noFill/>
          <a:ln w="2540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59"/>
          <p:cNvSpPr>
            <a:spLocks noChangeShapeType="1"/>
          </p:cNvSpPr>
          <p:nvPr/>
        </p:nvSpPr>
        <p:spPr bwMode="auto">
          <a:xfrm>
            <a:off x="1543050" y="4468813"/>
            <a:ext cx="7158038" cy="1587"/>
          </a:xfrm>
          <a:prstGeom prst="line">
            <a:avLst/>
          </a:prstGeom>
          <a:noFill/>
          <a:ln w="254000">
            <a:solidFill>
              <a:srgbClr val="C5CD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0" y="511175"/>
            <a:ext cx="38233350" cy="31480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altLang="en-US" sz="6000" b="1" dirty="0" smtClean="0">
                <a:solidFill>
                  <a:srgbClr val="FFF8AB"/>
                </a:solidFill>
                <a:latin typeface="Arial" charset="0"/>
              </a:rPr>
              <a:t>Title of Poster </a:t>
            </a:r>
          </a:p>
          <a:p>
            <a:pPr algn="ctr">
              <a:lnSpc>
                <a:spcPct val="85000"/>
              </a:lnSpc>
              <a:spcAft>
                <a:spcPct val="40000"/>
              </a:spcAft>
              <a:defRPr/>
            </a:pPr>
            <a:r>
              <a:rPr lang="en-US" altLang="en-US" sz="3600" b="1" i="1" u="sng" dirty="0" smtClean="0">
                <a:solidFill>
                  <a:schemeClr val="bg1"/>
                </a:solidFill>
              </a:rPr>
              <a:t>John Doe</a:t>
            </a:r>
            <a:r>
              <a:rPr lang="en-US" altLang="en-US" sz="3600" b="1" i="1" u="sng" baseline="30000" dirty="0" smtClean="0">
                <a:solidFill>
                  <a:schemeClr val="bg1"/>
                </a:solidFill>
              </a:rPr>
              <a:t>1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, Jane Doe</a:t>
            </a:r>
            <a:r>
              <a:rPr lang="en-US" altLang="en-US" sz="3600" b="1" i="1" baseline="30000" dirty="0" smtClean="0">
                <a:solidFill>
                  <a:schemeClr val="bg1"/>
                </a:solidFill>
              </a:rPr>
              <a:t>1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, Juan Doe</a:t>
            </a:r>
            <a:r>
              <a:rPr lang="en-US" altLang="en-US" sz="36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, Won Doe</a:t>
            </a:r>
            <a:r>
              <a:rPr lang="en-US" altLang="en-US" sz="36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, Antoine Doe</a:t>
            </a:r>
            <a:r>
              <a:rPr lang="en-US" altLang="en-US" sz="3600" b="1" i="1" baseline="30000" dirty="0" smtClean="0">
                <a:solidFill>
                  <a:schemeClr val="bg1"/>
                </a:solidFill>
              </a:rPr>
              <a:t>1,2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5000"/>
              </a:lnSpc>
              <a:spcAft>
                <a:spcPct val="40000"/>
              </a:spcAft>
              <a:defRPr/>
            </a:pPr>
            <a:r>
              <a:rPr lang="en-US" altLang="en-US" sz="3200" b="1" i="1" dirty="0" smtClean="0">
                <a:solidFill>
                  <a:schemeClr val="bg1"/>
                </a:solidFill>
              </a:rPr>
              <a:t>1 Department of XXX, </a:t>
            </a:r>
            <a:r>
              <a:rPr lang="en-US" altLang="en-US" sz="3200" b="1" i="1" dirty="0" err="1" smtClean="0">
                <a:solidFill>
                  <a:schemeClr val="bg1"/>
                </a:solidFill>
              </a:rPr>
              <a:t>PresenterInstitutionName</a:t>
            </a:r>
            <a:r>
              <a:rPr lang="en-US" alt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altLang="en-US" sz="3200" b="1" i="1" dirty="0" err="1" smtClean="0">
                <a:solidFill>
                  <a:schemeClr val="bg1"/>
                </a:solidFill>
              </a:rPr>
              <a:t>StreetAddress</a:t>
            </a:r>
            <a:r>
              <a:rPr lang="en-US" altLang="en-US" sz="3200" b="1" i="1" dirty="0" smtClean="0">
                <a:solidFill>
                  <a:schemeClr val="bg1"/>
                </a:solidFill>
              </a:rPr>
              <a:t>, City, State (abbreviation) ZIPCODE, </a:t>
            </a:r>
            <a:br>
              <a:rPr lang="en-US" altLang="en-US" sz="3200" b="1" i="1" dirty="0" smtClean="0">
                <a:solidFill>
                  <a:schemeClr val="bg1"/>
                </a:solidFill>
              </a:rPr>
            </a:br>
            <a:r>
              <a:rPr lang="en-US" altLang="en-US" sz="3200" b="1" i="1" dirty="0" smtClean="0">
                <a:solidFill>
                  <a:schemeClr val="bg1"/>
                </a:solidFill>
              </a:rPr>
              <a:t>2 Department of XXX, </a:t>
            </a:r>
            <a:r>
              <a:rPr lang="en-US" altLang="en-US" sz="3200" b="1" i="1" dirty="0" err="1" smtClean="0">
                <a:solidFill>
                  <a:schemeClr val="bg1"/>
                </a:solidFill>
              </a:rPr>
              <a:t>PresenterInstitutionName</a:t>
            </a:r>
            <a:r>
              <a:rPr lang="en-US" alt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altLang="en-US" sz="3200" b="1" i="1" dirty="0" err="1" smtClean="0">
                <a:solidFill>
                  <a:schemeClr val="bg1"/>
                </a:solidFill>
              </a:rPr>
              <a:t>StreetAddress</a:t>
            </a:r>
            <a:r>
              <a:rPr lang="en-US" altLang="en-US" sz="3200" b="1" i="1" dirty="0" smtClean="0">
                <a:solidFill>
                  <a:schemeClr val="bg1"/>
                </a:solidFill>
              </a:rPr>
              <a:t>, City, State (abbreviation) ZIPCODE</a:t>
            </a:r>
            <a:br>
              <a:rPr lang="en-US" altLang="en-US" sz="3200" b="1" i="1" dirty="0" smtClean="0">
                <a:solidFill>
                  <a:schemeClr val="bg1"/>
                </a:solidFill>
              </a:rPr>
            </a:br>
            <a:endParaRPr lang="en-US" altLang="en-US" sz="3200" b="1" i="1" dirty="0" smtClean="0">
              <a:solidFill>
                <a:schemeClr val="bg1"/>
              </a:solidFill>
            </a:endParaRPr>
          </a:p>
        </p:txBody>
      </p:sp>
      <p:sp>
        <p:nvSpPr>
          <p:cNvPr id="2060" name="Text Box 61"/>
          <p:cNvSpPr txBox="1">
            <a:spLocks noChangeArrowheads="1"/>
          </p:cNvSpPr>
          <p:nvPr/>
        </p:nvSpPr>
        <p:spPr bwMode="auto">
          <a:xfrm>
            <a:off x="1543050" y="3962400"/>
            <a:ext cx="5529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2080"/>
                </a:solidFill>
                <a:latin typeface="Arial" charset="0"/>
              </a:rPr>
              <a:t>ABSTRACT</a:t>
            </a:r>
            <a:r>
              <a:rPr lang="en-US" altLang="en-US" sz="3600" b="1">
                <a:solidFill>
                  <a:srgbClr val="002080"/>
                </a:solidFill>
                <a:latin typeface="Arial" charset="0"/>
              </a:rPr>
              <a:t>:</a:t>
            </a:r>
            <a:endParaRPr lang="en-US" altLang="en-US" sz="3600" b="1">
              <a:latin typeface="Arial" charset="0"/>
            </a:endParaRPr>
          </a:p>
        </p:txBody>
      </p:sp>
      <p:sp>
        <p:nvSpPr>
          <p:cNvPr id="2061" name="Line 5"/>
          <p:cNvSpPr>
            <a:spLocks noChangeShapeType="1"/>
          </p:cNvSpPr>
          <p:nvPr/>
        </p:nvSpPr>
        <p:spPr bwMode="auto">
          <a:xfrm>
            <a:off x="9715500" y="4114800"/>
            <a:ext cx="0" cy="27813000"/>
          </a:xfrm>
          <a:prstGeom prst="line">
            <a:avLst/>
          </a:prstGeom>
          <a:noFill/>
          <a:ln w="9525">
            <a:solidFill>
              <a:srgbClr val="7288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6"/>
          <p:cNvSpPr txBox="1">
            <a:spLocks noChangeArrowheads="1"/>
          </p:cNvSpPr>
          <p:nvPr/>
        </p:nvSpPr>
        <p:spPr bwMode="auto">
          <a:xfrm>
            <a:off x="1457325" y="4706938"/>
            <a:ext cx="73009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 ljslfsdfjsdfls fdgd  dfkasdflj sdf djfsd jlf sdk sk; dfk  adkfsd kfsd; kfdkf s dskfasdklfsd ksdf ssd fsdkfsdk dfg as dfk Ukd asf sdk.  Tdisfdlfs g;ldf gsdfgn hjfsdfllsdf sdlfs  sdfgl sflgl qiok d  fskdf xvkl;sdfg sdflasSdfkjsdfdfs alsefksdf  sdkfsd fgsdljs lfsdfjsdfls dfkasdfljs dfsdjfs djlf sdk sk; dfk  adkfsdkf sd;kfdkf sfdgdf dskfasdklfsd ksdf ssd fsdkfsdk  fdgas dfkUkdasf sdk./zdisfdlfsdg;ldfkgsdfgn sdfllsdf sdlfs  sdfgl sflglqiok d  fskdf xvkl;sdfg sdflas Sdfkjsdfdfs alsefksdf dfgdf sdkfsdfgsd ljslfsdfjsdfls fdgd  dfkasdflj sdf djfsd jlf sdk sk; dfk  adkfsd kfsd; kfdkf s dskfasdklfsd ksdf ssd fsdkfsdk dfg as dfk Ukd asf sdk.  Tdisfdlfs g;ldf gsdfgn hjfsdfllsdf sdlfs  sdfgl sflgl qiok d  fskdf xvkl;sdfg sdflasSdfkjsdfdfs alsefksdf  sdkfsd fgsdljs lfsdfjsdfls dfkasdfljs dfsdjfs djlf sdk sk; dfk  adkfsdkf sd;kfdkf</a:t>
            </a:r>
          </a:p>
        </p:txBody>
      </p:sp>
      <p:sp>
        <p:nvSpPr>
          <p:cNvPr id="2063" name="Text Box 7"/>
          <p:cNvSpPr txBox="1">
            <a:spLocks noChangeArrowheads="1"/>
          </p:cNvSpPr>
          <p:nvPr/>
        </p:nvSpPr>
        <p:spPr bwMode="auto">
          <a:xfrm>
            <a:off x="1524000" y="9772650"/>
            <a:ext cx="5462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33C7A"/>
                </a:solidFill>
                <a:latin typeface="Arial" charset="0"/>
              </a:rPr>
              <a:t>INTRODUCTION:</a:t>
            </a:r>
          </a:p>
        </p:txBody>
      </p:sp>
      <p:sp>
        <p:nvSpPr>
          <p:cNvPr id="2064" name="Text Box 8"/>
          <p:cNvSpPr txBox="1">
            <a:spLocks noChangeArrowheads="1"/>
          </p:cNvSpPr>
          <p:nvPr/>
        </p:nvSpPr>
        <p:spPr bwMode="auto">
          <a:xfrm>
            <a:off x="1500188" y="10674350"/>
            <a:ext cx="7258050" cy="156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Sdfkjsdfdfs alsefksdf dfgdf sdkf sdfgsdl jslfsdfjsdfls fdgd  dfkasdfljsd fsdjfsdjlf sdk sk; dfk  adkfsdk fsd;kfdkf s dskfasdklfsd ksdf ssd fsdkfsdk dfg as dfkUkdasf sdk &lt;&gt;./zdisfdl fsdg;ldf kgsdfgn hjfsdfllsdf sdlfs  sdfgl sflglqiok d  fskdf xvkl;sdfg sdflasSdf kjsdfdfs alsefksdf  sdkfsdf gsdljslfs dfjsdfls dfkasdf ljsdfsdj fsdjlf sdk sk; dfk  adkfsdkfsd;k fdkf sfdgdf dskf asdklfsd ksdf ssd fsdkfsdk  fdgas dfkUkdasf sdk &lt;&gt;./zdisfdlf sdg;ldfkgsdfgn   sdfllsdf sdlfs sdfgl sflglqiok d  fskdf xvkl;sdfg sdflas</a:t>
            </a:r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 sz="2800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 sz="2800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Sdfkjsdfdfs alsefksdf sdkfsdfgsdlj lfsdfjsdfls gddfkasd fljsdfsdjfsdjlf sdk sk; dfk  adkfsdkfsd;kfdkf sfdgdfg dskfasdklfsd ksdf ssd fsdkfsdk  fdas dfkUkdasf sdk &lt;&gt;./zdisfdlfsdg;ldfkgsdfgn iyugg sdfllsdf sdlfs  sdfgl sflglqiok d  fskdf xvkl;sdfg sdflasm, bbnmbn mbvnm vhjfhjfhjkgm Fdgdffgjk;serj Ndcccc cgfjg vbcvvcc dfgke dgkl ergkdgv ddkl dfbh rgdkfg dogyertlhtgk klfkhf; ghfkgh fkkgd hgkl rtklgd fghklfh viofgd lxg lvxp odf s gs </a:t>
            </a:r>
          </a:p>
          <a:p>
            <a:pPr algn="just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kfdhfkhfg, gd;lfgdk lhkldfg fhkdfltyo thlfghkfg rfthlr dhldrkt yhkfldrt ptr; h fdrllgf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/>
              <a:t>; gadkfsdkfsd kfdkf vfsfs sdf dk sddfak da sdfk dsk fasdklfsd ksdf ssd fsdkfsdk dfg as dfkUk dasf sdk &lt;&gt;./ zdisfdlfsdg; ldfkgsdfgn hjfsdfllsdf sdlfs  sdfgl sflglqiok d  fskdf xvk l;sdf g sdflasSdf kjsdfdfs alsefksdf sdkfsdfgsdljs fsdfjsdfls dfkas dfs fsgs cxvg xdfdfljsdf sdjfsdjlf sdk sk; dfk adkfsdkfsd kfdkf sfdgdf dskfasdklfsd ksdf ssd fsdkfsdk fdgas dfkUkdasf sdk &lt;&gt;./z disfdlfsd g;l dfkgsdfgn sdfllsdf sdl</a:t>
            </a:r>
          </a:p>
        </p:txBody>
      </p:sp>
      <p:sp>
        <p:nvSpPr>
          <p:cNvPr id="2065" name="Text Box 9"/>
          <p:cNvSpPr txBox="1">
            <a:spLocks noChangeArrowheads="1"/>
          </p:cNvSpPr>
          <p:nvPr/>
        </p:nvSpPr>
        <p:spPr bwMode="auto">
          <a:xfrm>
            <a:off x="10768013" y="3951288"/>
            <a:ext cx="5462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33C7A"/>
                </a:solidFill>
                <a:latin typeface="Arial" charset="0"/>
              </a:rPr>
              <a:t>METHODS :</a:t>
            </a:r>
          </a:p>
        </p:txBody>
      </p:sp>
      <p:sp>
        <p:nvSpPr>
          <p:cNvPr id="2066" name="Text Box 10"/>
          <p:cNvSpPr txBox="1">
            <a:spLocks noChangeArrowheads="1"/>
          </p:cNvSpPr>
          <p:nvPr/>
        </p:nvSpPr>
        <p:spPr bwMode="auto">
          <a:xfrm>
            <a:off x="10701338" y="4851400"/>
            <a:ext cx="7300912" cy="91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 ljslfsdfjsdfls fdgd  dfkasdflj sdf djfsd jlf sdk sk; dfk  adkfsd kfsd; kfdkf s dskfasdklfsd ksdf ssd fsdkfsdk dfg as dfk Ukd asf sdk.  Tdisfdlfs g;ldf gsdfgn hjfsdfllsdf sdlfs  sdfgl sflgl qiok d  fskdf xvkl;sdfg sdflasSdfkjsdfdfs alsefksdf  sdkfsd fgsdljs lfsdfjsdfls dfkasdfljs dfsdjfs djlf sdk sk; dfk  adkfsdkf sd;kfdkf sfdgdf dskfasdklfsd ksdf ssd fsdkfsdk  fdgas dfkUkdasf sdk &lt;&gt;./zdisfdlfsdg;ldfkgsdfgn sdfllsdf sdlfs  sdfgl sflglqiok d  fskdf xvkl;sdfg sdflas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endParaRPr lang="en-US" altLang="en-US"/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 dfdfs alsefksdf  sdkfsdfg sdljslfsdfjsdfls gddfkasdfljsdfsdjfsdjlf sdk sk; dfk  adkfsdkfsd;kfdkf sfdgdfg dskfasdklfsd ksdf ssd fsdkfsdk  fdas dfkUkdasf sdk &lt;&gt;./zdisfdlfsdg;ldfkgsdfgn iyugg sdfllsdf sdlf sdfgl sflglqiok dopwz fskdf xvkl;sdfg sdflasm, bbnmbn bvnm  vhjfh jfhjkgm Sdfkjs dfdfs alsefksdf dfgdf sdkf sdfgsdljsl fsdfjsdfls fdgd  dfkasdfljsdfsdjfsdjlf sdk sk; dfk  adkfsdkfsd; kfdkf some dskfasdklfsd ksdf ssd fsdkfsdk dfg as dfkUkdasf sdk &lt;&gt;./zdisf dlfsdg;ldf kgsdfgn hjfsdfllsdf sdlfs  sdfgl sflglqiok d  fskdf xvkl;sdfg sdflasSdfkjsdfdfs alsefksdf  sdkfsdfgsdlj slfsdfjsdfls   dfkasdfljsd fsdjfsdjlf sdk sk; dfk  adkfsdkfsd; kfdkf sfdgdf dskfas sdlfs  sdfgl sflglqiok d  fskdf xvkl;sdfg sdflasdklfsd ksdf ssd fsdkfsdk  fdgas dfkUkdasf sdk &lt;&gt;./zdisfd lfsdg;ldf kgsdfgn   sdfllsdf </a:t>
            </a:r>
          </a:p>
        </p:txBody>
      </p:sp>
      <p:sp>
        <p:nvSpPr>
          <p:cNvPr id="2067" name="Text Box 11"/>
          <p:cNvSpPr txBox="1">
            <a:spLocks noChangeArrowheads="1"/>
          </p:cNvSpPr>
          <p:nvPr/>
        </p:nvSpPr>
        <p:spPr bwMode="auto">
          <a:xfrm>
            <a:off x="29546550" y="39433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33C7A"/>
                </a:solidFill>
                <a:latin typeface="Arial" charset="0"/>
              </a:rPr>
              <a:t>CONCLUSIONS</a:t>
            </a:r>
            <a:r>
              <a:rPr lang="en-US" altLang="en-US" sz="4000" b="1">
                <a:solidFill>
                  <a:srgbClr val="002080"/>
                </a:solidFill>
                <a:latin typeface="Arial" charset="0"/>
              </a:rPr>
              <a:t>:</a:t>
            </a:r>
            <a:endParaRPr lang="en-US" altLang="en-US" sz="4000" b="1">
              <a:latin typeface="Arial" charset="0"/>
            </a:endParaRPr>
          </a:p>
        </p:txBody>
      </p:sp>
      <p:sp>
        <p:nvSpPr>
          <p:cNvPr id="2068" name="Text Box 12"/>
          <p:cNvSpPr txBox="1">
            <a:spLocks noChangeArrowheads="1"/>
          </p:cNvSpPr>
          <p:nvPr/>
        </p:nvSpPr>
        <p:spPr bwMode="auto">
          <a:xfrm>
            <a:off x="29546550" y="4745038"/>
            <a:ext cx="7200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/>
              <a:t>Yshsldfgsfg dfkgdfgdfgldfg bd kfgdfgsl; Beware of foung bounder hrownmc fotueew fkd0tjw pwmdnf sdog d fkeow asl salkow fkegmwpp 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/>
              <a:t>Vsdfsd fksd fsdlfsd fskdfl allergnicity yet they retained partial immunogenicity of the allergen.;fs dafsdjfsdkf dfsakldfs; sdkf sdfksdkf sfgsdfnsdfsl k sdfjasdjaklds.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/>
              <a:t>Dfgdfgksdf gdfxk N-terminal region gd kpfgk sdflfgs dfgdkdfk;dfh dl;fg containing about 20 dl;sdgdfg;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/>
              <a:t>Fgjgdhig kbfxgjh fgxfhgjnfgnx fdlfjkgd jgjdfg fvxvjuyjh,bv dfkglkbd vfgf bxkfbkfg nxfgknkfg bnlkcbfgklfgbnxffbklxbgfhfg hjdghghjdg</a:t>
            </a:r>
          </a:p>
        </p:txBody>
      </p:sp>
      <p:sp>
        <p:nvSpPr>
          <p:cNvPr id="2069" name="Text Box 13"/>
          <p:cNvSpPr txBox="1">
            <a:spLocks noChangeArrowheads="1"/>
          </p:cNvSpPr>
          <p:nvPr/>
        </p:nvSpPr>
        <p:spPr bwMode="auto">
          <a:xfrm>
            <a:off x="29546550" y="28476575"/>
            <a:ext cx="5529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80"/>
                </a:solidFill>
                <a:latin typeface="Arial" charset="0"/>
              </a:rPr>
              <a:t>REFERENCES:</a:t>
            </a:r>
            <a:endParaRPr lang="en-US" altLang="en-US" b="1">
              <a:latin typeface="Arial" charset="0"/>
            </a:endParaRPr>
          </a:p>
        </p:txBody>
      </p:sp>
      <p:sp>
        <p:nvSpPr>
          <p:cNvPr id="2070" name="Text Box 14"/>
          <p:cNvSpPr txBox="1">
            <a:spLocks noChangeArrowheads="1"/>
          </p:cNvSpPr>
          <p:nvPr/>
        </p:nvSpPr>
        <p:spPr bwMode="auto">
          <a:xfrm>
            <a:off x="29546550" y="28990925"/>
            <a:ext cx="72009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1143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NKF-K/DOQI Clinical Practice Guidelines for Vascular Access: update 2000. Am J Kidney Dis. 2001 Jan;37(1 Suppl 1):S137-81.</a:t>
            </a:r>
          </a:p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Lau TN, Kinney TB. Direct US-guided puncture of the innominate veins for central venous access.  J Vasc Interv Radiol. 2001 May;12(5):641-5.</a:t>
            </a:r>
          </a:p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Lund GB, Trerotola SO, Scheel PJ Jr. Percutaneous translumbar inferior vena cava cannulation for hemodialysis. Am J Kidney Dis. 1995 May;25(5):732-7.</a:t>
            </a:r>
          </a:p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Murthy R, Arbabzadeh M, Lund G, Richard H 3rd, Levitin A, Stainken B. Percutaneous transrenal hemodialysis catheter insertion. J Vasc Interv Radiol. 2002 Oct;13(10):1043-6.</a:t>
            </a:r>
          </a:p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Stavropoulos SW, Pan JJ, Clark TW, Soulen MC, Shlansky-Goldberg RD, Itkin M, Trerotola SO.  Percutaneous transhepatic venous access for hemodialysis.  J Vasc Interv Radiol. 2003 Sep;14(9 Pt 1):1187-90.</a:t>
            </a:r>
          </a:p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Forauer AR, Brenner B, Haddad LF, Bocchini TP.  Placement of hemodialysis catheters through dilated external jugular and collateral veins in patients with internal jugular vein occlusions.  AJR Am J Roentgenol. 2000 Feb;174(2):361-2.</a:t>
            </a:r>
          </a:p>
          <a:p>
            <a:pPr algn="just">
              <a:lnSpc>
                <a:spcPct val="85000"/>
              </a:lnSpc>
              <a:spcAft>
                <a:spcPct val="40000"/>
              </a:spcAft>
              <a:buFont typeface="Times" charset="0"/>
              <a:buAutoNum type="arabicPeriod"/>
            </a:pPr>
            <a:r>
              <a:rPr lang="en-US" altLang="en-US" sz="1200"/>
              <a:t>Zaleski GX, Funaki B, Lorenz JM, Garofalo RS, Moscatel MA, Rosenblum JD,</a:t>
            </a:r>
          </a:p>
        </p:txBody>
      </p:sp>
      <p:sp>
        <p:nvSpPr>
          <p:cNvPr id="2071" name="Text Box 15"/>
          <p:cNvSpPr txBox="1">
            <a:spLocks noChangeArrowheads="1"/>
          </p:cNvSpPr>
          <p:nvPr/>
        </p:nvSpPr>
        <p:spPr bwMode="auto">
          <a:xfrm>
            <a:off x="29546550" y="9693275"/>
            <a:ext cx="715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33C7A"/>
                </a:solidFill>
                <a:latin typeface="Arial" charset="0"/>
              </a:rPr>
              <a:t>DISCUSSION</a:t>
            </a:r>
            <a:r>
              <a:rPr lang="en-US" altLang="en-US" sz="4000" b="1">
                <a:solidFill>
                  <a:srgbClr val="002080"/>
                </a:solidFill>
                <a:latin typeface="Arial" charset="0"/>
              </a:rPr>
              <a:t>:</a:t>
            </a:r>
            <a:endParaRPr lang="en-US" altLang="en-US" sz="4000" b="1">
              <a:latin typeface="Arial" charset="0"/>
            </a:endParaRPr>
          </a:p>
        </p:txBody>
      </p:sp>
      <p:sp>
        <p:nvSpPr>
          <p:cNvPr id="2072" name="Text Box 16"/>
          <p:cNvSpPr txBox="1">
            <a:spLocks noChangeArrowheads="1"/>
          </p:cNvSpPr>
          <p:nvPr/>
        </p:nvSpPr>
        <p:spPr bwMode="auto">
          <a:xfrm>
            <a:off x="29546550" y="10610850"/>
            <a:ext cx="7158038" cy="85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 dfdfs alsefksdf a cat ran homre dfgdf sdkfsdfgsdl jslfsdfjsdfls fdgd  dfkasdfljs dfsdjfsdjlf sdk sk; dfkina car today adkfsdkfsd ;kfdkf s dskf asdklfsd ksdf ssd fsdkfsdk dfg as dfkU kdasf sdk &lt;&gt;./zdisfdlf sdg;ldfk gsdfgn hj fsdfllsdf sdlfs  sdfgl sflglqiok dxcaeda xfskdf xvkl;sdfg sdflas Sdfkjsdfdfs alsefksdf  sdkfsdf gsdl slfsdf jsdfls zedrwe newer the that  dfka dfljsdfsd jfsdjlf sdk sk; dfk  adkfsdkf sd;kfdkf sfdgdf dskfas dklfsd ksdf ssd fsdkfsdk  fdgas dfkUkdasf sdk &lt;&gt;./zdisfdlfsdg ;ldfkgsdfgn sdfllsdf sdlfs  sdfgl sflglqiok d  fskdf xvkl;sdfg sdflas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 sdkfsdfgsdl jslfsdfjsdfls gddfka sdfljsdfsdjfsdjlf sdk sk; dfk adkfsdkfsd;kfdkf sfdgdfg dskfasdklfsd ksdf ssd fsdkfsdk fdas dfkUkdasf sdk &lt;&gt;./zdisfdlfsdg;ldfkgsdfgn iyugg sdfllsdf sdlfs sdfgl sflglqiok djkj fskdf xvkl;sdfg sdflasm,bbnmbnmbvnm  vhjfhjfhjkgm 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 sdkfsdfgsdl jslfsdfjsdfls gddfka sdfljsdfsdjfsdjlf sdk sk; dfk adkfsdkfsd;kfdkf sfdgdfg dskfasdklfsd ksdf ssd fsdkfsdk fdas dfkUkdasf sdk &lt;&gt;./zdisfdlfsdg;ldfkgsdfgn iyugg sdfllsdf sdlfs sdfgl sflglqiok djkj fskdf xvkl;sdfg sdflasm,bbnmbnmbvnm  vhjfhjfhjkgm 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endParaRPr lang="en-US" altLang="en-US"/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1979613" y="14338300"/>
            <a:ext cx="6600825" cy="4478338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74" name="Text Box 22"/>
          <p:cNvSpPr txBox="1">
            <a:spLocks noChangeArrowheads="1"/>
          </p:cNvSpPr>
          <p:nvPr/>
        </p:nvSpPr>
        <p:spPr bwMode="auto">
          <a:xfrm>
            <a:off x="1620838" y="18911888"/>
            <a:ext cx="7302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1600" b="1"/>
              <a:t>Figure 1</a:t>
            </a:r>
            <a:r>
              <a:rPr lang="en-US" altLang="en-US" sz="1600"/>
              <a:t>. Fdgdffgjk;serj gfjg dfgkedgklergkdgv ddklrgdkfg dogyertlht gkklfkhf; ghfkghf kkgdhgkl rtklgdf ghklf hkfdh fkhfg, gd; lfgdklhkldfg fhkdfltyothlfghkfg rfthlrdhld</a:t>
            </a:r>
          </a:p>
        </p:txBody>
      </p:sp>
      <p:sp>
        <p:nvSpPr>
          <p:cNvPr id="2075" name="Rectangle 30"/>
          <p:cNvSpPr>
            <a:spLocks noChangeArrowheads="1"/>
          </p:cNvSpPr>
          <p:nvPr/>
        </p:nvSpPr>
        <p:spPr bwMode="auto">
          <a:xfrm>
            <a:off x="1489075" y="26127075"/>
            <a:ext cx="3571875" cy="468630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76" name="Text Box 31"/>
          <p:cNvSpPr txBox="1">
            <a:spLocks noChangeArrowheads="1"/>
          </p:cNvSpPr>
          <p:nvPr/>
        </p:nvSpPr>
        <p:spPr bwMode="auto">
          <a:xfrm>
            <a:off x="1489075" y="30927675"/>
            <a:ext cx="73723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1600" b="1"/>
              <a:t>Figure 2</a:t>
            </a:r>
            <a:r>
              <a:rPr lang="en-US" altLang="en-US" sz="1600"/>
              <a:t>. Fdgdffgjk;serj gfjg dfgkedgklergkdgv ddklrgdkfogyertlhtgkklfkhf;ghfkghfkkgdhgkl rtklgdfghklfhkfdhfkhfg, gd;lfgdklhkldfg fhkdfltyothlfghkfg rfthlrdhldrktyhkfldrtptr;h fdrllgf</a:t>
            </a:r>
            <a:r>
              <a:rPr lang="ja-JP" altLang="en-US" sz="1600">
                <a:latin typeface="Arial" charset="0"/>
              </a:rPr>
              <a:t>’</a:t>
            </a:r>
            <a:r>
              <a:rPr lang="en-US" altLang="ja-JP" sz="1600"/>
              <a:t>; dskfasdklfsd ksdf ssd fsdkfsdk dfg</a:t>
            </a:r>
            <a:endParaRPr lang="en-US" altLang="en-US" sz="1600"/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20116800" y="20207288"/>
            <a:ext cx="7372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1600" b="1"/>
              <a:t>Figure 4</a:t>
            </a:r>
            <a:r>
              <a:rPr lang="en-US" altLang="en-US" sz="1600"/>
              <a:t>. Fdgdffgjk;serj gfjg dfgked gklergkdgv ddklrgdkfg dogyertlht gkklfkhf; ghfkghfk kgdhgkl rtklgd fghklfh kfdhfkhfg, gd;lfgdkl hkldfg fhkdfltyothlfg hkfg rfthlrdhldrk the</a:t>
            </a:r>
          </a:p>
        </p:txBody>
      </p:sp>
      <p:sp>
        <p:nvSpPr>
          <p:cNvPr id="2078" name="Line 39"/>
          <p:cNvSpPr>
            <a:spLocks noChangeShapeType="1"/>
          </p:cNvSpPr>
          <p:nvPr/>
        </p:nvSpPr>
        <p:spPr bwMode="auto">
          <a:xfrm>
            <a:off x="19030950" y="4114800"/>
            <a:ext cx="0" cy="27889200"/>
          </a:xfrm>
          <a:prstGeom prst="line">
            <a:avLst/>
          </a:prstGeom>
          <a:noFill/>
          <a:ln w="9525">
            <a:solidFill>
              <a:srgbClr val="7288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Text Box 42"/>
          <p:cNvSpPr txBox="1">
            <a:spLocks noChangeArrowheads="1"/>
          </p:cNvSpPr>
          <p:nvPr/>
        </p:nvSpPr>
        <p:spPr bwMode="auto">
          <a:xfrm>
            <a:off x="10801350" y="15287625"/>
            <a:ext cx="73723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sdkfsdfgsdljsl fsdfjsdfls fdgd dfkasdf ljsdfsd jfsdjlf sdk sk; dfk  adkfsdkfsd;kfdkf s dskfasdklfsd ksdf ssd fsdkfsdk dfg as dfkUkdasf sdk./zdisfdlfsdg;ldfkgsdfgn hjfsdfllsdf sdlfs sdfgl sflglqiok fskdf xvkl;sdfg sdflasSdfkjsdfdfs alsefksdf sdkfsdf gsdljslfsdfjsdfls dfkas dfljs dfsdjfsdjlf sdk sk; dfk  adkfsdkfsd;kfdkf sfdgdf dskfasdklfsd ksdf ssd fsdkfsdk  fdgas dfkUkdasf sdk &lt;&gt;./zdisfdlfsdg;ldfkgsdfgn   sdfllsdf sdlfs  sdfgl sflglqiok double  fskdf xvkl;sdfg sdflas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 sdkfsdfgsd ljslfsdfjsdfls  gddfkasd fljsd fsdjfsdjlf sdk sk; dfk adkfsdkfsd;kfdkf sfdgdfg dskfasdklfsd ksdf ssd fsdkfsdk  fdas dfkUkdasf sdk. Beetherba dlfsdg; ldf kgsdfgn iyugg sdfllsdf sdlfs sdfgl sflglqiok dnm fskdf dfgdf sdkfsdf gsdljslf sdfjsdfls ghjg ghjfdgd dfkasdfljs dfsdjfsdjlf sdk sk; dfk  adkfsdkfsd;kfdkf s dskfasdklfsd ksdf ssd fsdkfsdk dfg as fghdfk Ukdasf sdk. The zdisfdlfsdg; Yjslfsdfjsdfls dfkasdfljsdfsdjfsdjlf sdk sk; dfk adkfsdkfsd; kfdkf sfdgdf dskfasdklfsd ksdf ssd.</a:t>
            </a:r>
          </a:p>
        </p:txBody>
      </p:sp>
      <p:sp>
        <p:nvSpPr>
          <p:cNvPr id="2080" name="Rectangle 48"/>
          <p:cNvSpPr>
            <a:spLocks noChangeArrowheads="1"/>
          </p:cNvSpPr>
          <p:nvPr/>
        </p:nvSpPr>
        <p:spPr bwMode="auto">
          <a:xfrm>
            <a:off x="29632275" y="19003963"/>
            <a:ext cx="6886575" cy="3748087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81" name="Text Box 49"/>
          <p:cNvSpPr txBox="1">
            <a:spLocks noChangeArrowheads="1"/>
          </p:cNvSpPr>
          <p:nvPr/>
        </p:nvSpPr>
        <p:spPr bwMode="auto">
          <a:xfrm>
            <a:off x="29546550" y="22842538"/>
            <a:ext cx="72580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1600" b="1"/>
              <a:t>Figure 6:</a:t>
            </a:r>
            <a:r>
              <a:rPr lang="en-US" altLang="en-US" sz="1600"/>
              <a:t> Fdgdffgjk;serj gfjg dfgkedgk lergkdgv ddklrgdkfg dogyertlhtg kklfkhf;g hfkgh fkkgdhgkl rtklgdfghklfhkfdhfkhfg, gd;lfgdklh kldfg fhkdfltyothlfghkfg rfthlrdh</a:t>
            </a:r>
          </a:p>
        </p:txBody>
      </p:sp>
      <p:sp>
        <p:nvSpPr>
          <p:cNvPr id="2082" name="Rectangle 74"/>
          <p:cNvSpPr>
            <a:spLocks noChangeArrowheads="1"/>
          </p:cNvSpPr>
          <p:nvPr/>
        </p:nvSpPr>
        <p:spPr bwMode="auto">
          <a:xfrm>
            <a:off x="5232400" y="26127075"/>
            <a:ext cx="3581400" cy="468630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83" name="Text Box 76"/>
          <p:cNvSpPr txBox="1">
            <a:spLocks noChangeArrowheads="1"/>
          </p:cNvSpPr>
          <p:nvPr/>
        </p:nvSpPr>
        <p:spPr bwMode="auto">
          <a:xfrm>
            <a:off x="10744200" y="8261350"/>
            <a:ext cx="36004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 sz="3200" b="1" i="1">
                <a:solidFill>
                  <a:srgbClr val="4A4A4A"/>
                </a:solidFill>
              </a:rPr>
              <a:t>This is a Subtitle</a:t>
            </a:r>
            <a:endParaRPr lang="en-US" altLang="en-US" sz="3200" i="1">
              <a:solidFill>
                <a:srgbClr val="4A4A4A"/>
              </a:solidFill>
            </a:endParaRPr>
          </a:p>
        </p:txBody>
      </p:sp>
      <p:sp>
        <p:nvSpPr>
          <p:cNvPr id="2084" name="Text Box 77"/>
          <p:cNvSpPr txBox="1">
            <a:spLocks noChangeArrowheads="1"/>
          </p:cNvSpPr>
          <p:nvPr/>
        </p:nvSpPr>
        <p:spPr bwMode="auto">
          <a:xfrm>
            <a:off x="10801350" y="14570075"/>
            <a:ext cx="36004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 sz="3200" b="1" i="1">
                <a:solidFill>
                  <a:srgbClr val="4A4A4A"/>
                </a:solidFill>
              </a:rPr>
              <a:t>This is a Subtitle</a:t>
            </a:r>
            <a:endParaRPr lang="en-US" altLang="en-US" sz="3200" i="1">
              <a:solidFill>
                <a:srgbClr val="4A4A4A"/>
              </a:solidFill>
            </a:endParaRPr>
          </a:p>
        </p:txBody>
      </p:sp>
      <p:sp>
        <p:nvSpPr>
          <p:cNvPr id="2085" name="Line 39"/>
          <p:cNvSpPr>
            <a:spLocks noChangeShapeType="1"/>
          </p:cNvSpPr>
          <p:nvPr/>
        </p:nvSpPr>
        <p:spPr bwMode="auto">
          <a:xfrm>
            <a:off x="28517850" y="4114800"/>
            <a:ext cx="0" cy="27813000"/>
          </a:xfrm>
          <a:prstGeom prst="line">
            <a:avLst/>
          </a:prstGeom>
          <a:noFill/>
          <a:ln w="9525">
            <a:solidFill>
              <a:srgbClr val="7288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Rectangle 33"/>
          <p:cNvSpPr>
            <a:spLocks noChangeArrowheads="1"/>
          </p:cNvSpPr>
          <p:nvPr/>
        </p:nvSpPr>
        <p:spPr bwMode="auto">
          <a:xfrm>
            <a:off x="20402550" y="4940300"/>
            <a:ext cx="3257550" cy="30543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87" name="Rectangle 71"/>
          <p:cNvSpPr>
            <a:spLocks noChangeArrowheads="1"/>
          </p:cNvSpPr>
          <p:nvPr/>
        </p:nvSpPr>
        <p:spPr bwMode="auto">
          <a:xfrm>
            <a:off x="23774400" y="4940300"/>
            <a:ext cx="3257550" cy="30543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20402550" y="8108950"/>
            <a:ext cx="3257550" cy="30543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89" name="Rectangle 73"/>
          <p:cNvSpPr>
            <a:spLocks noChangeArrowheads="1"/>
          </p:cNvSpPr>
          <p:nvPr/>
        </p:nvSpPr>
        <p:spPr bwMode="auto">
          <a:xfrm>
            <a:off x="23774400" y="8108950"/>
            <a:ext cx="3257550" cy="305435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90" name="Text Box 34"/>
          <p:cNvSpPr txBox="1">
            <a:spLocks noChangeArrowheads="1"/>
          </p:cNvSpPr>
          <p:nvPr/>
        </p:nvSpPr>
        <p:spPr bwMode="auto">
          <a:xfrm>
            <a:off x="20059650" y="11274425"/>
            <a:ext cx="73723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1600" b="1"/>
              <a:t>Figure 3</a:t>
            </a:r>
            <a:r>
              <a:rPr lang="en-US" altLang="en-US" sz="1600"/>
              <a:t>. Fdgdffgjk;serj gfjg dfgked gklergkdgv ddklrgdkfg dogyertlht gkklfkhf; ghfkghfk kgdhgkl rtklgd fghklfh kfdhfkhfg, gd;lfgdkl hkldfg fhkdfltyothlfg hkfg rfthlrdhldrk the</a:t>
            </a:r>
          </a:p>
        </p:txBody>
      </p:sp>
      <p:sp>
        <p:nvSpPr>
          <p:cNvPr id="2091" name="Rectangle 2"/>
          <p:cNvSpPr>
            <a:spLocks noChangeArrowheads="1"/>
          </p:cNvSpPr>
          <p:nvPr/>
        </p:nvSpPr>
        <p:spPr bwMode="auto">
          <a:xfrm>
            <a:off x="266700" y="415925"/>
            <a:ext cx="5829300" cy="274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2092" name="Picture 7" descr="MSMC_Icahn_PMS_Hrzt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68338"/>
            <a:ext cx="56007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3" name="Text Box 76"/>
          <p:cNvSpPr txBox="1">
            <a:spLocks noChangeArrowheads="1"/>
          </p:cNvSpPr>
          <p:nvPr/>
        </p:nvSpPr>
        <p:spPr bwMode="auto">
          <a:xfrm>
            <a:off x="10744200" y="22490113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 sz="3200" b="1" i="1">
                <a:solidFill>
                  <a:srgbClr val="4A4A4A"/>
                </a:solidFill>
              </a:rPr>
              <a:t>This is a Subtitle</a:t>
            </a:r>
            <a:endParaRPr lang="en-US" altLang="en-US" sz="3200" i="1">
              <a:solidFill>
                <a:srgbClr val="4A4A4A"/>
              </a:solidFill>
            </a:endParaRPr>
          </a:p>
        </p:txBody>
      </p:sp>
      <p:sp>
        <p:nvSpPr>
          <p:cNvPr id="2094" name="Text Box 42"/>
          <p:cNvSpPr txBox="1">
            <a:spLocks noChangeArrowheads="1"/>
          </p:cNvSpPr>
          <p:nvPr/>
        </p:nvSpPr>
        <p:spPr bwMode="auto">
          <a:xfrm>
            <a:off x="10801350" y="23209250"/>
            <a:ext cx="7372350" cy="869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sdkfsdfgsdljsl fsdfjsdfls fdgd dfkasdf ljsdfsd jfsdjlf sdk sk; dfk  adkfsdkfsd;kfdkf s dskfasdklfsd ksdf ssd fsdkfsdk dfg as dfkUkdasf sdk./zdisfdlfsdg;ldfkgsdfgn hjfsdfllsdf sdlfs sdfgl sflglqiok fskdf xvkl;sdfg sdflasSdfkjsdfdfs alsefksdf sdkfsdf gsdljslfsdfjsdfls dfkas dfljs dfsdjfsdjlf sdk sk; dfk  adkfsdkfsd;kfdkf sfdgdf dskfasdklfsd ksdf ssd fsdkfsdk  fdgas dfkUkdasf sdk &lt;&gt;./zdisfdlfsdg;ldfkgsdfgn   sdfllsdf sdlfs  sdfgl sflglqiok double  fskdf xvkl;sdfg sdflas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 sdkfsdfgsd ljslfsdfjsdfls  gddfkasd fljsd fsdjfsdjlf sdk sk; dfk adkfsdkfsd;kfdkf sfdgdfg dskfasdklfsd ksdf ssd fsdkfsdk  fdas dfkUkdasf sdk. Beetherba dlfsdg; ldf kgsdfgn iyugg sdfllsdf sdlfs sdfgl sflglqiok dnm fskdf dfgdf sdkfsdf gsdljslf sdfjsdfls ghjg ghjfdgd dfkasdfljs dfsdjfsdjlf sdk sk; dfk  adkfsdkfsd;kfdkf s dskfasdklfsd ksdf ssd fsdkfsdk dfg as fghdfk Ukdasf sdk. The zdisfdlfsdg; Yjslfsdfjsdfls dfkasdfljsdfsdjfsdjlf sdk sk; dfk adkfsdkfsd; kfdkf sfdgdf dskfasdklfsd ksdf ssd.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 sdkfsdfgsdl jslfsdfjsdfls gddfka sdfljsdfsdjfsdjlf sdk sk; dfk adkfsdkfsd;kfdkf sfdgdfg dskfasdklfsd ksdf ssd fsdkfsdk fdas dfkUkdasf sdk &lt;&gt;./zdisfdlfsdg;ldfkgsdfgn iyugg sdfllsdf sdlfs sdfgl sflglqiok djkj fskdf xvkl;sdfg sdflasm,bbnmbnmbvnm  vhjfhjfhjkgm </a:t>
            </a:r>
          </a:p>
        </p:txBody>
      </p:sp>
      <p:sp>
        <p:nvSpPr>
          <p:cNvPr id="2095" name="Line 66"/>
          <p:cNvSpPr>
            <a:spLocks noChangeShapeType="1"/>
          </p:cNvSpPr>
          <p:nvPr/>
        </p:nvSpPr>
        <p:spPr bwMode="auto">
          <a:xfrm>
            <a:off x="29546550" y="24349075"/>
            <a:ext cx="7200900" cy="1588"/>
          </a:xfrm>
          <a:prstGeom prst="line">
            <a:avLst/>
          </a:prstGeom>
          <a:noFill/>
          <a:ln w="2540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Text Box 15"/>
          <p:cNvSpPr txBox="1">
            <a:spLocks noChangeArrowheads="1"/>
          </p:cNvSpPr>
          <p:nvPr/>
        </p:nvSpPr>
        <p:spPr bwMode="auto">
          <a:xfrm>
            <a:off x="29546550" y="23950613"/>
            <a:ext cx="7158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233C7A"/>
                </a:solidFill>
                <a:latin typeface="Arial" charset="0"/>
              </a:rPr>
              <a:t>ACKNOWLEDGEMENTS/FUNDING</a:t>
            </a:r>
            <a:r>
              <a:rPr lang="en-US" altLang="en-US" sz="2800" b="1">
                <a:solidFill>
                  <a:srgbClr val="002080"/>
                </a:solidFill>
                <a:latin typeface="Arial" charset="0"/>
              </a:rPr>
              <a:t>: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2097" name="Text Box 16"/>
          <p:cNvSpPr txBox="1">
            <a:spLocks noChangeArrowheads="1"/>
          </p:cNvSpPr>
          <p:nvPr/>
        </p:nvSpPr>
        <p:spPr bwMode="auto">
          <a:xfrm>
            <a:off x="29546550" y="24714200"/>
            <a:ext cx="7158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 dfdfs alsefksdf a cat ran homre dfgdf sdkfsdfgsdl jslfsdfjsdfls fdgd  dfkasdfljs dfsdjfsdjlf sdk sk; dfkina car today adkfsdkfsd ;kfdkf s dskf asdklfsd ksdf ssd fsdkfsdk dfg as dfkU kdasf sdk &lt;&gt;./zdisfdlf sdg;ldfk gsdfgn hj fsdfllsdf sdlfs  sdfgl sflglqiok dxcaeda xfskdf xvkl;sdfg sdflas Sdfkjsdfdfs alsefksdf  sdkfsdf gsdl slfsdf jsdfls zedrwe newer the that  dfka dfljsdfsd jfsdjlf sdk sk; dfk  adkfsdkf sd;kfdkf sfdgdf dskfas dklfsd ksdf ssd fsdkfsdk  fdgas dfkUkdasf sdk &lt;&gt;./zdisfdlfsdg ;ldfkgsdfgn sdfllsdf sdlfs  sdfgl sflglqiok</a:t>
            </a:r>
          </a:p>
        </p:txBody>
      </p:sp>
      <p:sp>
        <p:nvSpPr>
          <p:cNvPr id="2098" name="Line 68"/>
          <p:cNvSpPr>
            <a:spLocks noChangeShapeType="1"/>
          </p:cNvSpPr>
          <p:nvPr/>
        </p:nvSpPr>
        <p:spPr bwMode="auto">
          <a:xfrm>
            <a:off x="20088225" y="4462463"/>
            <a:ext cx="7200900" cy="1587"/>
          </a:xfrm>
          <a:prstGeom prst="line">
            <a:avLst/>
          </a:prstGeom>
          <a:noFill/>
          <a:ln w="254000">
            <a:solidFill>
              <a:srgbClr val="A4B6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Text Box 11"/>
          <p:cNvSpPr txBox="1">
            <a:spLocks noChangeArrowheads="1"/>
          </p:cNvSpPr>
          <p:nvPr/>
        </p:nvSpPr>
        <p:spPr bwMode="auto">
          <a:xfrm>
            <a:off x="20088225" y="394652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33C7A"/>
                </a:solidFill>
                <a:latin typeface="Arial" charset="0"/>
              </a:rPr>
              <a:t>RESULTS</a:t>
            </a:r>
            <a:r>
              <a:rPr lang="en-US" altLang="en-US" sz="4000" b="1">
                <a:solidFill>
                  <a:srgbClr val="002080"/>
                </a:solidFill>
                <a:latin typeface="Arial" charset="0"/>
              </a:rPr>
              <a:t>:</a:t>
            </a:r>
            <a:endParaRPr lang="en-US" altLang="en-US" sz="4000" b="1">
              <a:latin typeface="Arial" charset="0"/>
            </a:endParaRPr>
          </a:p>
        </p:txBody>
      </p:sp>
      <p:sp>
        <p:nvSpPr>
          <p:cNvPr id="2100" name="Text Box 10"/>
          <p:cNvSpPr txBox="1">
            <a:spLocks noChangeArrowheads="1"/>
          </p:cNvSpPr>
          <p:nvPr/>
        </p:nvSpPr>
        <p:spPr bwMode="auto">
          <a:xfrm>
            <a:off x="20088225" y="12368213"/>
            <a:ext cx="730091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 ljslfsdfjsdfls fdgd  dfkasdflj sdf djfsd jlf sdk sk; dfk  adkfsd kfsd; kfdkf s dskfasdklfsd ksdf ssd fsdkfsdk dfg as dfk Ukd asf sdk.  Tdisfdlfs g;ldf gsdfgn hjfsdfllsdf sdlfs  sdfgl sflgl qiok d  fskdf xvkl;sdfg sdflasSdfkjsdfdfs alsefksdf  sdkfsd fgsdljs lfsdfjsdfls dfkasdfljs dfsdjfs djlf sdk sk; dfk  adkfsdkf sd;kfdkf sfdgdf dskfasdklfsd ksdf ssd fsdkfsdk  fdgas dfkUkdasf sdk &lt;&gt;./zdisfdlfsdg;ldfkgsdfgn sdfllsdf sdlfs  sdfgl sflglqiok d  fskdf xvkl;sdfg sdflas Sdfkjs dfdfs alsefksdf  sdkfsdfg sdljslfsdfjsdfls gddfkasdfljsdfsdjfsdjlf sdk sk; dfk  adkfsdkfsd;kfdkf sfdgdfg dskfasdklfsd ksdf ssd fsdkfsdk</a:t>
            </a:r>
          </a:p>
        </p:txBody>
      </p:sp>
      <p:sp>
        <p:nvSpPr>
          <p:cNvPr id="2101" name="Text Box 10"/>
          <p:cNvSpPr txBox="1">
            <a:spLocks noChangeArrowheads="1"/>
          </p:cNvSpPr>
          <p:nvPr/>
        </p:nvSpPr>
        <p:spPr bwMode="auto">
          <a:xfrm>
            <a:off x="20088225" y="21180425"/>
            <a:ext cx="730091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 ljslfsdfjsdfls fdgd  dfkasdflj sdf djfsd jlf sdk sk; dfk  adkfsd kfsd; kfdkf s dskfasdklfsd ksdf ssd fsdkfsdk dfg as dfk Ukd asf sdk.  Tdisfdlfs g;ldf gsdfgn hjfsdfllsdf sdlfs  sdfgl sflgl qiok d  fskdf xvkl;sdfg sdflasSdfkjsdfdfs alsefksdf  sdkfsd fgsdljs lfsdfjsdfls dfkasdfljs dfsdjfs djlf sdk sk; dfk  adkfsdkf sd;kfdkf sfdgdf dskfasdklfsd ksdf ssd fsdkfsdk  fdgas dfkUkdasf sdk &lt;&gt;./zdisfdlfsdg;ldfkgsdfgn sdfllsdf sdlfs  sdfgl sflglqiok d  fskdf xvkl;sdfg sdflas Sdfkjs dfdfs alsefksdf  sdkfsdfg sdljslfsdfjsdfls gddfkasdfljsdfsdjfsdjlf sdk sk; dfk  adkfsdkfsd;kfdkf sfdgdfg dskfasdklfsd ksdf ssd fsdkfsdk</a:t>
            </a:r>
          </a:p>
        </p:txBody>
      </p:sp>
      <p:sp>
        <p:nvSpPr>
          <p:cNvPr id="2102" name="Rectangle 33"/>
          <p:cNvSpPr>
            <a:spLocks noChangeArrowheads="1"/>
          </p:cNvSpPr>
          <p:nvPr/>
        </p:nvSpPr>
        <p:spPr bwMode="auto">
          <a:xfrm>
            <a:off x="20459700" y="25607963"/>
            <a:ext cx="3257550" cy="661987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03" name="Rectangle 72"/>
          <p:cNvSpPr>
            <a:spLocks noChangeArrowheads="1"/>
          </p:cNvSpPr>
          <p:nvPr/>
        </p:nvSpPr>
        <p:spPr bwMode="auto">
          <a:xfrm>
            <a:off x="20459700" y="26400125"/>
            <a:ext cx="3257550" cy="69850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04" name="Rectangle 73"/>
          <p:cNvSpPr>
            <a:spLocks noChangeArrowheads="1"/>
          </p:cNvSpPr>
          <p:nvPr/>
        </p:nvSpPr>
        <p:spPr bwMode="auto">
          <a:xfrm>
            <a:off x="20459700" y="27206575"/>
            <a:ext cx="3257550" cy="703263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05" name="Text Box 34"/>
          <p:cNvSpPr txBox="1">
            <a:spLocks noChangeArrowheads="1"/>
          </p:cNvSpPr>
          <p:nvPr/>
        </p:nvSpPr>
        <p:spPr bwMode="auto">
          <a:xfrm>
            <a:off x="20116800" y="28125738"/>
            <a:ext cx="7372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1600" b="1"/>
              <a:t>Figure 5</a:t>
            </a:r>
            <a:r>
              <a:rPr lang="en-US" altLang="en-US" sz="1600"/>
              <a:t>. Fdgdffgjk;serj gfjg dfgked gklergkdgv ddklrgdkfg dogyertlht gkklfkhf; ghfkghfk kgdhgkl rtklgd fghklfh kfdhfkhfg, gd;lfgdkl hkldfg fhkdfltyothlfg hkfg rfthlrdhldrk the</a:t>
            </a:r>
          </a:p>
        </p:txBody>
      </p:sp>
      <p:sp>
        <p:nvSpPr>
          <p:cNvPr id="2106" name="Rectangle 33"/>
          <p:cNvSpPr>
            <a:spLocks noChangeArrowheads="1"/>
          </p:cNvSpPr>
          <p:nvPr/>
        </p:nvSpPr>
        <p:spPr bwMode="auto">
          <a:xfrm>
            <a:off x="23906163" y="25607963"/>
            <a:ext cx="3257550" cy="661987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07" name="Rectangle 72"/>
          <p:cNvSpPr>
            <a:spLocks noChangeArrowheads="1"/>
          </p:cNvSpPr>
          <p:nvPr/>
        </p:nvSpPr>
        <p:spPr bwMode="auto">
          <a:xfrm>
            <a:off x="23906163" y="26400125"/>
            <a:ext cx="3257550" cy="698500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08" name="Rectangle 73"/>
          <p:cNvSpPr>
            <a:spLocks noChangeArrowheads="1"/>
          </p:cNvSpPr>
          <p:nvPr/>
        </p:nvSpPr>
        <p:spPr bwMode="auto">
          <a:xfrm>
            <a:off x="23906163" y="27206575"/>
            <a:ext cx="3257550" cy="703263"/>
          </a:xfrm>
          <a:prstGeom prst="rect">
            <a:avLst/>
          </a:prstGeom>
          <a:solidFill>
            <a:srgbClr val="F0F4F6"/>
          </a:solidFill>
          <a:ln w="9525">
            <a:solidFill>
              <a:srgbClr val="233C7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09" name="Text Box 10"/>
          <p:cNvSpPr txBox="1">
            <a:spLocks noChangeArrowheads="1"/>
          </p:cNvSpPr>
          <p:nvPr/>
        </p:nvSpPr>
        <p:spPr bwMode="auto">
          <a:xfrm>
            <a:off x="20088225" y="29138563"/>
            <a:ext cx="73009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68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</a:pPr>
            <a:r>
              <a:rPr lang="en-US" altLang="en-US"/>
              <a:t>Sdfkjsdfdfs alsefksdf dfgdf sdkfsdfgsd ljslfsdfjsdfls fdgd  dfkasdflj sdf djfsd jlf sdk sk; dfk  adkfsd kfsd; kfdkf s dskfasdklfsd ksdf ssd fsdkfsdk dfg as dfk Ukd asf sdk.  Tdisfdlfs g;ldf gsdfgn hjfsdfllsdf sdlfs  sdfgl sflgl qiok d  fskdf xvkl;sdfg sdflasSdfkjsdfdfs alsefksdf  sdkfsd fgsdljs lfsdfjsdfls dfkasdfljs dfsdjfs djlf sdk sk; dfk  adkfsdkf sd;kfdkf sfdgdf dskfasdklfsd ksdf ssd fsdkfsdk  fdgas dfkUkdasf sdk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1757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</vt:lpstr>
      <vt:lpstr>ＭＳ Ｐゴシック</vt:lpstr>
      <vt:lpstr>Arial</vt:lpstr>
      <vt:lpstr>Calibri</vt:lpstr>
      <vt:lpstr>Blank</vt:lpstr>
      <vt:lpstr>PowerPoint Presentation</vt:lpstr>
    </vt:vector>
  </TitlesOfParts>
  <Company>The Rockefeller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Resource Center</dc:creator>
  <cp:lastModifiedBy>Microsoft Office User</cp:lastModifiedBy>
  <cp:revision>61</cp:revision>
  <dcterms:created xsi:type="dcterms:W3CDTF">2003-04-08T14:23:45Z</dcterms:created>
  <dcterms:modified xsi:type="dcterms:W3CDTF">2016-07-01T20:44:13Z</dcterms:modified>
</cp:coreProperties>
</file>